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theme/themeOverride5.xml" ContentType="application/vnd.openxmlformats-officedocument.themeOverride+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notesSlides/notesSlide16.xml" ContentType="application/vnd.openxmlformats-officedocument.presentationml.notesSlide+xml"/>
  <Override PartName="/ppt/charts/colors2.xml" ContentType="application/vnd.ms-office.chartcolorstyl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12.xml" ContentType="application/vnd.openxmlformats-officedocument.presentationml.notesSlide+xml"/>
  <Override PartName="/ppt/notesSlides/notesSlide7.xml" ContentType="application/vnd.openxmlformats-officedocument.presentationml.notesSlide+xml"/>
  <Default Extension="xlsx" ContentType="application/vnd.openxmlformats-officedocument.spreadsheetml.sheet"/>
  <Override PartName="/ppt/charts/chart3.xml" ContentType="application/vnd.openxmlformats-officedocument.drawingml.chart+xml"/>
  <Override PartName="/ppt/diagrams/layout1.xml" ContentType="application/vnd.openxmlformats-officedocument.drawingml.diagramLayout+xml"/>
  <Override PartName="/ppt/diagrams/data2.xml" ContentType="application/vnd.openxmlformats-officedocument.drawingml.diagramData+xml"/>
  <Default Extension="doc" ContentType="application/msword"/>
  <Override PartName="/ppt/charts/style5.xml" ContentType="application/vnd.ms-office.chartstyl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Default Extension="png" ContentType="image/png"/>
  <Override PartName="/ppt/notesSlides/notesSlide3.xml" ContentType="application/vnd.openxmlformats-officedocument.presentationml.notesSlide+xml"/>
  <Override PartName="/ppt/charts/style1.xml" ContentType="application/vnd.ms-office.chartstyl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theme/themeOverride6.xml" ContentType="application/vnd.openxmlformats-officedocument.themeOverr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theme/themeOverride2.xml" ContentType="application/vnd.openxmlformats-officedocument.themeOverride+xml"/>
  <Override PartName="/ppt/notesSlides/notesSlide15.xml" ContentType="application/vnd.openxmlformats-officedocument.presentationml.notesSlide+xml"/>
  <Override PartName="/docProps/app.xml" ContentType="application/vnd.openxmlformats-officedocument.extended-properties+xml"/>
  <Override PartName="/ppt/charts/colors3.xml" ContentType="application/vnd.ms-office.chartcolorstyle+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charts/colors1.xml" ContentType="application/vnd.ms-office.chartcolorstyl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diagrams/layout2.xml" ContentType="application/vnd.openxmlformats-officedocument.drawingml.diagramLayout+xml"/>
  <Default Extension="vml" ContentType="application/vnd.openxmlformats-officedocument.vmlDrawing"/>
  <Override PartName="/ppt/notesSlides/notesSlide6.xml" ContentType="application/vnd.openxmlformats-officedocument.presentationml.notesSlide+xml"/>
  <Override PartName="/ppt/charts/chart4.xml" ContentType="application/vnd.openxmlformats-officedocument.drawingml.char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ppt/charts/chart2.xml" ContentType="application/vnd.openxmlformats-officedocument.drawingml.chart+xml"/>
  <Override PartName="/ppt/diagrams/data1.xml" ContentType="application/vnd.openxmlformats-officedocument.drawingml.diagramData+xml"/>
  <Override PartName="/docProps/core.xml" ContentType="application/vnd.openxmlformats-package.core-properties+xml"/>
  <Override PartName="/ppt/charts/style4.xml" ContentType="application/vnd.ms-office.chartstyle+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theme/themeOverride7.xml" ContentType="application/vnd.openxmlformats-officedocument.themeOverride+xml"/>
  <Override PartName="/ppt/diagrams/colors1.xml" ContentType="application/vnd.openxmlformats-officedocument.drawingml.diagramColors+xml"/>
  <Override PartName="/ppt/charts/style2.xml" ContentType="application/vnd.ms-office.chart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theme/themeOverride3.xml" ContentType="application/vnd.openxmlformats-officedocument.themeOverride+xml"/>
  <Override PartName="/ppt/notesSlides/notesSlide18.xml" ContentType="application/vnd.openxmlformats-officedocument.presentationml.notesSlide+xml"/>
  <Default Extension="wmf" ContentType="image/x-wmf"/>
  <Override PartName="/ppt/charts/colors4.xml" ContentType="application/vnd.ms-office.chartcolorstyl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charts/chart5.xml" ContentType="application/vnd.openxmlformats-officedocument.drawingml.chart+xml"/>
  <Override PartName="/ppt/slides/slide7.xml" ContentType="application/vnd.openxmlformats-officedocument.presentationml.slide+xml"/>
  <Override PartName="/ppt/slides/slide68.xml" ContentType="application/vnd.openxmlformats-officedocument.presentationml.slide+xml"/>
  <Override PartName="/ppt/notesSlides/notesSlide5.xml" ContentType="application/vnd.openxmlformats-officedocument.presentationml.notesSlide+xml"/>
  <Override PartName="/ppt/charts/chart1.xml" ContentType="application/vnd.openxmlformats-officedocument.drawingml.chart+xml"/>
  <Override PartName="/ppt/charts/style3.xml" ContentType="application/vnd.ms-office.chartstyl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notesSlides/notesSlide19.xml" ContentType="application/vnd.openxmlformats-officedocument.presentationml.notesSlide+xml"/>
  <Override PartName="/ppt/diagrams/drawing1.xml" ContentType="application/vnd.ms-office.drawingml.diagramDrawing+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theme/themeOverride4.xml" ContentType="application/vnd.openxmlformats-officedocument.themeOverride+xml"/>
  <Override PartName="/ppt/diagrams/quickStyle1.xml" ContentType="application/vnd.openxmlformats-officedocument.drawingml.diagramStyle+xml"/>
  <Override PartName="/ppt/charts/colors5.xml" ContentType="application/vnd.ms-office.chartcolorstyl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sldIdLst>
    <p:sldId id="256" r:id="rId2"/>
    <p:sldId id="257" r:id="rId3"/>
    <p:sldId id="278" r:id="rId4"/>
    <p:sldId id="383" r:id="rId5"/>
    <p:sldId id="305" r:id="rId6"/>
    <p:sldId id="307" r:id="rId7"/>
    <p:sldId id="332" r:id="rId8"/>
    <p:sldId id="336" r:id="rId9"/>
    <p:sldId id="337" r:id="rId10"/>
    <p:sldId id="338" r:id="rId11"/>
    <p:sldId id="391" r:id="rId12"/>
    <p:sldId id="392" r:id="rId13"/>
    <p:sldId id="393" r:id="rId14"/>
    <p:sldId id="387" r:id="rId15"/>
    <p:sldId id="388" r:id="rId16"/>
    <p:sldId id="389" r:id="rId17"/>
    <p:sldId id="390" r:id="rId18"/>
    <p:sldId id="340" r:id="rId19"/>
    <p:sldId id="341" r:id="rId20"/>
    <p:sldId id="342" r:id="rId21"/>
    <p:sldId id="343" r:id="rId22"/>
    <p:sldId id="344" r:id="rId23"/>
    <p:sldId id="345" r:id="rId24"/>
    <p:sldId id="346" r:id="rId25"/>
    <p:sldId id="347" r:id="rId26"/>
    <p:sldId id="348" r:id="rId27"/>
    <p:sldId id="349" r:id="rId28"/>
    <p:sldId id="350" r:id="rId29"/>
    <p:sldId id="351" r:id="rId30"/>
    <p:sldId id="353" r:id="rId31"/>
    <p:sldId id="354" r:id="rId32"/>
    <p:sldId id="355" r:id="rId33"/>
    <p:sldId id="356" r:id="rId34"/>
    <p:sldId id="358" r:id="rId35"/>
    <p:sldId id="357" r:id="rId36"/>
    <p:sldId id="359" r:id="rId37"/>
    <p:sldId id="360" r:id="rId38"/>
    <p:sldId id="362" r:id="rId39"/>
    <p:sldId id="361" r:id="rId40"/>
    <p:sldId id="363" r:id="rId41"/>
    <p:sldId id="311" r:id="rId42"/>
    <p:sldId id="382" r:id="rId43"/>
    <p:sldId id="313" r:id="rId44"/>
    <p:sldId id="315" r:id="rId45"/>
    <p:sldId id="316" r:id="rId46"/>
    <p:sldId id="384" r:id="rId47"/>
    <p:sldId id="318" r:id="rId48"/>
    <p:sldId id="319" r:id="rId49"/>
    <p:sldId id="385" r:id="rId50"/>
    <p:sldId id="386" r:id="rId51"/>
    <p:sldId id="323" r:id="rId52"/>
    <p:sldId id="322" r:id="rId53"/>
    <p:sldId id="325" r:id="rId54"/>
    <p:sldId id="326" r:id="rId55"/>
    <p:sldId id="327" r:id="rId56"/>
    <p:sldId id="294" r:id="rId57"/>
    <p:sldId id="394" r:id="rId58"/>
    <p:sldId id="395" r:id="rId59"/>
    <p:sldId id="396" r:id="rId60"/>
    <p:sldId id="397" r:id="rId61"/>
    <p:sldId id="398" r:id="rId62"/>
    <p:sldId id="399" r:id="rId63"/>
    <p:sldId id="400" r:id="rId64"/>
    <p:sldId id="401" r:id="rId65"/>
    <p:sldId id="402" r:id="rId66"/>
    <p:sldId id="403" r:id="rId67"/>
    <p:sldId id="404" r:id="rId68"/>
    <p:sldId id="405" r:id="rId69"/>
    <p:sldId id="406" r:id="rId70"/>
    <p:sldId id="407" r:id="rId71"/>
    <p:sldId id="408" r:id="rId72"/>
    <p:sldId id="409" r:id="rId73"/>
    <p:sldId id="410" r:id="rId74"/>
    <p:sldId id="295" r:id="rId75"/>
    <p:sldId id="258" r:id="rId76"/>
    <p:sldId id="297" r:id="rId77"/>
    <p:sldId id="298" r:id="rId78"/>
    <p:sldId id="299" r:id="rId79"/>
    <p:sldId id="300" r:id="rId80"/>
    <p:sldId id="301" r:id="rId81"/>
    <p:sldId id="291" r:id="rId82"/>
    <p:sldId id="302" r:id="rId83"/>
    <p:sldId id="293" r:id="rId84"/>
    <p:sldId id="279" r:id="rId85"/>
  </p:sldIdLst>
  <p:sldSz cx="9144000" cy="6858000" type="screen4x3"/>
  <p:notesSz cx="6858000" cy="9144000"/>
  <p:custDataLst>
    <p:tags r:id="rId87"/>
  </p:custDataLst>
  <p:defaultTextStyle>
    <a:lvl1pPr>
      <a:defRPr sz="1800">
        <a:latin typeface="+mn-lt"/>
        <a:ea typeface="+mn-ea"/>
        <a:cs typeface="+mn-cs"/>
        <a:sym typeface="Trebuchet MS"/>
      </a:defRPr>
    </a:lvl1pPr>
    <a:lvl2pPr indent="228600">
      <a:defRPr sz="1800">
        <a:latin typeface="+mn-lt"/>
        <a:ea typeface="+mn-ea"/>
        <a:cs typeface="+mn-cs"/>
        <a:sym typeface="Trebuchet MS"/>
      </a:defRPr>
    </a:lvl2pPr>
    <a:lvl3pPr indent="457200">
      <a:defRPr sz="1800">
        <a:latin typeface="+mn-lt"/>
        <a:ea typeface="+mn-ea"/>
        <a:cs typeface="+mn-cs"/>
        <a:sym typeface="Trebuchet MS"/>
      </a:defRPr>
    </a:lvl3pPr>
    <a:lvl4pPr indent="685800">
      <a:defRPr sz="1800">
        <a:latin typeface="+mn-lt"/>
        <a:ea typeface="+mn-ea"/>
        <a:cs typeface="+mn-cs"/>
        <a:sym typeface="Trebuchet MS"/>
      </a:defRPr>
    </a:lvl4pPr>
    <a:lvl5pPr indent="914400">
      <a:defRPr sz="1800">
        <a:latin typeface="+mn-lt"/>
        <a:ea typeface="+mn-ea"/>
        <a:cs typeface="+mn-cs"/>
        <a:sym typeface="Trebuchet MS"/>
      </a:defRPr>
    </a:lvl5pPr>
    <a:lvl6pPr indent="1143000">
      <a:defRPr sz="1800">
        <a:latin typeface="+mn-lt"/>
        <a:ea typeface="+mn-ea"/>
        <a:cs typeface="+mn-cs"/>
        <a:sym typeface="Trebuchet MS"/>
      </a:defRPr>
    </a:lvl6pPr>
    <a:lvl7pPr indent="1371600">
      <a:defRPr sz="1800">
        <a:latin typeface="+mn-lt"/>
        <a:ea typeface="+mn-ea"/>
        <a:cs typeface="+mn-cs"/>
        <a:sym typeface="Trebuchet MS"/>
      </a:defRPr>
    </a:lvl7pPr>
    <a:lvl8pPr indent="1600200">
      <a:defRPr sz="1800">
        <a:latin typeface="+mn-lt"/>
        <a:ea typeface="+mn-ea"/>
        <a:cs typeface="+mn-cs"/>
        <a:sym typeface="Trebuchet MS"/>
      </a:defRPr>
    </a:lvl8pPr>
    <a:lvl9pPr indent="1828800">
      <a:defRPr sz="1800">
        <a:latin typeface="+mn-lt"/>
        <a:ea typeface="+mn-ea"/>
        <a:cs typeface="+mn-cs"/>
        <a:sym typeface="Trebuchet MS"/>
      </a:defRPr>
    </a:lvl9pPr>
  </p:defaultTextStyle>
  <p:extLst>
    <p:ext uri="{521415D9-36F7-43E2-AB2F-B90AF26B5E84}">
      <p14:sectionLst xmlns="" xmlns:p14="http://schemas.microsoft.com/office/powerpoint/2010/main">
        <p14:section name="默认节" id="{719A972C-D7CE-4DC0-96D3-DB0857F7DADA}">
          <p14:sldIdLst>
            <p14:sldId id="256"/>
          </p14:sldIdLst>
        </p14:section>
        <p14:section name="认识COMTOP" id="{8425F67A-5AB7-4950-B1E1-A382DDA86FEB}">
          <p14:sldIdLst>
            <p14:sldId id="257"/>
            <p14:sldId id="278"/>
            <p14:sldId id="383"/>
            <p14:sldId id="305"/>
            <p14:sldId id="307"/>
            <p14:sldId id="332"/>
            <p14:sldId id="336"/>
            <p14:sldId id="337"/>
            <p14:sldId id="338"/>
            <p14:sldId id="391"/>
            <p14:sldId id="392"/>
            <p14:sldId id="393"/>
            <p14:sldId id="387"/>
            <p14:sldId id="388"/>
            <p14:sldId id="389"/>
            <p14:sldId id="390"/>
            <p14:sldId id="340"/>
            <p14:sldId id="341"/>
            <p14:sldId id="342"/>
            <p14:sldId id="343"/>
            <p14:sldId id="344"/>
            <p14:sldId id="345"/>
            <p14:sldId id="346"/>
            <p14:sldId id="347"/>
            <p14:sldId id="348"/>
            <p14:sldId id="349"/>
            <p14:sldId id="350"/>
            <p14:sldId id="351"/>
            <p14:sldId id="353"/>
            <p14:sldId id="354"/>
            <p14:sldId id="355"/>
            <p14:sldId id="356"/>
            <p14:sldId id="358"/>
            <p14:sldId id="357"/>
            <p14:sldId id="359"/>
            <p14:sldId id="352"/>
            <p14:sldId id="360"/>
            <p14:sldId id="362"/>
            <p14:sldId id="361"/>
            <p14:sldId id="363"/>
            <p14:sldId id="311"/>
            <p14:sldId id="382"/>
            <p14:sldId id="313"/>
            <p14:sldId id="315"/>
            <p14:sldId id="316"/>
            <p14:sldId id="384"/>
            <p14:sldId id="318"/>
            <p14:sldId id="319"/>
            <p14:sldId id="385"/>
            <p14:sldId id="386"/>
            <p14:sldId id="323"/>
            <p14:sldId id="322"/>
            <p14:sldId id="325"/>
            <p14:sldId id="326"/>
            <p14:sldId id="327"/>
          </p14:sldIdLst>
        </p14:section>
        <p14:section name="企业文化简介" id="{8A54DC90-766D-4A4E-857B-BDFEB0EA288B}">
          <p14:sldIdLst>
            <p14:sldId id="294"/>
            <p14:sldId id="375"/>
            <p14:sldId id="376"/>
            <p14:sldId id="378"/>
            <p14:sldId id="379"/>
            <p14:sldId id="394"/>
            <p14:sldId id="380"/>
            <p14:sldId id="381"/>
            <p14:sldId id="364"/>
            <p14:sldId id="365"/>
            <p14:sldId id="366"/>
            <p14:sldId id="367"/>
            <p14:sldId id="368"/>
            <p14:sldId id="369"/>
            <p14:sldId id="370"/>
            <p14:sldId id="371"/>
            <p14:sldId id="372"/>
            <p14:sldId id="373"/>
          </p14:sldIdLst>
        </p14:section>
        <p14:section name="员工行为规范" id="{9C239326-5489-4F3F-A69F-9C693B40EE64}">
          <p14:sldIdLst>
            <p14:sldId id="295"/>
            <p14:sldId id="258"/>
            <p14:sldId id="297"/>
            <p14:sldId id="298"/>
            <p14:sldId id="299"/>
            <p14:sldId id="300"/>
            <p14:sldId id="301"/>
            <p14:sldId id="291"/>
            <p14:sldId id="302"/>
            <p14:sldId id="293"/>
            <p14:sldId id="279"/>
          </p14:sldIdLst>
        </p14:section>
      </p14:sectionLst>
    </p:ext>
    <p:ext uri="{EFAFB233-063F-42B5-8137-9DF3F51BA10A}">
      <p15:sldGuideLst xmlns=""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FF6600"/>
    <a:srgbClr val="009999"/>
    <a:srgbClr val="33CC33"/>
    <a:srgbClr val="CC0000"/>
    <a:srgbClr val="3399FF"/>
    <a:srgbClr val="0099FF"/>
    <a:srgbClr val="FF9900"/>
    <a:srgbClr val="4D4D4D"/>
    <a:srgbClr val="0087EB"/>
    <a:srgbClr val="0066F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n" i="on">
        <a:fontRef idx="min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6D5EB"/>
          </a:solidFill>
        </a:fill>
      </a:tcStyle>
    </a:wholeTbl>
    <a:band2H>
      <a:tcTxStyle/>
      <a:tcStyle>
        <a:tcBdr/>
        <a:fill>
          <a:solidFill>
            <a:srgbClr val="E4EBF5"/>
          </a:solidFill>
        </a:fill>
      </a:tcStyle>
    </a:band2H>
    <a:firstCol>
      <a:tcTxStyle b="on" i="on">
        <a:fontRef idx="minor">
          <a:srgbClr val="FFFFFF"/>
        </a:fontRef>
        <a:srgbClr val="FFFFFF"/>
      </a:tcTxStyle>
      <a:tcStyle>
        <a:tcBdr>
          <a:left>
            <a:ln w="12700" cap="flat">
              <a:solidFill>
                <a:srgbClr val="FFFFFF"/>
              </a:solidFill>
              <a:prstDash val="solid"/>
              <a:bevel/>
            </a:ln>
          </a:left>
          <a:right>
            <a:ln w="381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B88CB"/>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B88CB"/>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B88CB"/>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67" autoAdjust="0"/>
    <p:restoredTop sz="85971" autoAdjust="0"/>
  </p:normalViewPr>
  <p:slideViewPr>
    <p:cSldViewPr snapToObjects="1">
      <p:cViewPr varScale="1">
        <p:scale>
          <a:sx n="90" d="100"/>
          <a:sy n="90" d="100"/>
        </p:scale>
        <p:origin x="-492" y="-114"/>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Office_Excel____1.xlsx"/></Relationships>
</file>

<file path=ppt/charts/_rels/chart2.xml.rels><?xml version="1.0" encoding="UTF-8" standalone="yes"?>
<Relationships xmlns="http://schemas.openxmlformats.org/package/2006/relationships"><Relationship Id="rId3" Type="http://schemas.microsoft.com/office/2011/relationships/chartStyle" Target="style2.xml"/><Relationship Id="rId2" Type="http://schemas.microsoft.com/office/2011/relationships/chartColorStyle" Target="colors2.xml"/><Relationship Id="rId1" Type="http://schemas.openxmlformats.org/officeDocument/2006/relationships/package" Target="../embeddings/Microsoft_Office_Excel____2.xlsx"/></Relationships>
</file>

<file path=ppt/charts/_rels/chart3.xml.rels><?xml version="1.0" encoding="UTF-8" standalone="yes"?>
<Relationships xmlns="http://schemas.openxmlformats.org/package/2006/relationships"><Relationship Id="rId3" Type="http://schemas.microsoft.com/office/2011/relationships/chartStyle" Target="style3.xml"/><Relationship Id="rId2" Type="http://schemas.microsoft.com/office/2011/relationships/chartColorStyle" Target="colors3.xml"/><Relationship Id="rId1" Type="http://schemas.openxmlformats.org/officeDocument/2006/relationships/package" Target="../embeddings/Microsoft_Office_Excel____3.xlsx"/></Relationships>
</file>

<file path=ppt/charts/_rels/chart4.xml.rels><?xml version="1.0" encoding="UTF-8" standalone="yes"?>
<Relationships xmlns="http://schemas.openxmlformats.org/package/2006/relationships"><Relationship Id="rId3" Type="http://schemas.microsoft.com/office/2011/relationships/chartStyle" Target="style4.xml"/><Relationship Id="rId2" Type="http://schemas.microsoft.com/office/2011/relationships/chartColorStyle" Target="colors4.xml"/><Relationship Id="rId1" Type="http://schemas.openxmlformats.org/officeDocument/2006/relationships/package" Target="../embeddings/Microsoft_Office_Excel____4.xlsx"/></Relationships>
</file>

<file path=ppt/charts/_rels/chart5.xml.rels><?xml version="1.0" encoding="UTF-8" standalone="yes"?>
<Relationships xmlns="http://schemas.openxmlformats.org/package/2006/relationships"><Relationship Id="rId3" Type="http://schemas.microsoft.com/office/2011/relationships/chartStyle" Target="style5.xml"/><Relationship Id="rId2" Type="http://schemas.microsoft.com/office/2011/relationships/chartColorStyle" Target="colors5.xml"/><Relationship Id="rId1" Type="http://schemas.openxmlformats.org/officeDocument/2006/relationships/package" Target="../embeddings/Microsoft_Office_Excel____5.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zh-CN"/>
  <c:chart>
    <c:autoTitleDeleted val="1"/>
    <c:plotArea>
      <c:layout/>
      <c:barChart>
        <c:barDir val="col"/>
        <c:grouping val="clustered"/>
        <c:ser>
          <c:idx val="0"/>
          <c:order val="0"/>
          <c:tx>
            <c:strRef>
              <c:f>Sheet1!$B$1</c:f>
              <c:strCache>
                <c:ptCount val="1"/>
                <c:pt idx="0">
                  <c:v>合同额</c:v>
                </c:pt>
              </c:strCache>
            </c:strRef>
          </c:tx>
          <c:spPr>
            <a:solidFill>
              <a:schemeClr val="accent6">
                <a:alpha val="70000"/>
              </a:schemeClr>
            </a:solidFill>
            <a:ln>
              <a:noFill/>
            </a:ln>
            <a:effectLst/>
          </c:spPr>
          <c:dLbls>
            <c:dLbl>
              <c:idx val="3"/>
              <c:layout>
                <c:manualLayout>
                  <c:x val="5.2916666666666711E-3"/>
                  <c:y val="-3.0574074074074094E-2"/>
                </c:manualLayout>
              </c:layout>
              <c:dLblPos val="outEnd"/>
              <c:showVal val="1"/>
            </c:dLbl>
            <c:numFmt formatCode="&quot;¥&quot;#,##0;[Red]&quot;¥&quot;\-#,##0" sourceLinked="0"/>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endParaRPr lang="zh-CN"/>
              </a:p>
            </c:txPr>
            <c:dLblPos val="outEnd"/>
            <c:showVal val="1"/>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numRef>
              <c:f>Sheet1!$A$2:$A$11</c:f>
              <c:numCache>
                <c:formatCode>General</c:formatCode>
                <c:ptCount val="10"/>
                <c:pt idx="0">
                  <c:v>2005</c:v>
                </c:pt>
                <c:pt idx="1">
                  <c:v>2006</c:v>
                </c:pt>
                <c:pt idx="2">
                  <c:v>2007</c:v>
                </c:pt>
                <c:pt idx="3">
                  <c:v>2008</c:v>
                </c:pt>
                <c:pt idx="4">
                  <c:v>2009</c:v>
                </c:pt>
                <c:pt idx="5">
                  <c:v>2010</c:v>
                </c:pt>
                <c:pt idx="6">
                  <c:v>2012</c:v>
                </c:pt>
                <c:pt idx="7">
                  <c:v>2013</c:v>
                </c:pt>
                <c:pt idx="8">
                  <c:v>2014</c:v>
                </c:pt>
                <c:pt idx="9">
                  <c:v>2015</c:v>
                </c:pt>
              </c:numCache>
            </c:numRef>
          </c:cat>
          <c:val>
            <c:numRef>
              <c:f>Sheet1!$B$2:$B$11</c:f>
              <c:numCache>
                <c:formatCode>General</c:formatCode>
                <c:ptCount val="10"/>
                <c:pt idx="0">
                  <c:v>1947</c:v>
                </c:pt>
                <c:pt idx="1">
                  <c:v>5467</c:v>
                </c:pt>
                <c:pt idx="2">
                  <c:v>15877</c:v>
                </c:pt>
                <c:pt idx="3">
                  <c:v>17202</c:v>
                </c:pt>
                <c:pt idx="4">
                  <c:v>34811</c:v>
                </c:pt>
                <c:pt idx="5">
                  <c:v>54466</c:v>
                </c:pt>
                <c:pt idx="6">
                  <c:v>61250</c:v>
                </c:pt>
                <c:pt idx="7">
                  <c:v>33498</c:v>
                </c:pt>
                <c:pt idx="8">
                  <c:v>44758</c:v>
                </c:pt>
                <c:pt idx="9">
                  <c:v>29313</c:v>
                </c:pt>
              </c:numCache>
            </c:numRef>
          </c:val>
        </c:ser>
        <c:dLbls>
          <c:showVal val="1"/>
        </c:dLbls>
        <c:gapWidth val="80"/>
        <c:overlap val="25"/>
        <c:axId val="124582912"/>
        <c:axId val="125047168"/>
      </c:barChart>
      <c:catAx>
        <c:axId val="124582912"/>
        <c:scaling>
          <c:orientation val="minMax"/>
        </c:scaling>
        <c:axPos val="b"/>
        <c:title>
          <c:tx>
            <c:rich>
              <a:bodyPr rot="0" spcFirstLastPara="1" vertOverflow="ellipsis" vert="horz" wrap="square" anchor="ctr" anchorCtr="1"/>
              <a:lstStyle/>
              <a:p>
                <a:pPr>
                  <a:defRPr sz="1400" b="0" i="0" u="none" strike="noStrike" kern="1200" cap="all"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r>
                  <a:rPr lang="zh-CN" altLang="en-US" dirty="0" smtClean="0"/>
                  <a:t>年份</a:t>
                </a:r>
                <a:endParaRPr lang="zh-CN" altLang="en-US" dirty="0"/>
              </a:p>
            </c:rich>
          </c:tx>
          <c:layout/>
          <c:spPr>
            <a:noFill/>
            <a:ln>
              <a:noFill/>
            </a:ln>
            <a:effectLst/>
          </c:spPr>
        </c:title>
        <c:numFmt formatCode="General" sourceLinked="1"/>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cap="none" spc="20" normalizeH="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crossAx val="125047168"/>
        <c:crosses val="autoZero"/>
        <c:auto val="1"/>
        <c:lblAlgn val="ctr"/>
        <c:lblOffset val="100"/>
      </c:catAx>
      <c:valAx>
        <c:axId val="125047168"/>
        <c:scaling>
          <c:orientation val="minMax"/>
        </c:scaling>
        <c:axPos val="l"/>
        <c:majorGridlines>
          <c:spPr>
            <a:ln w="9525" cap="flat" cmpd="sng" algn="ctr">
              <a:solidFill>
                <a:schemeClr val="tx1">
                  <a:lumMod val="5000"/>
                  <a:lumOff val="95000"/>
                </a:schemeClr>
              </a:solidFill>
              <a:round/>
            </a:ln>
            <a:effectLst/>
          </c:spPr>
        </c:majorGridlines>
        <c:title>
          <c:tx>
            <c:rich>
              <a:bodyPr rot="0" spcFirstLastPara="1" vertOverflow="ellipsis" vert="eaVert" wrap="square" anchor="ctr" anchorCtr="1"/>
              <a:lstStyle/>
              <a:p>
                <a:pPr>
                  <a:defRPr sz="1400" b="0" i="0" u="none" strike="noStrike" kern="1200" cap="all"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r>
                  <a:rPr lang="zh-CN" altLang="en-US" dirty="0" smtClean="0"/>
                  <a:t>金额（单位：万元）</a:t>
                </a:r>
                <a:endParaRPr lang="zh-CN" altLang="en-US" dirty="0"/>
              </a:p>
            </c:rich>
          </c:tx>
          <c:layout/>
          <c:spPr>
            <a:noFill/>
            <a:ln>
              <a:noFill/>
            </a:ln>
            <a:effectLst/>
          </c:spPr>
        </c:title>
        <c:numFmt formatCode="General" sourceLinked="1"/>
        <c:tickLblPos val="nextTo"/>
        <c:spPr>
          <a:noFill/>
          <a:ln>
            <a:noFill/>
          </a:ln>
          <a:effectLst/>
        </c:spPr>
        <c:txPr>
          <a:bodyPr rot="-60000000" spcFirstLastPara="1" vertOverflow="ellipsis" vert="horz" wrap="square" anchor="ctr" anchorCtr="1"/>
          <a:lstStyle/>
          <a:p>
            <a:pPr>
              <a:defRPr sz="1400" b="0" i="0" u="none" strike="noStrike" kern="1200" spc="2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crossAx val="124582912"/>
        <c:crosses val="autoZero"/>
        <c:crossBetween val="between"/>
      </c:valAx>
      <c:spPr>
        <a:noFill/>
        <a:ln>
          <a:noFill/>
        </a:ln>
        <a:effectLst/>
      </c:spPr>
    </c:plotArea>
    <c:plotVisOnly val="1"/>
    <c:dispBlanksAs val="gap"/>
  </c:chart>
  <c:spPr>
    <a:noFill/>
    <a:ln>
      <a:noFill/>
    </a:ln>
    <a:effectLst/>
  </c:spPr>
  <c:txPr>
    <a:bodyPr/>
    <a:lstStyle/>
    <a:p>
      <a:pPr>
        <a:defRPr sz="1400">
          <a:latin typeface="微软雅黑" panose="020B0503020204020204" pitchFamily="34" charset="-122"/>
          <a:ea typeface="微软雅黑" panose="020B0503020204020204" pitchFamily="34" charset="-122"/>
        </a:defRPr>
      </a:pPr>
      <a:endParaRPr lang="zh-CN"/>
    </a:p>
  </c:txPr>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zh-CN"/>
  <c:chart>
    <c:autoTitleDeleted val="1"/>
    <c:plotArea>
      <c:layout/>
      <c:barChart>
        <c:barDir val="col"/>
        <c:grouping val="clustered"/>
        <c:ser>
          <c:idx val="0"/>
          <c:order val="0"/>
          <c:tx>
            <c:strRef>
              <c:f>Sheet1!$B$1</c:f>
              <c:strCache>
                <c:ptCount val="1"/>
                <c:pt idx="0">
                  <c:v>人数</c:v>
                </c:pt>
              </c:strCache>
            </c:strRef>
          </c:tx>
          <c:spPr>
            <a:solidFill>
              <a:schemeClr val="accent2">
                <a:alpha val="70000"/>
              </a:schemeClr>
            </a:solidFill>
            <a:ln>
              <a:noFill/>
            </a:ln>
            <a:effectLst/>
          </c:spPr>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endParaRPr lang="zh-CN"/>
              </a:p>
            </c:txPr>
            <c:dLblPos val="outEnd"/>
            <c:showVal val="1"/>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numRef>
              <c:f>Sheet1!$A$2:$A$11</c:f>
              <c:numCache>
                <c:formatCode>General</c:formatCode>
                <c:ptCount val="10"/>
                <c:pt idx="0">
                  <c:v>2006</c:v>
                </c:pt>
                <c:pt idx="1">
                  <c:v>2007</c:v>
                </c:pt>
                <c:pt idx="2">
                  <c:v>2008</c:v>
                </c:pt>
                <c:pt idx="3">
                  <c:v>2009</c:v>
                </c:pt>
                <c:pt idx="4">
                  <c:v>2010</c:v>
                </c:pt>
                <c:pt idx="5">
                  <c:v>2011</c:v>
                </c:pt>
                <c:pt idx="6">
                  <c:v>2012</c:v>
                </c:pt>
                <c:pt idx="7">
                  <c:v>2013</c:v>
                </c:pt>
                <c:pt idx="8">
                  <c:v>2014</c:v>
                </c:pt>
                <c:pt idx="9">
                  <c:v>2015</c:v>
                </c:pt>
              </c:numCache>
            </c:numRef>
          </c:cat>
          <c:val>
            <c:numRef>
              <c:f>Sheet1!$B$2:$B$11</c:f>
              <c:numCache>
                <c:formatCode>General</c:formatCode>
                <c:ptCount val="10"/>
                <c:pt idx="0">
                  <c:v>144</c:v>
                </c:pt>
                <c:pt idx="1">
                  <c:v>258</c:v>
                </c:pt>
                <c:pt idx="2">
                  <c:v>375</c:v>
                </c:pt>
                <c:pt idx="3">
                  <c:v>611</c:v>
                </c:pt>
                <c:pt idx="4">
                  <c:v>941</c:v>
                </c:pt>
                <c:pt idx="5">
                  <c:v>1108</c:v>
                </c:pt>
                <c:pt idx="6">
                  <c:v>1164</c:v>
                </c:pt>
                <c:pt idx="7">
                  <c:v>1242</c:v>
                </c:pt>
                <c:pt idx="8">
                  <c:v>978</c:v>
                </c:pt>
                <c:pt idx="9">
                  <c:v>863</c:v>
                </c:pt>
              </c:numCache>
            </c:numRef>
          </c:val>
        </c:ser>
        <c:dLbls>
          <c:showVal val="1"/>
        </c:dLbls>
        <c:gapWidth val="80"/>
        <c:overlap val="25"/>
        <c:axId val="125191680"/>
        <c:axId val="125193600"/>
      </c:barChart>
      <c:catAx>
        <c:axId val="125191680"/>
        <c:scaling>
          <c:orientation val="minMax"/>
        </c:scaling>
        <c:axPos val="b"/>
        <c:title>
          <c:tx>
            <c:rich>
              <a:bodyPr rot="0" spcFirstLastPara="1" vertOverflow="ellipsis" vert="horz" wrap="square" anchor="ctr" anchorCtr="1"/>
              <a:lstStyle/>
              <a:p>
                <a:pPr>
                  <a:defRPr sz="1400" b="0" i="0" u="none" strike="noStrike" kern="1200" cap="all"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r>
                  <a:rPr lang="zh-CN"/>
                  <a:t>年份</a:t>
                </a:r>
              </a:p>
            </c:rich>
          </c:tx>
          <c:layout/>
          <c:spPr>
            <a:noFill/>
            <a:ln>
              <a:noFill/>
            </a:ln>
            <a:effectLst/>
          </c:spPr>
        </c:title>
        <c:numFmt formatCode="General" sourceLinked="1"/>
        <c:maj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cap="none" spc="20" normalizeH="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crossAx val="125193600"/>
        <c:crosses val="autoZero"/>
        <c:auto val="1"/>
        <c:lblAlgn val="ctr"/>
        <c:lblOffset val="100"/>
      </c:catAx>
      <c:valAx>
        <c:axId val="125193600"/>
        <c:scaling>
          <c:orientation val="minMax"/>
        </c:scaling>
        <c:axPos val="l"/>
        <c:majorGridlines>
          <c:spPr>
            <a:ln w="9525" cap="flat" cmpd="sng" algn="ctr">
              <a:solidFill>
                <a:schemeClr val="tx1">
                  <a:lumMod val="5000"/>
                  <a:lumOff val="95000"/>
                </a:schemeClr>
              </a:solidFill>
              <a:round/>
            </a:ln>
            <a:effectLst/>
          </c:spPr>
        </c:majorGridlines>
        <c:title>
          <c:tx>
            <c:rich>
              <a:bodyPr rot="-5400000" spcFirstLastPara="1" vertOverflow="ellipsis" vert="horz" wrap="square" anchor="ctr" anchorCtr="1"/>
              <a:lstStyle/>
              <a:p>
                <a:pPr>
                  <a:defRPr sz="1400" b="0" i="0" u="none" strike="noStrike" kern="1200" cap="all"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r>
                  <a:rPr lang="zh-CN"/>
                  <a:t>人数</a:t>
                </a:r>
              </a:p>
            </c:rich>
          </c:tx>
          <c:layout/>
          <c:spPr>
            <a:noFill/>
            <a:ln>
              <a:noFill/>
            </a:ln>
            <a:effectLst/>
          </c:spPr>
        </c:title>
        <c:numFmt formatCode="General" sourceLinked="1"/>
        <c:majorTickMark val="none"/>
        <c:tickLblPos val="nextTo"/>
        <c:spPr>
          <a:noFill/>
          <a:ln>
            <a:noFill/>
          </a:ln>
          <a:effectLst/>
        </c:spPr>
        <c:txPr>
          <a:bodyPr rot="-60000000" spcFirstLastPara="1" vertOverflow="ellipsis" vert="horz" wrap="square" anchor="ctr" anchorCtr="1"/>
          <a:lstStyle/>
          <a:p>
            <a:pPr>
              <a:defRPr sz="1400" b="0" i="0" u="none" strike="noStrike" kern="1200" spc="2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crossAx val="125191680"/>
        <c:crosses val="autoZero"/>
        <c:crossBetween val="between"/>
      </c:valAx>
      <c:spPr>
        <a:noFill/>
        <a:ln>
          <a:noFill/>
        </a:ln>
        <a:effectLst/>
      </c:spPr>
    </c:plotArea>
    <c:plotVisOnly val="1"/>
    <c:dispBlanksAs val="gap"/>
  </c:chart>
  <c:spPr>
    <a:noFill/>
    <a:ln>
      <a:noFill/>
    </a:ln>
    <a:effectLst/>
  </c:spPr>
  <c:txPr>
    <a:bodyPr/>
    <a:lstStyle/>
    <a:p>
      <a:pPr>
        <a:defRPr sz="1400">
          <a:latin typeface="微软雅黑" panose="020B0503020204020204" pitchFamily="34" charset="-122"/>
          <a:ea typeface="微软雅黑" panose="020B0503020204020204" pitchFamily="34" charset="-122"/>
        </a:defRPr>
      </a:pPr>
      <a:endParaRPr lang="zh-CN"/>
    </a:p>
  </c:txPr>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zh-CN"/>
  <c:chart>
    <c:title>
      <c:tx>
        <c:rich>
          <a:bodyPr rot="0" spcFirstLastPara="1" vertOverflow="ellipsis" vert="horz" wrap="square" anchor="ctr" anchorCtr="1"/>
          <a:lstStyle/>
          <a:p>
            <a:pPr>
              <a:defRPr sz="1800" b="1" i="0" u="none" strike="noStrike" kern="1200" spc="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r>
              <a:rPr lang="zh-CN" sz="1800" b="1"/>
              <a:t>学历占比</a:t>
            </a:r>
          </a:p>
        </c:rich>
      </c:tx>
      <c:layout/>
      <c:spPr>
        <a:noFill/>
        <a:ln>
          <a:noFill/>
        </a:ln>
        <a:effectLst/>
      </c:spPr>
    </c:title>
    <c:plotArea>
      <c:layout/>
      <c:pieChart>
        <c:varyColors val="1"/>
        <c:ser>
          <c:idx val="0"/>
          <c:order val="0"/>
          <c:tx>
            <c:strRef>
              <c:f>Sheet1!$B$1</c:f>
              <c:strCache>
                <c:ptCount val="1"/>
                <c:pt idx="0">
                  <c:v>比例</c:v>
                </c:pt>
              </c:strCache>
            </c:strRef>
          </c:tx>
          <c:dPt>
            <c:idx val="0"/>
            <c:spPr>
              <a:solidFill>
                <a:schemeClr val="accent1"/>
              </a:solidFill>
              <a:ln w="19050">
                <a:solidFill>
                  <a:schemeClr val="lt1"/>
                </a:solidFill>
              </a:ln>
              <a:effectLst/>
            </c:spPr>
          </c:dPt>
          <c:dPt>
            <c:idx val="1"/>
            <c:spPr>
              <a:solidFill>
                <a:schemeClr val="accent2"/>
              </a:solidFill>
              <a:ln w="19050">
                <a:solidFill>
                  <a:schemeClr val="lt1"/>
                </a:solidFill>
              </a:ln>
              <a:effectLst/>
            </c:spPr>
          </c:dPt>
          <c:dPt>
            <c:idx val="2"/>
            <c:spPr>
              <a:solidFill>
                <a:schemeClr val="accent3"/>
              </a:solidFill>
              <a:ln w="19050">
                <a:solidFill>
                  <a:schemeClr val="lt1"/>
                </a:solidFill>
              </a:ln>
              <a:effectLst/>
            </c:spPr>
          </c:dPt>
          <c:dPt>
            <c:idx val="3"/>
            <c:spPr>
              <a:solidFill>
                <a:schemeClr val="accent4"/>
              </a:solidFill>
              <a:ln w="19050">
                <a:solidFill>
                  <a:schemeClr val="lt1"/>
                </a:solidFill>
              </a:ln>
              <a:effectLst/>
            </c:spPr>
          </c:dPt>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endParaRPr lang="zh-CN"/>
              </a:p>
            </c:txPr>
            <c:dLblPos val="bestFit"/>
            <c:showVal val="1"/>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Sheet1!$A$2:$A$5</c:f>
              <c:strCache>
                <c:ptCount val="4"/>
                <c:pt idx="0">
                  <c:v>高中及以下</c:v>
                </c:pt>
                <c:pt idx="1">
                  <c:v>大专</c:v>
                </c:pt>
                <c:pt idx="2">
                  <c:v>本科</c:v>
                </c:pt>
                <c:pt idx="3">
                  <c:v>硕士</c:v>
                </c:pt>
              </c:strCache>
            </c:strRef>
          </c:cat>
          <c:val>
            <c:numRef>
              <c:f>Sheet1!$B$2:$B$5</c:f>
              <c:numCache>
                <c:formatCode>0%</c:formatCode>
                <c:ptCount val="4"/>
                <c:pt idx="0">
                  <c:v>4.0000000000000022E-2</c:v>
                </c:pt>
                <c:pt idx="1">
                  <c:v>0.28000000000000008</c:v>
                </c:pt>
                <c:pt idx="2">
                  <c:v>0.63000000000000278</c:v>
                </c:pt>
                <c:pt idx="3">
                  <c:v>0.05</c:v>
                </c:pt>
              </c:numCache>
            </c:numRef>
          </c:val>
        </c:ser>
        <c:dLbls>
          <c:showVal val="1"/>
        </c:dLbls>
        <c:firstSliceAng val="0"/>
      </c:pieChart>
      <c:spPr>
        <a:noFill/>
        <a:ln>
          <a:noFill/>
        </a:ln>
        <a:effectLst/>
      </c:spPr>
    </c:plotArea>
    <c:legend>
      <c:legendPos val="b"/>
      <c:layout/>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legend>
    <c:plotVisOnly val="1"/>
    <c:dispBlanksAs val="zero"/>
  </c:chart>
  <c:spPr>
    <a:noFill/>
    <a:ln>
      <a:solidFill>
        <a:schemeClr val="bg1">
          <a:lumMod val="85000"/>
        </a:schemeClr>
      </a:solidFill>
    </a:ln>
    <a:effectLst/>
  </c:spPr>
  <c:txPr>
    <a:bodyPr/>
    <a:lstStyle/>
    <a:p>
      <a:pPr>
        <a:defRPr sz="1600">
          <a:latin typeface="微软雅黑" panose="020B0503020204020204" pitchFamily="34" charset="-122"/>
          <a:ea typeface="微软雅黑" panose="020B0503020204020204" pitchFamily="34" charset="-122"/>
        </a:defRPr>
      </a:pPr>
      <a:endParaRPr lang="zh-CN"/>
    </a:p>
  </c:txPr>
  <c:externalData r:id="rId1"/>
</c:chartSpace>
</file>

<file path=ppt/charts/chart4.xml><?xml version="1.0" encoding="utf-8"?>
<c:chartSpace xmlns:c="http://schemas.openxmlformats.org/drawingml/2006/chart" xmlns:a="http://schemas.openxmlformats.org/drawingml/2006/main" xmlns:r="http://schemas.openxmlformats.org/officeDocument/2006/relationships">
  <c:date1904 val="1"/>
  <c:lang val="zh-CN"/>
  <c:style val="8"/>
  <c:chart>
    <c:title>
      <c:tx>
        <c:rich>
          <a:bodyPr rot="0" spcFirstLastPara="1" vertOverflow="ellipsis" vert="horz" wrap="square" anchor="ctr" anchorCtr="1"/>
          <a:lstStyle/>
          <a:p>
            <a:pPr>
              <a:defRPr sz="1800" b="1" i="0" u="none" strike="noStrike" kern="1200" spc="0" normalizeH="0" baseline="0">
                <a:solidFill>
                  <a:schemeClr val="dk1">
                    <a:lumMod val="50000"/>
                    <a:lumOff val="50000"/>
                  </a:schemeClr>
                </a:solidFill>
                <a:latin typeface="微软雅黑" panose="020B0503020204020204" pitchFamily="34" charset="-122"/>
                <a:ea typeface="微软雅黑" panose="020B0503020204020204" pitchFamily="34" charset="-122"/>
                <a:cs typeface="+mj-cs"/>
              </a:defRPr>
            </a:pPr>
            <a:r>
              <a:rPr lang="zh-CN" sz="1800"/>
              <a:t>技术级别占比</a:t>
            </a:r>
          </a:p>
        </c:rich>
      </c:tx>
      <c:layout/>
      <c:spPr>
        <a:noFill/>
        <a:ln>
          <a:noFill/>
        </a:ln>
        <a:effectLst/>
      </c:spPr>
    </c:title>
    <c:plotArea>
      <c:layout/>
      <c:pieChart>
        <c:varyColors val="1"/>
        <c:ser>
          <c:idx val="0"/>
          <c:order val="0"/>
          <c:tx>
            <c:strRef>
              <c:f>Sheet1!$B$1</c:f>
              <c:strCache>
                <c:ptCount val="1"/>
                <c:pt idx="0">
                  <c:v>比例</c:v>
                </c:pt>
              </c:strCache>
            </c:strRef>
          </c:tx>
          <c:dPt>
            <c:idx val="0"/>
            <c:spPr>
              <a:gradFill>
                <a:gsLst>
                  <a:gs pos="100000">
                    <a:schemeClr val="accent6">
                      <a:tint val="58000"/>
                      <a:lumMod val="60000"/>
                      <a:lumOff val="40000"/>
                    </a:schemeClr>
                  </a:gs>
                  <a:gs pos="0">
                    <a:schemeClr val="accent6">
                      <a:tint val="58000"/>
                    </a:schemeClr>
                  </a:gs>
                </a:gsLst>
                <a:lin ang="5400000" scaled="0"/>
              </a:gradFill>
              <a:ln w="19050">
                <a:solidFill>
                  <a:schemeClr val="lt1"/>
                </a:solidFill>
              </a:ln>
              <a:effectLst/>
            </c:spPr>
          </c:dPt>
          <c:dPt>
            <c:idx val="1"/>
            <c:spPr>
              <a:gradFill>
                <a:gsLst>
                  <a:gs pos="100000">
                    <a:schemeClr val="accent6">
                      <a:tint val="86000"/>
                      <a:lumMod val="60000"/>
                      <a:lumOff val="40000"/>
                    </a:schemeClr>
                  </a:gs>
                  <a:gs pos="0">
                    <a:schemeClr val="accent6">
                      <a:tint val="86000"/>
                    </a:schemeClr>
                  </a:gs>
                </a:gsLst>
                <a:lin ang="5400000" scaled="0"/>
              </a:gradFill>
              <a:ln w="19050">
                <a:solidFill>
                  <a:schemeClr val="lt1"/>
                </a:solidFill>
              </a:ln>
              <a:effectLst/>
            </c:spPr>
          </c:dPt>
          <c:dPt>
            <c:idx val="2"/>
            <c:spPr>
              <a:gradFill>
                <a:gsLst>
                  <a:gs pos="100000">
                    <a:schemeClr val="accent6">
                      <a:shade val="86000"/>
                      <a:lumMod val="60000"/>
                      <a:lumOff val="40000"/>
                    </a:schemeClr>
                  </a:gs>
                  <a:gs pos="0">
                    <a:schemeClr val="accent6">
                      <a:shade val="86000"/>
                    </a:schemeClr>
                  </a:gs>
                </a:gsLst>
                <a:lin ang="5400000" scaled="0"/>
              </a:gradFill>
              <a:ln w="19050">
                <a:solidFill>
                  <a:schemeClr val="lt1"/>
                </a:solidFill>
              </a:ln>
              <a:effectLst/>
            </c:spPr>
          </c:dPt>
          <c:dPt>
            <c:idx val="3"/>
            <c:spPr>
              <a:gradFill>
                <a:gsLst>
                  <a:gs pos="100000">
                    <a:schemeClr val="accent6">
                      <a:shade val="58000"/>
                      <a:lumMod val="60000"/>
                      <a:lumOff val="40000"/>
                    </a:schemeClr>
                  </a:gs>
                  <a:gs pos="0">
                    <a:schemeClr val="accent6">
                      <a:shade val="58000"/>
                    </a:schemeClr>
                  </a:gs>
                </a:gsLst>
                <a:lin ang="5400000" scaled="0"/>
              </a:gradFill>
              <a:ln w="19050">
                <a:solidFill>
                  <a:schemeClr val="lt1"/>
                </a:solidFill>
              </a:ln>
              <a:effectLst/>
            </c:spPr>
          </c:dPt>
          <c:dLbls>
            <c:spPr>
              <a:noFill/>
              <a:ln>
                <a:noFill/>
              </a:ln>
              <a:effectLst/>
            </c:spPr>
            <c:txPr>
              <a:bodyPr rot="0" spcFirstLastPara="1" vertOverflow="ellipsis" vert="horz" wrap="square" anchor="ctr" anchorCtr="1"/>
              <a:lstStyle/>
              <a:p>
                <a:pPr>
                  <a:defRPr sz="1400" b="0" i="0" u="none" strike="noStrike" kern="1200" baseline="0">
                    <a:solidFill>
                      <a:schemeClr val="dk1">
                        <a:lumMod val="75000"/>
                        <a:lumOff val="25000"/>
                      </a:schemeClr>
                    </a:solidFill>
                    <a:latin typeface="微软雅黑" panose="020B0503020204020204" pitchFamily="34" charset="-122"/>
                    <a:ea typeface="微软雅黑" panose="020B0503020204020204" pitchFamily="34" charset="-122"/>
                    <a:cs typeface="+mn-cs"/>
                  </a:defRPr>
                </a:pPr>
                <a:endParaRPr lang="zh-CN"/>
              </a:p>
            </c:txPr>
            <c:dLblPos val="bestFit"/>
            <c:showPercent val="1"/>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15:layout/>
              </c:ext>
            </c:extLst>
          </c:dLbls>
          <c:cat>
            <c:strRef>
              <c:f>Sheet1!$A$2:$A$5</c:f>
              <c:strCache>
                <c:ptCount val="4"/>
                <c:pt idx="0">
                  <c:v>初级技术人员</c:v>
                </c:pt>
                <c:pt idx="1">
                  <c:v>中级技术人员</c:v>
                </c:pt>
                <c:pt idx="2">
                  <c:v>高级技术人员</c:v>
                </c:pt>
                <c:pt idx="3">
                  <c:v>技术/业务专家</c:v>
                </c:pt>
              </c:strCache>
            </c:strRef>
          </c:cat>
          <c:val>
            <c:numRef>
              <c:f>Sheet1!$B$2:$B$5</c:f>
              <c:numCache>
                <c:formatCode>0%</c:formatCode>
                <c:ptCount val="4"/>
                <c:pt idx="0">
                  <c:v>0.21000000000000002</c:v>
                </c:pt>
                <c:pt idx="1">
                  <c:v>0.60000000000000009</c:v>
                </c:pt>
                <c:pt idx="2">
                  <c:v>0.17</c:v>
                </c:pt>
                <c:pt idx="3">
                  <c:v>2.0000000000000004E-2</c:v>
                </c:pt>
              </c:numCache>
            </c:numRef>
          </c:val>
        </c:ser>
        <c:dLbls>
          <c:showPercent val="1"/>
        </c:dLbls>
        <c:firstSliceAng val="0"/>
      </c:pieChart>
      <c:spPr>
        <a:noFill/>
        <a:ln>
          <a:noFill/>
        </a:ln>
        <a:effectLst/>
      </c:spPr>
    </c:plotArea>
    <c:legend>
      <c:legendPos val="r"/>
      <c:layout/>
      <c:spPr>
        <a:solidFill>
          <a:schemeClr val="lt1">
            <a:alpha val="50000"/>
          </a:schemeClr>
        </a:solidFill>
        <a:ln>
          <a:noFill/>
        </a:ln>
        <a:effectLst/>
      </c:spPr>
      <c:txPr>
        <a:bodyPr rot="0" spcFirstLastPara="1" vertOverflow="ellipsis" vert="horz" wrap="square" anchor="ctr" anchorCtr="1"/>
        <a:lstStyle/>
        <a:p>
          <a:pPr>
            <a:defRPr sz="1400" b="0" i="0" u="none" strike="noStrike" kern="1200" baseline="0">
              <a:solidFill>
                <a:schemeClr val="dk1">
                  <a:lumMod val="65000"/>
                  <a:lumOff val="35000"/>
                </a:schemeClr>
              </a:solidFill>
              <a:latin typeface="微软雅黑" panose="020B0503020204020204" pitchFamily="34" charset="-122"/>
              <a:ea typeface="微软雅黑" panose="020B0503020204020204" pitchFamily="34" charset="-122"/>
              <a:cs typeface="+mn-cs"/>
            </a:defRPr>
          </a:pPr>
          <a:endParaRPr lang="zh-CN"/>
        </a:p>
      </c:txPr>
    </c:legend>
    <c:plotVisOnly val="1"/>
    <c:dispBlanksAs val="zero"/>
  </c:chart>
  <c:spPr>
    <a:pattFill prst="dkDnDiag">
      <a:fgClr>
        <a:schemeClr val="lt1"/>
      </a:fgClr>
      <a:bgClr>
        <a:schemeClr val="dk1">
          <a:lumMod val="10000"/>
          <a:lumOff val="90000"/>
        </a:schemeClr>
      </a:bgClr>
    </a:pattFill>
    <a:ln w="9525" cap="flat" cmpd="sng" algn="ctr">
      <a:solidFill>
        <a:schemeClr val="dk1">
          <a:lumMod val="15000"/>
          <a:lumOff val="85000"/>
        </a:schemeClr>
      </a:solidFill>
      <a:round/>
    </a:ln>
    <a:effectLst/>
  </c:spPr>
  <c:txPr>
    <a:bodyPr/>
    <a:lstStyle/>
    <a:p>
      <a:pPr>
        <a:defRPr sz="1400">
          <a:latin typeface="微软雅黑" panose="020B0503020204020204" pitchFamily="34" charset="-122"/>
          <a:ea typeface="微软雅黑" panose="020B0503020204020204" pitchFamily="34" charset="-122"/>
        </a:defRPr>
      </a:pPr>
      <a:endParaRPr lang="zh-CN"/>
    </a:p>
  </c:txPr>
  <c:externalData r:id="rId1"/>
</c:chartSpace>
</file>

<file path=ppt/charts/chart5.xml><?xml version="1.0" encoding="utf-8"?>
<c:chartSpace xmlns:c="http://schemas.openxmlformats.org/drawingml/2006/chart" xmlns:a="http://schemas.openxmlformats.org/drawingml/2006/main" xmlns:r="http://schemas.openxmlformats.org/officeDocument/2006/relationships">
  <c:date1904 val="1"/>
  <c:lang val="zh-CN"/>
  <c:chart>
    <c:title>
      <c:tx>
        <c:rich>
          <a:bodyPr rot="0" spcFirstLastPara="1" vertOverflow="ellipsis" vert="horz" wrap="square" anchor="ctr" anchorCtr="1"/>
          <a:lstStyle/>
          <a:p>
            <a:pPr>
              <a:defRPr sz="1800" b="1" i="0" u="none" strike="noStrike" kern="1200" cap="none" spc="50" normalizeH="0" baseline="0">
                <a:solidFill>
                  <a:schemeClr val="tx1">
                    <a:lumMod val="65000"/>
                    <a:lumOff val="35000"/>
                  </a:schemeClr>
                </a:solidFill>
                <a:latin typeface="微软雅黑" panose="020B0503020204020204" pitchFamily="34" charset="-122"/>
                <a:ea typeface="微软雅黑" panose="020B0503020204020204" pitchFamily="34" charset="-122"/>
                <a:cs typeface="+mj-cs"/>
              </a:defRPr>
            </a:pPr>
            <a:r>
              <a:rPr lang="zh-CN" sz="1800" b="1" dirty="0"/>
              <a:t>技术研究开发</a:t>
            </a:r>
            <a:r>
              <a:rPr lang="zh-CN" sz="1800" b="1" dirty="0" smtClean="0"/>
              <a:t>人员投入</a:t>
            </a:r>
            <a:r>
              <a:rPr lang="zh-CN" sz="1800" b="1" dirty="0"/>
              <a:t>比率</a:t>
            </a:r>
          </a:p>
        </c:rich>
      </c:tx>
      <c:layout/>
      <c:spPr>
        <a:noFill/>
        <a:ln>
          <a:noFill/>
        </a:ln>
        <a:effectLst/>
      </c:spPr>
    </c:title>
    <c:plotArea>
      <c:layout>
        <c:manualLayout>
          <c:layoutTarget val="inner"/>
          <c:xMode val="edge"/>
          <c:yMode val="edge"/>
          <c:x val="9.1222420634920628E-2"/>
          <c:y val="0.20690432098765441"/>
          <c:w val="0.83318234126984059"/>
          <c:h val="0.63404537037037589"/>
        </c:manualLayout>
      </c:layout>
      <c:bubbleChart>
        <c:ser>
          <c:idx val="0"/>
          <c:order val="0"/>
          <c:tx>
            <c:strRef>
              <c:f>Sheet1!$B$1</c:f>
              <c:strCache>
                <c:ptCount val="1"/>
                <c:pt idx="0">
                  <c:v>投入比率</c:v>
                </c:pt>
              </c:strCache>
            </c:strRef>
          </c:tx>
          <c:spPr>
            <a:noFill/>
            <a:ln w="31750">
              <a:solidFill>
                <a:schemeClr val="accent2">
                  <a:alpha val="70000"/>
                </a:schemeClr>
              </a:solidFill>
            </a:ln>
            <a:effectLst/>
          </c:spPr>
          <c:dLbls>
            <c:dLbl>
              <c:idx val="0"/>
              <c:layout>
                <c:manualLayout>
                  <c:x val="-2.3787631112927393E-2"/>
                  <c:y val="3.9197530864196811E-3"/>
                </c:manualLayout>
              </c:layout>
              <c:showVal val="1"/>
              <c:showCatName val="1"/>
              <c:extLst>
                <c:ext xmlns:c15="http://schemas.microsoft.com/office/drawing/2012/chart" uri="{CE6537A1-D6FC-4f65-9D91-7224C49458BB}">
                  <c15:layout>
                    <c:manualLayout>
                      <c:w val="0.21454842664487128"/>
                      <c:h val="0.20154290123456789"/>
                    </c:manualLayout>
                  </c15:layout>
                </c:ext>
              </c:extLst>
            </c:dLbl>
            <c:dLbl>
              <c:idx val="1"/>
              <c:layout>
                <c:manualLayout>
                  <c:x val="0"/>
                  <c:y val="-7.839506172839511E-2"/>
                </c:manualLayout>
              </c:layout>
              <c:numFmt formatCode="0.0%" sourceLinked="0"/>
              <c:spPr>
                <a:solidFill>
                  <a:srgbClr val="00B050"/>
                </a:solidFill>
                <a:ln>
                  <a:noFill/>
                </a:ln>
                <a:effectLst/>
              </c:spPr>
              <c:txPr>
                <a:bodyPr rot="0" spcFirstLastPara="1" vertOverflow="clip" horzOverflow="clip" vert="horz" wrap="square" lIns="36576" tIns="18288" rIns="36576" bIns="18288" anchor="ctr" anchorCtr="1">
                  <a:spAutoFit/>
                </a:bodyPr>
                <a:lstStyle/>
                <a:p>
                  <a:pPr>
                    <a:defRPr sz="1400" b="0" i="0" u="none" strike="noStrike" kern="1200" baseline="0">
                      <a:solidFill>
                        <a:schemeClr val="bg1"/>
                      </a:solidFill>
                      <a:latin typeface="微软雅黑" panose="020B0503020204020204" pitchFamily="34" charset="-122"/>
                      <a:ea typeface="微软雅黑" panose="020B0503020204020204" pitchFamily="34" charset="-122"/>
                      <a:cs typeface="+mn-cs"/>
                    </a:defRPr>
                  </a:pPr>
                  <a:endParaRPr lang="zh-CN"/>
                </a:p>
              </c:txPr>
              <c:dLblPos val="r"/>
              <c:showVal val="1"/>
              <c:showCatName val="1"/>
              <c:extLst>
                <c:ext xmlns:c15="http://schemas.microsoft.com/office/drawing/2012/chart" uri="{CE6537A1-D6FC-4f65-9D91-7224C49458BB}">
                  <c15:spPr xmlns:c15="http://schemas.microsoft.com/office/drawing/2012/chart">
                    <a:prstGeom prst="wedgeRectCallout">
                      <a:avLst/>
                    </a:prstGeom>
                    <a:noFill/>
                    <a:ln>
                      <a:noFill/>
                    </a:ln>
                  </c15:spPr>
                  <c15:layout>
                    <c:manualLayout>
                      <c:w val="0.21454842664487128"/>
                      <c:h val="0.20154290123456789"/>
                    </c:manualLayout>
                  </c15:layout>
                </c:ext>
              </c:extLst>
            </c:dLbl>
            <c:numFmt formatCode="0.0%" sourceLinked="0"/>
            <c:spPr>
              <a:solidFill>
                <a:prstClr val="black">
                  <a:lumMod val="50000"/>
                  <a:lumOff val="50000"/>
                </a:prstClr>
              </a:solidFill>
              <a:ln>
                <a:noFill/>
              </a:ln>
              <a:effectLst/>
            </c:spPr>
            <c:txPr>
              <a:bodyPr rot="0" spcFirstLastPara="1" vertOverflow="clip" horzOverflow="clip" vert="horz" wrap="square" lIns="36576" tIns="18288" rIns="36576" bIns="18288" anchor="ctr" anchorCtr="1">
                <a:spAutoFit/>
              </a:bodyPr>
              <a:lstStyle/>
              <a:p>
                <a:pPr>
                  <a:defRPr sz="1400" b="0" i="0" u="none" strike="noStrike" kern="1200" baseline="0">
                    <a:solidFill>
                      <a:schemeClr val="bg1"/>
                    </a:solidFill>
                    <a:latin typeface="微软雅黑" panose="020B0503020204020204" pitchFamily="34" charset="-122"/>
                    <a:ea typeface="微软雅黑" panose="020B0503020204020204" pitchFamily="34" charset="-122"/>
                    <a:cs typeface="+mn-cs"/>
                  </a:defRPr>
                </a:pPr>
                <a:endParaRPr lang="zh-CN"/>
              </a:p>
            </c:txPr>
            <c:showVal val="1"/>
            <c:showCatName val="1"/>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xVal>
            <c:strRef>
              <c:f>Sheet1!$A$2:$A$3</c:f>
              <c:strCache>
                <c:ptCount val="2"/>
                <c:pt idx="0">
                  <c:v>行业平均投入</c:v>
                </c:pt>
                <c:pt idx="1">
                  <c:v>康拓普投入</c:v>
                </c:pt>
              </c:strCache>
            </c:strRef>
          </c:xVal>
          <c:yVal>
            <c:numRef>
              <c:f>Sheet1!$B$2:$B$3</c:f>
              <c:numCache>
                <c:formatCode>0%</c:formatCode>
                <c:ptCount val="2"/>
                <c:pt idx="0">
                  <c:v>0.05</c:v>
                </c:pt>
                <c:pt idx="1">
                  <c:v>0.10400000000000002</c:v>
                </c:pt>
              </c:numCache>
            </c:numRef>
          </c:yVal>
          <c:bubbleSize>
            <c:numLit>
              <c:formatCode>General</c:formatCode>
              <c:ptCount val="2"/>
              <c:pt idx="0">
                <c:v>1</c:v>
              </c:pt>
              <c:pt idx="1">
                <c:v>1</c:v>
              </c:pt>
            </c:numLit>
          </c:bubbleSize>
        </c:ser>
        <c:bubbleScale val="100"/>
        <c:axId val="136295552"/>
        <c:axId val="136297088"/>
      </c:bubbleChart>
      <c:valAx>
        <c:axId val="136295552"/>
        <c:scaling>
          <c:orientation val="minMax"/>
        </c:scaling>
        <c:delete val="1"/>
        <c:axPos val="b"/>
        <c:majorGridlines>
          <c:spPr>
            <a:ln w="9525">
              <a:solidFill>
                <a:schemeClr val="tx1">
                  <a:lumMod val="15000"/>
                  <a:lumOff val="85000"/>
                </a:schemeClr>
              </a:solidFill>
            </a:ln>
            <a:effectLst/>
          </c:spPr>
        </c:majorGridlines>
        <c:majorTickMark val="none"/>
        <c:tickLblPos val="none"/>
        <c:crossAx val="136297088"/>
        <c:crosses val="autoZero"/>
        <c:crossBetween val="midCat"/>
      </c:valAx>
      <c:valAx>
        <c:axId val="136297088"/>
        <c:scaling>
          <c:orientation val="minMax"/>
          <c:max val="0.2"/>
          <c:min val="1.0000000000000005E-2"/>
        </c:scaling>
        <c:axPos val="l"/>
        <c:majorGridlines>
          <c:spPr>
            <a:ln w="9525">
              <a:solidFill>
                <a:schemeClr val="tx1">
                  <a:lumMod val="15000"/>
                  <a:lumOff val="85000"/>
                </a:schemeClr>
              </a:solidFill>
            </a:ln>
            <a:effectLst/>
          </c:spPr>
        </c:majorGridlines>
        <c:numFmt formatCode="0%" sourceLinked="0"/>
        <c:majorTickMark val="none"/>
        <c:tickLblPos val="nextTo"/>
        <c:spPr>
          <a:noFill/>
          <a:ln>
            <a:solidFill>
              <a:schemeClr val="tx1">
                <a:lumMod val="15000"/>
                <a:lumOff val="85000"/>
              </a:schemeClr>
            </a:solid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微软雅黑" panose="020B0503020204020204" pitchFamily="34" charset="-122"/>
                <a:ea typeface="微软雅黑" panose="020B0503020204020204" pitchFamily="34" charset="-122"/>
                <a:cs typeface="+mn-cs"/>
              </a:defRPr>
            </a:pPr>
            <a:endParaRPr lang="zh-CN"/>
          </a:p>
        </c:txPr>
        <c:crossAx val="136295552"/>
        <c:crosses val="autoZero"/>
        <c:crossBetween val="midCat"/>
        <c:majorUnit val="5.0000000000000024E-2"/>
        <c:minorUnit val="1.0000000000000005E-2"/>
      </c:valAx>
      <c:spPr>
        <a:noFill/>
        <a:ln>
          <a:noFill/>
        </a:ln>
        <a:effectLst/>
      </c:spPr>
    </c:plotArea>
    <c:legend>
      <c:legendPos val="b"/>
      <c:layout/>
      <c:spPr>
        <a:noFill/>
        <a:ln>
          <a:noFill/>
        </a:ln>
        <a:effectLst/>
      </c:spPr>
      <c:txPr>
        <a:bodyPr rot="0" spcFirstLastPara="1" vertOverflow="ellipsis" vert="horz" wrap="square" anchor="ctr" anchorCtr="1"/>
        <a:lstStyle/>
        <a:p>
          <a:pPr>
            <a:defRPr sz="1200" b="0" i="0" u="none" strike="noStrike" kern="1200" baseline="0">
              <a:solidFill>
                <a:schemeClr val="tx1">
                  <a:lumMod val="50000"/>
                  <a:lumOff val="50000"/>
                </a:schemeClr>
              </a:solidFill>
              <a:latin typeface="微软雅黑" panose="020B0503020204020204" pitchFamily="34" charset="-122"/>
              <a:ea typeface="微软雅黑" panose="020B0503020204020204" pitchFamily="34" charset="-122"/>
              <a:cs typeface="+mn-cs"/>
            </a:defRPr>
          </a:pPr>
          <a:endParaRPr lang="zh-CN"/>
        </a:p>
      </c:txPr>
    </c:legend>
    <c:plotVisOnly val="1"/>
    <c:dispBlanksAs val="gap"/>
  </c:chart>
  <c:spPr>
    <a:noFill/>
    <a:ln>
      <a:noFill/>
    </a:ln>
    <a:effectLst/>
  </c:spPr>
  <c:txPr>
    <a:bodyPr/>
    <a:lstStyle/>
    <a:p>
      <a:pPr>
        <a:defRPr>
          <a:latin typeface="微软雅黑" panose="020B0503020204020204" pitchFamily="34" charset="-122"/>
          <a:ea typeface="微软雅黑" panose="020B0503020204020204" pitchFamily="34" charset="-122"/>
        </a:defRPr>
      </a:pPr>
      <a:endParaRPr lang="zh-CN"/>
    </a:p>
  </c:txPr>
  <c:externalData r:id="rId1"/>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Reversed" id="26">
  <a:schemeClr val="accent6"/>
</cs:colorStyle>
</file>

<file path=ppt/charts/colors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6">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cap="none" spc="0" normalizeH="0" baseline="0"/>
  </cs:categoryAxis>
  <cs:chartArea>
    <cs:lnRef idx="0"/>
    <cs:fillRef idx="0"/>
    <cs:effectRef idx="0"/>
    <cs:fontRef idx="minor">
      <a:schemeClr val="dk1"/>
    </cs:fontRef>
    <cs:spPr>
      <a:pattFill prst="dkDnDiag">
        <a:fgClr>
          <a:schemeClr val="lt1"/>
        </a:fgClr>
        <a:bgClr>
          <a:schemeClr val="dk1">
            <a:lumMod val="10000"/>
            <a:lumOff val="90000"/>
          </a:schemeClr>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19050">
        <a:solidFill>
          <a:schemeClr val="lt1"/>
        </a:solidFill>
      </a:ln>
    </cs:spPr>
  </cs:dataPoint>
  <cs:dataPoint3D>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50800">
        <a:solidFill>
          <a:schemeClr val="lt1"/>
        </a:solidFill>
      </a:ln>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50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74">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50000"/>
        <a:lumOff val="50000"/>
      </a:schemeClr>
    </cs:fontRef>
    <cs:spPr>
      <a:ln>
        <a:solidFill>
          <a:schemeClr val="tx1">
            <a:lumMod val="15000"/>
            <a:lumOff val="85000"/>
          </a:schemeClr>
        </a:solidFill>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fontRef idx="minor">
      <a:schemeClr val="dk1"/>
    </cs:fontRef>
    <cs:spPr>
      <a:noFill/>
      <a:ln w="31750">
        <a:solidFill>
          <a:schemeClr val="phClr">
            <a:alpha val="70000"/>
          </a:schemeClr>
        </a:solidFill>
      </a:ln>
    </cs:spPr>
  </cs:dataPoint>
  <cs:dataPoint3D>
    <cs:lnRef idx="0">
      <cs:styleClr val="auto"/>
    </cs:lnRef>
    <cs:fillRef idx="0">
      <cs:styleClr val="auto"/>
    </cs:fillRef>
    <cs:effectRef idx="0"/>
    <cs:fontRef idx="minor">
      <a:schemeClr val="dk1"/>
    </cs:fontRef>
    <cs:spPr>
      <a:noFill/>
      <a:ln w="31750">
        <a:solidFill>
          <a:schemeClr val="phClr">
            <a:alpha val="70000"/>
          </a:schemeClr>
        </a:solidFill>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ln w="19050" cap="rnd">
        <a:solidFill>
          <a:schemeClr val="phClr"/>
        </a:solidFill>
        <a:round/>
      </a:ln>
    </cs:spPr>
  </cs:dataPointMarker>
  <cs:dataPointMarkerLayout symbol="circle" size="6"/>
  <cs:dataPointWireframe>
    <cs:lnRef idx="0">
      <cs:styleClr val="auto"/>
    </cs:lnRef>
    <cs:fillRef idx="1"/>
    <cs:effectRef idx="0"/>
    <cs:fontRef idx="minor">
      <a:schemeClr val="tx1"/>
    </cs:fontRef>
    <cs:spPr>
      <a:ln w="9525">
        <a:solidFill>
          <a:schemeClr val="phClr"/>
        </a:solidFill>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tx1">
            <a:lumMod val="50000"/>
            <a:lumOff val="50000"/>
          </a:schemeClr>
        </a:solidFill>
        <a:round/>
      </a:ln>
    </cs:spPr>
  </cs:downBar>
  <cs:dropLine>
    <cs:lnRef idx="0"/>
    <cs:fillRef idx="0"/>
    <cs:effectRef idx="0"/>
    <cs:fontRef idx="minor">
      <a:schemeClr val="dk1"/>
    </cs:fontRef>
    <cs:spPr>
      <a:ln w="9525" cap="flat" cmpd="sng" algn="ctr">
        <a:solidFill>
          <a:schemeClr val="tx1">
            <a:lumMod val="35000"/>
            <a:lumOff val="65000"/>
          </a:schemeClr>
        </a:solidFill>
        <a:round/>
      </a:ln>
    </cs:spPr>
  </cs:dropLine>
  <cs:errorBar>
    <cs:lnRef idx="0"/>
    <cs:fillRef idx="0"/>
    <cs:effectRef idx="0"/>
    <cs:fontRef idx="minor">
      <a:schemeClr val="dk1"/>
    </cs:fontRef>
    <cs:spPr>
      <a:ln w="9525" cap="flat" cmpd="sng" algn="ctr">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a:solidFill>
          <a:schemeClr val="tx1">
            <a:lumMod val="15000"/>
            <a:lumOff val="85000"/>
          </a:schemeClr>
        </a:solidFill>
      </a:ln>
    </cs:spPr>
  </cs:gridlineMajor>
  <cs:gridlineMinor>
    <cs:lnRef idx="0"/>
    <cs:fillRef idx="0"/>
    <cs:effectRef idx="0"/>
    <cs:fontRef idx="minor">
      <a:schemeClr val="dk1"/>
    </cs:fontRef>
    <cs:spPr>
      <a:ln w="9525">
        <a:solidFill>
          <a:schemeClr val="tx1">
            <a:lumMod val="5000"/>
            <a:lumOff val="95000"/>
          </a:schemeClr>
        </a:solidFill>
      </a:ln>
    </cs:spPr>
  </cs:gridlineMinor>
  <cs:hiLoLine>
    <cs:lnRef idx="0"/>
    <cs:fillRef idx="0"/>
    <cs:effectRef idx="0"/>
    <cs:fontRef idx="minor">
      <a:schemeClr val="dk1"/>
    </cs:fontRef>
    <cs:spPr>
      <a:ln w="9525" cap="flat" cmpd="sng" algn="ctr">
        <a:solidFill>
          <a:schemeClr val="tx1">
            <a:lumMod val="35000"/>
            <a:lumOff val="65000"/>
          </a:schemeClr>
        </a:solidFill>
        <a:round/>
      </a:ln>
    </cs:spPr>
  </cs:hiLoLine>
  <cs:leaderLine>
    <cs:lnRef idx="0"/>
    <cs:fillRef idx="0"/>
    <cs:effectRef idx="0"/>
    <cs:fontRef idx="minor">
      <a:schemeClr val="dk1"/>
    </cs:fontRef>
    <cs:spPr>
      <a:ln w="9525" cap="flat" cmpd="sng" algn="ctr">
        <a:solidFill>
          <a:schemeClr val="tx1">
            <a:lumMod val="35000"/>
            <a:lumOff val="65000"/>
          </a:schemeClr>
        </a:solidFill>
        <a:round/>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defRPr sz="1197" kern="1200"/>
  </cs:seriesAxis>
  <cs:seriesLine>
    <cs:lnRef idx="0"/>
    <cs:fillRef idx="0"/>
    <cs:effectRef idx="0"/>
    <cs:fontRef idx="minor">
      <a:schemeClr val="dk1"/>
    </cs:fontRef>
    <cs:spPr>
      <a:ln>
        <a:solidFill>
          <a:schemeClr val="tx1">
            <a:lumMod val="15000"/>
            <a:lumOff val="85000"/>
          </a:schemeClr>
        </a:solidFill>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9050" cap="rnd">
        <a:solidFill>
          <a:schemeClr val="phClr"/>
        </a:solidFill>
        <a:prstDash val="sysDot"/>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cap="flat" cmpd="sng" algn="ctr">
        <a:solidFill>
          <a:schemeClr val="tx1">
            <a:lumMod val="50000"/>
            <a:lumOff val="50000"/>
          </a:schemeClr>
        </a:solidFill>
        <a:round/>
      </a:ln>
    </cs:spPr>
  </cs:upBar>
  <cs:valueAxis>
    <cs:lnRef idx="0"/>
    <cs:fillRef idx="0"/>
    <cs:effectRef idx="0"/>
    <cs:fontRef idx="minor">
      <a:schemeClr val="tx1">
        <a:lumMod val="50000"/>
        <a:lumOff val="50000"/>
      </a:schemeClr>
    </cs:fontRef>
    <cs:spPr>
      <a:ln>
        <a:solidFill>
          <a:schemeClr val="tx1">
            <a:lumMod val="25000"/>
            <a:lumOff val="75000"/>
          </a:schemeClr>
        </a:solidFill>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C46028-908A-4C2B-932E-742A25952B8A}" type="doc">
      <dgm:prSet loTypeId="urn:microsoft.com/office/officeart/2005/8/layout/hProcess6" loCatId="process" qsTypeId="urn:microsoft.com/office/officeart/2005/8/quickstyle/simple1" qsCatId="simple" csTypeId="urn:microsoft.com/office/officeart/2005/8/colors/colorful5" csCatId="colorful" phldr="1"/>
      <dgm:spPr/>
      <dgm:t>
        <a:bodyPr/>
        <a:lstStyle/>
        <a:p>
          <a:endParaRPr lang="zh-CN" altLang="en-US"/>
        </a:p>
      </dgm:t>
    </dgm:pt>
    <dgm:pt modelId="{81DAE503-AB93-4370-B548-761AC2B24D40}">
      <dgm:prSet phldrT="[文本]" custT="1"/>
      <dgm:spPr/>
      <dgm:t>
        <a:bodyPr/>
        <a:lstStyle/>
        <a:p>
          <a:r>
            <a:rPr lang="en-US" altLang="zh-CN" sz="4000" dirty="0" smtClean="0">
              <a:latin typeface="微软雅黑" panose="020B0503020204020204" pitchFamily="34" charset="-122"/>
              <a:ea typeface="微软雅黑" panose="020B0503020204020204" pitchFamily="34" charset="-122"/>
            </a:rPr>
            <a:t>1</a:t>
          </a:r>
          <a:endParaRPr lang="zh-CN" altLang="en-US" sz="4000" dirty="0">
            <a:latin typeface="微软雅黑" panose="020B0503020204020204" pitchFamily="34" charset="-122"/>
            <a:ea typeface="微软雅黑" panose="020B0503020204020204" pitchFamily="34" charset="-122"/>
          </a:endParaRPr>
        </a:p>
      </dgm:t>
    </dgm:pt>
    <dgm:pt modelId="{CB025037-18DF-433C-9505-527C7C99BB33}" type="parTrans" cxnId="{ADBE38A7-87B8-4DEA-B6E8-9000D93570BB}">
      <dgm:prSet/>
      <dgm:spPr/>
      <dgm:t>
        <a:bodyPr/>
        <a:lstStyle/>
        <a:p>
          <a:endParaRPr lang="zh-CN" altLang="en-US"/>
        </a:p>
      </dgm:t>
    </dgm:pt>
    <dgm:pt modelId="{9AA5041F-ED35-4965-86C2-0AA0D954E5BA}" type="sibTrans" cxnId="{ADBE38A7-87B8-4DEA-B6E8-9000D93570BB}">
      <dgm:prSet/>
      <dgm:spPr/>
      <dgm:t>
        <a:bodyPr/>
        <a:lstStyle/>
        <a:p>
          <a:endParaRPr lang="zh-CN" altLang="en-US"/>
        </a:p>
      </dgm:t>
    </dgm:pt>
    <dgm:pt modelId="{0EAF82BC-CE90-4831-A92A-24357893B495}">
      <dgm:prSet phldrT="[文本]" custT="1"/>
      <dgm:spPr/>
      <dgm:t>
        <a:bodyPr/>
        <a:lstStyle/>
        <a:p>
          <a:pPr>
            <a:lnSpc>
              <a:spcPct val="100000"/>
            </a:lnSpc>
            <a:spcAft>
              <a:spcPts val="0"/>
            </a:spcAft>
          </a:pPr>
          <a:r>
            <a:rPr lang="zh-CN" altLang="en-US" sz="1600" dirty="0" smtClean="0">
              <a:latin typeface="微软雅黑" panose="020B0503020204020204" pitchFamily="34" charset="-122"/>
              <a:ea typeface="微软雅黑" panose="020B0503020204020204" pitchFamily="34" charset="-122"/>
              <a:cs typeface="+mn-cs"/>
            </a:rPr>
            <a:t>测评</a:t>
          </a:r>
          <a:endParaRPr lang="en-US" altLang="zh-CN" sz="1600" dirty="0" smtClean="0">
            <a:latin typeface="微软雅黑" panose="020B0503020204020204" pitchFamily="34" charset="-122"/>
            <a:ea typeface="微软雅黑" panose="020B0503020204020204" pitchFamily="34" charset="-122"/>
            <a:cs typeface="+mn-cs"/>
          </a:endParaRPr>
        </a:p>
        <a:p>
          <a:pPr>
            <a:lnSpc>
              <a:spcPct val="100000"/>
            </a:lnSpc>
            <a:spcAft>
              <a:spcPts val="0"/>
            </a:spcAft>
          </a:pPr>
          <a:r>
            <a:rPr lang="zh-CN" altLang="en-US" sz="1600" dirty="0" smtClean="0">
              <a:latin typeface="微软雅黑" panose="020B0503020204020204" pitchFamily="34" charset="-122"/>
              <a:ea typeface="微软雅黑" panose="020B0503020204020204" pitchFamily="34" charset="-122"/>
              <a:cs typeface="+mn-cs"/>
            </a:rPr>
            <a:t>演讲答辩</a:t>
          </a:r>
          <a:endParaRPr lang="zh-CN" altLang="en-US" sz="1600" dirty="0">
            <a:latin typeface="微软雅黑" panose="020B0503020204020204" pitchFamily="34" charset="-122"/>
            <a:ea typeface="微软雅黑" panose="020B0503020204020204" pitchFamily="34" charset="-122"/>
            <a:cs typeface="+mn-cs"/>
          </a:endParaRPr>
        </a:p>
      </dgm:t>
    </dgm:pt>
    <dgm:pt modelId="{B5295D21-6378-44DE-B767-09A91005056E}" type="parTrans" cxnId="{C51BD611-B9E6-4B73-86BC-3F6FA6397833}">
      <dgm:prSet/>
      <dgm:spPr/>
      <dgm:t>
        <a:bodyPr/>
        <a:lstStyle/>
        <a:p>
          <a:endParaRPr lang="zh-CN" altLang="en-US"/>
        </a:p>
      </dgm:t>
    </dgm:pt>
    <dgm:pt modelId="{49CF42EE-4CFA-424D-84B0-344D7E58AF89}" type="sibTrans" cxnId="{C51BD611-B9E6-4B73-86BC-3F6FA6397833}">
      <dgm:prSet/>
      <dgm:spPr/>
      <dgm:t>
        <a:bodyPr/>
        <a:lstStyle/>
        <a:p>
          <a:endParaRPr lang="zh-CN" altLang="en-US"/>
        </a:p>
      </dgm:t>
    </dgm:pt>
    <dgm:pt modelId="{19C7599A-5C49-439E-8A28-7608BD17D9CE}">
      <dgm:prSet phldrT="[文本]" custT="1"/>
      <dgm:spPr/>
      <dgm:t>
        <a:bodyPr/>
        <a:lstStyle/>
        <a:p>
          <a:r>
            <a:rPr lang="en-US" altLang="zh-CN" sz="4000" dirty="0" smtClean="0">
              <a:latin typeface="微软雅黑" panose="020B0503020204020204" pitchFamily="34" charset="-122"/>
              <a:ea typeface="微软雅黑" panose="020B0503020204020204" pitchFamily="34" charset="-122"/>
            </a:rPr>
            <a:t>2</a:t>
          </a:r>
          <a:endParaRPr lang="zh-CN" altLang="en-US" sz="4000" dirty="0">
            <a:latin typeface="微软雅黑" panose="020B0503020204020204" pitchFamily="34" charset="-122"/>
            <a:ea typeface="微软雅黑" panose="020B0503020204020204" pitchFamily="34" charset="-122"/>
          </a:endParaRPr>
        </a:p>
      </dgm:t>
    </dgm:pt>
    <dgm:pt modelId="{42E13CA1-CBA2-456A-885B-2F466C17C983}" type="parTrans" cxnId="{6243A4BD-4A36-4E7B-8C8F-514B02A0978B}">
      <dgm:prSet/>
      <dgm:spPr/>
      <dgm:t>
        <a:bodyPr/>
        <a:lstStyle/>
        <a:p>
          <a:endParaRPr lang="zh-CN" altLang="en-US"/>
        </a:p>
      </dgm:t>
    </dgm:pt>
    <dgm:pt modelId="{8F6A8C3C-3ED0-4E5C-9A2B-B052F3425C02}" type="sibTrans" cxnId="{6243A4BD-4A36-4E7B-8C8F-514B02A0978B}">
      <dgm:prSet/>
      <dgm:spPr/>
      <dgm:t>
        <a:bodyPr/>
        <a:lstStyle/>
        <a:p>
          <a:endParaRPr lang="zh-CN" altLang="en-US"/>
        </a:p>
      </dgm:t>
    </dgm:pt>
    <dgm:pt modelId="{965A7904-D01F-4FF7-A6C5-F7308DDE410F}">
      <dgm:prSet phldrT="[文本]" custT="1"/>
      <dgm:spPr/>
      <dgm:t>
        <a:bodyPr/>
        <a:lstStyle/>
        <a:p>
          <a:pPr>
            <a:lnSpc>
              <a:spcPct val="100000"/>
            </a:lnSpc>
            <a:spcAft>
              <a:spcPts val="0"/>
            </a:spcAft>
          </a:pPr>
          <a:r>
            <a:rPr lang="zh-CN" altLang="en-US" sz="1600" dirty="0" smtClean="0">
              <a:latin typeface="微软雅黑" panose="020B0503020204020204" pitchFamily="34" charset="-122"/>
              <a:ea typeface="微软雅黑" panose="020B0503020204020204" pitchFamily="34" charset="-122"/>
              <a:cs typeface="+mn-cs"/>
            </a:rPr>
            <a:t>竞聘优势</a:t>
          </a:r>
          <a:endParaRPr lang="en-US" altLang="zh-CN" sz="1600" dirty="0" smtClean="0">
            <a:latin typeface="微软雅黑" panose="020B0503020204020204" pitchFamily="34" charset="-122"/>
            <a:ea typeface="微软雅黑" panose="020B0503020204020204" pitchFamily="34" charset="-122"/>
            <a:cs typeface="+mn-cs"/>
          </a:endParaRPr>
        </a:p>
        <a:p>
          <a:pPr>
            <a:lnSpc>
              <a:spcPct val="100000"/>
            </a:lnSpc>
            <a:spcAft>
              <a:spcPts val="0"/>
            </a:spcAft>
          </a:pPr>
          <a:r>
            <a:rPr lang="zh-CN" altLang="en-US" sz="1600" dirty="0" smtClean="0">
              <a:latin typeface="微软雅黑" panose="020B0503020204020204" pitchFamily="34" charset="-122"/>
              <a:ea typeface="微软雅黑" panose="020B0503020204020204" pitchFamily="34" charset="-122"/>
              <a:cs typeface="+mn-cs"/>
            </a:rPr>
            <a:t>岗位理解 </a:t>
          </a:r>
          <a:endParaRPr lang="en-US" altLang="zh-CN" sz="1600" dirty="0" smtClean="0">
            <a:latin typeface="微软雅黑" panose="020B0503020204020204" pitchFamily="34" charset="-122"/>
            <a:ea typeface="微软雅黑" panose="020B0503020204020204" pitchFamily="34" charset="-122"/>
            <a:cs typeface="+mn-cs"/>
          </a:endParaRPr>
        </a:p>
        <a:p>
          <a:pPr>
            <a:lnSpc>
              <a:spcPct val="100000"/>
            </a:lnSpc>
            <a:spcAft>
              <a:spcPts val="0"/>
            </a:spcAft>
          </a:pPr>
          <a:r>
            <a:rPr lang="zh-CN" altLang="en-US" sz="1600" dirty="0" smtClean="0">
              <a:latin typeface="微软雅黑" panose="020B0503020204020204" pitchFamily="34" charset="-122"/>
              <a:ea typeface="微软雅黑" panose="020B0503020204020204" pitchFamily="34" charset="-122"/>
              <a:cs typeface="+mn-cs"/>
            </a:rPr>
            <a:t>工作规划</a:t>
          </a:r>
          <a:endParaRPr lang="en-US" altLang="zh-CN" sz="1600" dirty="0" smtClean="0">
            <a:latin typeface="微软雅黑" panose="020B0503020204020204" pitchFamily="34" charset="-122"/>
            <a:ea typeface="微软雅黑" panose="020B0503020204020204" pitchFamily="34" charset="-122"/>
            <a:cs typeface="+mn-cs"/>
          </a:endParaRPr>
        </a:p>
        <a:p>
          <a:pPr>
            <a:lnSpc>
              <a:spcPct val="100000"/>
            </a:lnSpc>
            <a:spcAft>
              <a:spcPts val="0"/>
            </a:spcAft>
          </a:pPr>
          <a:r>
            <a:rPr lang="zh-CN" altLang="en-US" sz="1600" dirty="0" smtClean="0">
              <a:latin typeface="微软雅黑" panose="020B0503020204020204" pitchFamily="34" charset="-122"/>
              <a:ea typeface="微软雅黑" panose="020B0503020204020204" pitchFamily="34" charset="-122"/>
              <a:cs typeface="+mn-cs"/>
            </a:rPr>
            <a:t>岗位承诺</a:t>
          </a:r>
          <a:endParaRPr lang="zh-CN" altLang="en-US" sz="1600" dirty="0">
            <a:latin typeface="微软雅黑" panose="020B0503020204020204" pitchFamily="34" charset="-122"/>
            <a:ea typeface="微软雅黑" panose="020B0503020204020204" pitchFamily="34" charset="-122"/>
            <a:cs typeface="+mn-cs"/>
          </a:endParaRPr>
        </a:p>
      </dgm:t>
    </dgm:pt>
    <dgm:pt modelId="{D704DA79-ED86-4592-874D-56C9ED4BCAB4}" type="parTrans" cxnId="{134353AA-C90C-4A45-A101-C599319F4261}">
      <dgm:prSet/>
      <dgm:spPr/>
      <dgm:t>
        <a:bodyPr/>
        <a:lstStyle/>
        <a:p>
          <a:endParaRPr lang="zh-CN" altLang="en-US"/>
        </a:p>
      </dgm:t>
    </dgm:pt>
    <dgm:pt modelId="{FC1EEBE5-64F1-4334-AE07-F2A9E7DC4D02}" type="sibTrans" cxnId="{134353AA-C90C-4A45-A101-C599319F4261}">
      <dgm:prSet/>
      <dgm:spPr/>
      <dgm:t>
        <a:bodyPr/>
        <a:lstStyle/>
        <a:p>
          <a:endParaRPr lang="zh-CN" altLang="en-US"/>
        </a:p>
      </dgm:t>
    </dgm:pt>
    <dgm:pt modelId="{82525E89-8206-4F03-BB0F-FC74F56ACE6B}">
      <dgm:prSet phldrT="[文本]" custT="1"/>
      <dgm:spPr/>
      <dgm:t>
        <a:bodyPr/>
        <a:lstStyle/>
        <a:p>
          <a:r>
            <a:rPr lang="en-US" altLang="zh-CN" sz="4000" dirty="0" smtClean="0">
              <a:latin typeface="微软雅黑" panose="020B0503020204020204" pitchFamily="34" charset="-122"/>
              <a:ea typeface="微软雅黑" panose="020B0503020204020204" pitchFamily="34" charset="-122"/>
            </a:rPr>
            <a:t>3</a:t>
          </a:r>
          <a:endParaRPr lang="zh-CN" altLang="en-US" sz="4000" dirty="0">
            <a:latin typeface="微软雅黑" panose="020B0503020204020204" pitchFamily="34" charset="-122"/>
            <a:ea typeface="微软雅黑" panose="020B0503020204020204" pitchFamily="34" charset="-122"/>
          </a:endParaRPr>
        </a:p>
      </dgm:t>
    </dgm:pt>
    <dgm:pt modelId="{4983FE5E-F131-4443-A75D-1C71C119FAFA}" type="parTrans" cxnId="{5D177D6D-FAE4-4001-9A00-20FDFBDD9C84}">
      <dgm:prSet/>
      <dgm:spPr/>
      <dgm:t>
        <a:bodyPr/>
        <a:lstStyle/>
        <a:p>
          <a:endParaRPr lang="zh-CN" altLang="en-US"/>
        </a:p>
      </dgm:t>
    </dgm:pt>
    <dgm:pt modelId="{E221BF32-3BC0-43AE-B349-514B5D541B28}" type="sibTrans" cxnId="{5D177D6D-FAE4-4001-9A00-20FDFBDD9C84}">
      <dgm:prSet/>
      <dgm:spPr/>
      <dgm:t>
        <a:bodyPr/>
        <a:lstStyle/>
        <a:p>
          <a:endParaRPr lang="zh-CN" altLang="en-US"/>
        </a:p>
      </dgm:t>
    </dgm:pt>
    <dgm:pt modelId="{DF661F98-27A4-4993-8867-9DB5BBD2C8CC}">
      <dgm:prSet phldrT="[文本]" custT="1"/>
      <dgm:spPr/>
      <dgm:t>
        <a:bodyPr/>
        <a:lstStyle/>
        <a:p>
          <a:pPr>
            <a:lnSpc>
              <a:spcPct val="100000"/>
            </a:lnSpc>
            <a:spcAft>
              <a:spcPts val="0"/>
            </a:spcAft>
          </a:pPr>
          <a:r>
            <a:rPr lang="zh-CN" altLang="en-US" sz="1600" dirty="0" smtClean="0">
              <a:latin typeface="微软雅黑" panose="020B0503020204020204" pitchFamily="34" charset="-122"/>
              <a:ea typeface="微软雅黑" panose="020B0503020204020204" pitchFamily="34" charset="-122"/>
              <a:cs typeface="+mn-cs"/>
            </a:rPr>
            <a:t>过往经验</a:t>
          </a:r>
          <a:endParaRPr lang="en-US" altLang="zh-CN" sz="1600" dirty="0" smtClean="0">
            <a:latin typeface="微软雅黑" panose="020B0503020204020204" pitchFamily="34" charset="-122"/>
            <a:ea typeface="微软雅黑" panose="020B0503020204020204" pitchFamily="34" charset="-122"/>
            <a:cs typeface="+mn-cs"/>
          </a:endParaRPr>
        </a:p>
        <a:p>
          <a:pPr>
            <a:lnSpc>
              <a:spcPct val="100000"/>
            </a:lnSpc>
            <a:spcAft>
              <a:spcPts val="0"/>
            </a:spcAft>
          </a:pPr>
          <a:r>
            <a:rPr lang="zh-CN" altLang="en-US" sz="1600" dirty="0" smtClean="0">
              <a:latin typeface="微软雅黑" panose="020B0503020204020204" pitchFamily="34" charset="-122"/>
              <a:ea typeface="微软雅黑" panose="020B0503020204020204" pitchFamily="34" charset="-122"/>
              <a:cs typeface="+mn-cs"/>
            </a:rPr>
            <a:t>业绩水平</a:t>
          </a:r>
          <a:endParaRPr lang="en-US" altLang="zh-CN" sz="1600" dirty="0" smtClean="0">
            <a:latin typeface="微软雅黑" panose="020B0503020204020204" pitchFamily="34" charset="-122"/>
            <a:ea typeface="微软雅黑" panose="020B0503020204020204" pitchFamily="34" charset="-122"/>
            <a:cs typeface="+mn-cs"/>
          </a:endParaRPr>
        </a:p>
        <a:p>
          <a:pPr>
            <a:lnSpc>
              <a:spcPct val="100000"/>
            </a:lnSpc>
            <a:spcAft>
              <a:spcPts val="0"/>
            </a:spcAft>
          </a:pPr>
          <a:r>
            <a:rPr lang="zh-CN" altLang="en-US" sz="1600" dirty="0" smtClean="0">
              <a:latin typeface="微软雅黑" panose="020B0503020204020204" pitchFamily="34" charset="-122"/>
              <a:ea typeface="微软雅黑" panose="020B0503020204020204" pitchFamily="34" charset="-122"/>
              <a:cs typeface="+mn-cs"/>
            </a:rPr>
            <a:t>价值观</a:t>
          </a:r>
          <a:endParaRPr lang="en-US" altLang="zh-CN" sz="1600" dirty="0" smtClean="0">
            <a:latin typeface="微软雅黑" panose="020B0503020204020204" pitchFamily="34" charset="-122"/>
            <a:ea typeface="微软雅黑" panose="020B0503020204020204" pitchFamily="34" charset="-122"/>
            <a:cs typeface="+mn-cs"/>
          </a:endParaRPr>
        </a:p>
        <a:p>
          <a:pPr>
            <a:lnSpc>
              <a:spcPct val="100000"/>
            </a:lnSpc>
            <a:spcAft>
              <a:spcPts val="0"/>
            </a:spcAft>
          </a:pPr>
          <a:r>
            <a:rPr lang="zh-CN" altLang="en-US" sz="1600" dirty="0" smtClean="0">
              <a:latin typeface="微软雅黑" panose="020B0503020204020204" pitchFamily="34" charset="-122"/>
              <a:ea typeface="微软雅黑" panose="020B0503020204020204" pitchFamily="34" charset="-122"/>
              <a:cs typeface="+mn-cs"/>
            </a:rPr>
            <a:t>领导力素质</a:t>
          </a:r>
          <a:endParaRPr lang="zh-CN" altLang="en-US" sz="1600" dirty="0"/>
        </a:p>
      </dgm:t>
    </dgm:pt>
    <dgm:pt modelId="{A21631A2-A143-45E2-B271-1FE54A4640A8}" type="parTrans" cxnId="{A2340EA0-FE1B-4892-9F0E-653982F7C1CD}">
      <dgm:prSet/>
      <dgm:spPr/>
      <dgm:t>
        <a:bodyPr/>
        <a:lstStyle/>
        <a:p>
          <a:endParaRPr lang="zh-CN" altLang="en-US"/>
        </a:p>
      </dgm:t>
    </dgm:pt>
    <dgm:pt modelId="{EEFE4C68-740C-4C7F-99CC-A08A535B8BF5}" type="sibTrans" cxnId="{A2340EA0-FE1B-4892-9F0E-653982F7C1CD}">
      <dgm:prSet/>
      <dgm:spPr/>
      <dgm:t>
        <a:bodyPr/>
        <a:lstStyle/>
        <a:p>
          <a:endParaRPr lang="zh-CN" altLang="en-US"/>
        </a:p>
      </dgm:t>
    </dgm:pt>
    <dgm:pt modelId="{1844ED6C-7A0E-4EAA-B974-366E0C5F99E8}" type="pres">
      <dgm:prSet presAssocID="{58C46028-908A-4C2B-932E-742A25952B8A}" presName="theList" presStyleCnt="0">
        <dgm:presLayoutVars>
          <dgm:dir/>
          <dgm:animLvl val="lvl"/>
          <dgm:resizeHandles val="exact"/>
        </dgm:presLayoutVars>
      </dgm:prSet>
      <dgm:spPr/>
      <dgm:t>
        <a:bodyPr/>
        <a:lstStyle/>
        <a:p>
          <a:endParaRPr lang="zh-CN" altLang="en-US"/>
        </a:p>
      </dgm:t>
    </dgm:pt>
    <dgm:pt modelId="{866CD4F5-137F-4DA9-A91E-D9E6F2807812}" type="pres">
      <dgm:prSet presAssocID="{81DAE503-AB93-4370-B548-761AC2B24D40}" presName="compNode" presStyleCnt="0"/>
      <dgm:spPr/>
    </dgm:pt>
    <dgm:pt modelId="{323F5D22-1130-4991-A7FF-C41985A7B751}" type="pres">
      <dgm:prSet presAssocID="{81DAE503-AB93-4370-B548-761AC2B24D40}" presName="noGeometry" presStyleCnt="0"/>
      <dgm:spPr/>
    </dgm:pt>
    <dgm:pt modelId="{E83B57C8-59D5-4467-A59B-F4CADF71AA19}" type="pres">
      <dgm:prSet presAssocID="{81DAE503-AB93-4370-B548-761AC2B24D40}" presName="childTextVisible" presStyleLbl="bgAccFollowNode1" presStyleIdx="0" presStyleCnt="3">
        <dgm:presLayoutVars>
          <dgm:bulletEnabled val="1"/>
        </dgm:presLayoutVars>
      </dgm:prSet>
      <dgm:spPr/>
      <dgm:t>
        <a:bodyPr/>
        <a:lstStyle/>
        <a:p>
          <a:endParaRPr lang="zh-CN" altLang="en-US"/>
        </a:p>
      </dgm:t>
    </dgm:pt>
    <dgm:pt modelId="{6816BDA7-12C5-4BC8-BE38-6E59509F215D}" type="pres">
      <dgm:prSet presAssocID="{81DAE503-AB93-4370-B548-761AC2B24D40}" presName="childTextHidden" presStyleLbl="bgAccFollowNode1" presStyleIdx="0" presStyleCnt="3"/>
      <dgm:spPr/>
      <dgm:t>
        <a:bodyPr/>
        <a:lstStyle/>
        <a:p>
          <a:endParaRPr lang="zh-CN" altLang="en-US"/>
        </a:p>
      </dgm:t>
    </dgm:pt>
    <dgm:pt modelId="{A848A6B0-B74D-4867-9189-EEF06054DC92}" type="pres">
      <dgm:prSet presAssocID="{81DAE503-AB93-4370-B548-761AC2B24D40}" presName="parentText" presStyleLbl="node1" presStyleIdx="0" presStyleCnt="3">
        <dgm:presLayoutVars>
          <dgm:chMax val="1"/>
          <dgm:bulletEnabled val="1"/>
        </dgm:presLayoutVars>
      </dgm:prSet>
      <dgm:spPr/>
      <dgm:t>
        <a:bodyPr/>
        <a:lstStyle/>
        <a:p>
          <a:endParaRPr lang="zh-CN" altLang="en-US"/>
        </a:p>
      </dgm:t>
    </dgm:pt>
    <dgm:pt modelId="{235EC0C9-2C73-4E39-94F9-603B5C59FB06}" type="pres">
      <dgm:prSet presAssocID="{81DAE503-AB93-4370-B548-761AC2B24D40}" presName="aSpace" presStyleCnt="0"/>
      <dgm:spPr/>
    </dgm:pt>
    <dgm:pt modelId="{1785EA9E-4A83-4271-B5F8-394DCC4DD7AC}" type="pres">
      <dgm:prSet presAssocID="{19C7599A-5C49-439E-8A28-7608BD17D9CE}" presName="compNode" presStyleCnt="0"/>
      <dgm:spPr/>
    </dgm:pt>
    <dgm:pt modelId="{B850B9CD-231D-4A3A-A523-19B728B1A3A8}" type="pres">
      <dgm:prSet presAssocID="{19C7599A-5C49-439E-8A28-7608BD17D9CE}" presName="noGeometry" presStyleCnt="0"/>
      <dgm:spPr/>
    </dgm:pt>
    <dgm:pt modelId="{0C3ABCE0-CCD8-4068-B61E-EB8EE9EA2D4B}" type="pres">
      <dgm:prSet presAssocID="{19C7599A-5C49-439E-8A28-7608BD17D9CE}" presName="childTextVisible" presStyleLbl="bgAccFollowNode1" presStyleIdx="1" presStyleCnt="3">
        <dgm:presLayoutVars>
          <dgm:bulletEnabled val="1"/>
        </dgm:presLayoutVars>
      </dgm:prSet>
      <dgm:spPr/>
      <dgm:t>
        <a:bodyPr/>
        <a:lstStyle/>
        <a:p>
          <a:endParaRPr lang="zh-CN" altLang="en-US"/>
        </a:p>
      </dgm:t>
    </dgm:pt>
    <dgm:pt modelId="{3D8B5481-704E-412C-8CA6-3AF7D10B8B77}" type="pres">
      <dgm:prSet presAssocID="{19C7599A-5C49-439E-8A28-7608BD17D9CE}" presName="childTextHidden" presStyleLbl="bgAccFollowNode1" presStyleIdx="1" presStyleCnt="3"/>
      <dgm:spPr/>
      <dgm:t>
        <a:bodyPr/>
        <a:lstStyle/>
        <a:p>
          <a:endParaRPr lang="zh-CN" altLang="en-US"/>
        </a:p>
      </dgm:t>
    </dgm:pt>
    <dgm:pt modelId="{611268CC-6350-4446-A8FA-46861A52DA06}" type="pres">
      <dgm:prSet presAssocID="{19C7599A-5C49-439E-8A28-7608BD17D9CE}" presName="parentText" presStyleLbl="node1" presStyleIdx="1" presStyleCnt="3">
        <dgm:presLayoutVars>
          <dgm:chMax val="1"/>
          <dgm:bulletEnabled val="1"/>
        </dgm:presLayoutVars>
      </dgm:prSet>
      <dgm:spPr/>
      <dgm:t>
        <a:bodyPr/>
        <a:lstStyle/>
        <a:p>
          <a:endParaRPr lang="zh-CN" altLang="en-US"/>
        </a:p>
      </dgm:t>
    </dgm:pt>
    <dgm:pt modelId="{4C6554BE-C7DE-4740-BE4C-9D4D6A4DECBD}" type="pres">
      <dgm:prSet presAssocID="{19C7599A-5C49-439E-8A28-7608BD17D9CE}" presName="aSpace" presStyleCnt="0"/>
      <dgm:spPr/>
    </dgm:pt>
    <dgm:pt modelId="{C6F606DD-E862-4263-AECD-6DF52B4FB2AF}" type="pres">
      <dgm:prSet presAssocID="{82525E89-8206-4F03-BB0F-FC74F56ACE6B}" presName="compNode" presStyleCnt="0"/>
      <dgm:spPr/>
    </dgm:pt>
    <dgm:pt modelId="{EC58D3C6-2B77-4057-B0CD-8668C71BCE4D}" type="pres">
      <dgm:prSet presAssocID="{82525E89-8206-4F03-BB0F-FC74F56ACE6B}" presName="noGeometry" presStyleCnt="0"/>
      <dgm:spPr/>
    </dgm:pt>
    <dgm:pt modelId="{67F5ACD1-8F09-41F3-B9C1-A059D48A8347}" type="pres">
      <dgm:prSet presAssocID="{82525E89-8206-4F03-BB0F-FC74F56ACE6B}" presName="childTextVisible" presStyleLbl="bgAccFollowNode1" presStyleIdx="2" presStyleCnt="3">
        <dgm:presLayoutVars>
          <dgm:bulletEnabled val="1"/>
        </dgm:presLayoutVars>
      </dgm:prSet>
      <dgm:spPr/>
      <dgm:t>
        <a:bodyPr/>
        <a:lstStyle/>
        <a:p>
          <a:endParaRPr lang="zh-CN" altLang="en-US"/>
        </a:p>
      </dgm:t>
    </dgm:pt>
    <dgm:pt modelId="{24E3D8A0-CFF3-42DF-8B97-BE82B7A5C4D2}" type="pres">
      <dgm:prSet presAssocID="{82525E89-8206-4F03-BB0F-FC74F56ACE6B}" presName="childTextHidden" presStyleLbl="bgAccFollowNode1" presStyleIdx="2" presStyleCnt="3"/>
      <dgm:spPr/>
      <dgm:t>
        <a:bodyPr/>
        <a:lstStyle/>
        <a:p>
          <a:endParaRPr lang="zh-CN" altLang="en-US"/>
        </a:p>
      </dgm:t>
    </dgm:pt>
    <dgm:pt modelId="{A34E3C6E-EB93-4DDD-8458-4811885B63CF}" type="pres">
      <dgm:prSet presAssocID="{82525E89-8206-4F03-BB0F-FC74F56ACE6B}" presName="parentText" presStyleLbl="node1" presStyleIdx="2" presStyleCnt="3">
        <dgm:presLayoutVars>
          <dgm:chMax val="1"/>
          <dgm:bulletEnabled val="1"/>
        </dgm:presLayoutVars>
      </dgm:prSet>
      <dgm:spPr/>
      <dgm:t>
        <a:bodyPr/>
        <a:lstStyle/>
        <a:p>
          <a:endParaRPr lang="zh-CN" altLang="en-US"/>
        </a:p>
      </dgm:t>
    </dgm:pt>
  </dgm:ptLst>
  <dgm:cxnLst>
    <dgm:cxn modelId="{134353AA-C90C-4A45-A101-C599319F4261}" srcId="{19C7599A-5C49-439E-8A28-7608BD17D9CE}" destId="{965A7904-D01F-4FF7-A6C5-F7308DDE410F}" srcOrd="0" destOrd="0" parTransId="{D704DA79-ED86-4592-874D-56C9ED4BCAB4}" sibTransId="{FC1EEBE5-64F1-4334-AE07-F2A9E7DC4D02}"/>
    <dgm:cxn modelId="{6243A4BD-4A36-4E7B-8C8F-514B02A0978B}" srcId="{58C46028-908A-4C2B-932E-742A25952B8A}" destId="{19C7599A-5C49-439E-8A28-7608BD17D9CE}" srcOrd="1" destOrd="0" parTransId="{42E13CA1-CBA2-456A-885B-2F466C17C983}" sibTransId="{8F6A8C3C-3ED0-4E5C-9A2B-B052F3425C02}"/>
    <dgm:cxn modelId="{2CA82AD4-A969-41F7-828A-AF31A157EB1E}" type="presOf" srcId="{81DAE503-AB93-4370-B548-761AC2B24D40}" destId="{A848A6B0-B74D-4867-9189-EEF06054DC92}" srcOrd="0" destOrd="0" presId="urn:microsoft.com/office/officeart/2005/8/layout/hProcess6"/>
    <dgm:cxn modelId="{C51BD611-B9E6-4B73-86BC-3F6FA6397833}" srcId="{81DAE503-AB93-4370-B548-761AC2B24D40}" destId="{0EAF82BC-CE90-4831-A92A-24357893B495}" srcOrd="0" destOrd="0" parTransId="{B5295D21-6378-44DE-B767-09A91005056E}" sibTransId="{49CF42EE-4CFA-424D-84B0-344D7E58AF89}"/>
    <dgm:cxn modelId="{A2340EA0-FE1B-4892-9F0E-653982F7C1CD}" srcId="{82525E89-8206-4F03-BB0F-FC74F56ACE6B}" destId="{DF661F98-27A4-4993-8867-9DB5BBD2C8CC}" srcOrd="0" destOrd="0" parTransId="{A21631A2-A143-45E2-B271-1FE54A4640A8}" sibTransId="{EEFE4C68-740C-4C7F-99CC-A08A535B8BF5}"/>
    <dgm:cxn modelId="{5D177D6D-FAE4-4001-9A00-20FDFBDD9C84}" srcId="{58C46028-908A-4C2B-932E-742A25952B8A}" destId="{82525E89-8206-4F03-BB0F-FC74F56ACE6B}" srcOrd="2" destOrd="0" parTransId="{4983FE5E-F131-4443-A75D-1C71C119FAFA}" sibTransId="{E221BF32-3BC0-43AE-B349-514B5D541B28}"/>
    <dgm:cxn modelId="{C7C33AD2-0A5B-46ED-83F7-BAB1BEDB60D8}" type="presOf" srcId="{0EAF82BC-CE90-4831-A92A-24357893B495}" destId="{E83B57C8-59D5-4467-A59B-F4CADF71AA19}" srcOrd="0" destOrd="0" presId="urn:microsoft.com/office/officeart/2005/8/layout/hProcess6"/>
    <dgm:cxn modelId="{ADBE38A7-87B8-4DEA-B6E8-9000D93570BB}" srcId="{58C46028-908A-4C2B-932E-742A25952B8A}" destId="{81DAE503-AB93-4370-B548-761AC2B24D40}" srcOrd="0" destOrd="0" parTransId="{CB025037-18DF-433C-9505-527C7C99BB33}" sibTransId="{9AA5041F-ED35-4965-86C2-0AA0D954E5BA}"/>
    <dgm:cxn modelId="{3D2E8252-46A5-4ED0-A392-3849C04679DE}" type="presOf" srcId="{82525E89-8206-4F03-BB0F-FC74F56ACE6B}" destId="{A34E3C6E-EB93-4DDD-8458-4811885B63CF}" srcOrd="0" destOrd="0" presId="urn:microsoft.com/office/officeart/2005/8/layout/hProcess6"/>
    <dgm:cxn modelId="{053614FD-6505-4443-8DE1-8996898D24D2}" type="presOf" srcId="{58C46028-908A-4C2B-932E-742A25952B8A}" destId="{1844ED6C-7A0E-4EAA-B974-366E0C5F99E8}" srcOrd="0" destOrd="0" presId="urn:microsoft.com/office/officeart/2005/8/layout/hProcess6"/>
    <dgm:cxn modelId="{FE1FB5EF-B299-45F5-A190-D4FA6183CFBE}" type="presOf" srcId="{DF661F98-27A4-4993-8867-9DB5BBD2C8CC}" destId="{67F5ACD1-8F09-41F3-B9C1-A059D48A8347}" srcOrd="0" destOrd="0" presId="urn:microsoft.com/office/officeart/2005/8/layout/hProcess6"/>
    <dgm:cxn modelId="{AE51EE09-C9DC-4C13-96AC-B2BA375F4510}" type="presOf" srcId="{965A7904-D01F-4FF7-A6C5-F7308DDE410F}" destId="{3D8B5481-704E-412C-8CA6-3AF7D10B8B77}" srcOrd="1" destOrd="0" presId="urn:microsoft.com/office/officeart/2005/8/layout/hProcess6"/>
    <dgm:cxn modelId="{7D51599F-8CCF-4EA4-8C98-12B54838A193}" type="presOf" srcId="{0EAF82BC-CE90-4831-A92A-24357893B495}" destId="{6816BDA7-12C5-4BC8-BE38-6E59509F215D}" srcOrd="1" destOrd="0" presId="urn:microsoft.com/office/officeart/2005/8/layout/hProcess6"/>
    <dgm:cxn modelId="{8B1E14BF-809B-4E26-8C14-EE26CE09A663}" type="presOf" srcId="{DF661F98-27A4-4993-8867-9DB5BBD2C8CC}" destId="{24E3D8A0-CFF3-42DF-8B97-BE82B7A5C4D2}" srcOrd="1" destOrd="0" presId="urn:microsoft.com/office/officeart/2005/8/layout/hProcess6"/>
    <dgm:cxn modelId="{19FB7F2A-2363-4C03-863B-6EF406978749}" type="presOf" srcId="{965A7904-D01F-4FF7-A6C5-F7308DDE410F}" destId="{0C3ABCE0-CCD8-4068-B61E-EB8EE9EA2D4B}" srcOrd="0" destOrd="0" presId="urn:microsoft.com/office/officeart/2005/8/layout/hProcess6"/>
    <dgm:cxn modelId="{F6A6BEEC-10ED-4DC0-BD83-BFED34B4232A}" type="presOf" srcId="{19C7599A-5C49-439E-8A28-7608BD17D9CE}" destId="{611268CC-6350-4446-A8FA-46861A52DA06}" srcOrd="0" destOrd="0" presId="urn:microsoft.com/office/officeart/2005/8/layout/hProcess6"/>
    <dgm:cxn modelId="{90406429-B806-49AA-9C41-541D4A957B98}" type="presParOf" srcId="{1844ED6C-7A0E-4EAA-B974-366E0C5F99E8}" destId="{866CD4F5-137F-4DA9-A91E-D9E6F2807812}" srcOrd="0" destOrd="0" presId="urn:microsoft.com/office/officeart/2005/8/layout/hProcess6"/>
    <dgm:cxn modelId="{4D24AAB1-B018-4D1E-8587-7134700C6129}" type="presParOf" srcId="{866CD4F5-137F-4DA9-A91E-D9E6F2807812}" destId="{323F5D22-1130-4991-A7FF-C41985A7B751}" srcOrd="0" destOrd="0" presId="urn:microsoft.com/office/officeart/2005/8/layout/hProcess6"/>
    <dgm:cxn modelId="{E6D8B478-948E-4910-AF20-1FF2DEA505D7}" type="presParOf" srcId="{866CD4F5-137F-4DA9-A91E-D9E6F2807812}" destId="{E83B57C8-59D5-4467-A59B-F4CADF71AA19}" srcOrd="1" destOrd="0" presId="urn:microsoft.com/office/officeart/2005/8/layout/hProcess6"/>
    <dgm:cxn modelId="{13D45AE1-49EB-48D1-A094-C19AE10D5C58}" type="presParOf" srcId="{866CD4F5-137F-4DA9-A91E-D9E6F2807812}" destId="{6816BDA7-12C5-4BC8-BE38-6E59509F215D}" srcOrd="2" destOrd="0" presId="urn:microsoft.com/office/officeart/2005/8/layout/hProcess6"/>
    <dgm:cxn modelId="{666802EF-36D0-4DBD-A484-6D238BD9E89F}" type="presParOf" srcId="{866CD4F5-137F-4DA9-A91E-D9E6F2807812}" destId="{A848A6B0-B74D-4867-9189-EEF06054DC92}" srcOrd="3" destOrd="0" presId="urn:microsoft.com/office/officeart/2005/8/layout/hProcess6"/>
    <dgm:cxn modelId="{AAF908FF-7429-4DFE-88BD-A08494E51C79}" type="presParOf" srcId="{1844ED6C-7A0E-4EAA-B974-366E0C5F99E8}" destId="{235EC0C9-2C73-4E39-94F9-603B5C59FB06}" srcOrd="1" destOrd="0" presId="urn:microsoft.com/office/officeart/2005/8/layout/hProcess6"/>
    <dgm:cxn modelId="{9CF29C0C-2005-455A-A3E2-E74E142B12DA}" type="presParOf" srcId="{1844ED6C-7A0E-4EAA-B974-366E0C5F99E8}" destId="{1785EA9E-4A83-4271-B5F8-394DCC4DD7AC}" srcOrd="2" destOrd="0" presId="urn:microsoft.com/office/officeart/2005/8/layout/hProcess6"/>
    <dgm:cxn modelId="{D938C8A6-9F26-4AF0-BC19-60A563FD747D}" type="presParOf" srcId="{1785EA9E-4A83-4271-B5F8-394DCC4DD7AC}" destId="{B850B9CD-231D-4A3A-A523-19B728B1A3A8}" srcOrd="0" destOrd="0" presId="urn:microsoft.com/office/officeart/2005/8/layout/hProcess6"/>
    <dgm:cxn modelId="{2EEAEAA4-9D96-4BAA-B2FD-27A9A8EE6C4C}" type="presParOf" srcId="{1785EA9E-4A83-4271-B5F8-394DCC4DD7AC}" destId="{0C3ABCE0-CCD8-4068-B61E-EB8EE9EA2D4B}" srcOrd="1" destOrd="0" presId="urn:microsoft.com/office/officeart/2005/8/layout/hProcess6"/>
    <dgm:cxn modelId="{BC01DFBF-811C-433A-BE40-84F073E35A8B}" type="presParOf" srcId="{1785EA9E-4A83-4271-B5F8-394DCC4DD7AC}" destId="{3D8B5481-704E-412C-8CA6-3AF7D10B8B77}" srcOrd="2" destOrd="0" presId="urn:microsoft.com/office/officeart/2005/8/layout/hProcess6"/>
    <dgm:cxn modelId="{926C13D3-1435-4470-87C7-9E24BA1F5EE7}" type="presParOf" srcId="{1785EA9E-4A83-4271-B5F8-394DCC4DD7AC}" destId="{611268CC-6350-4446-A8FA-46861A52DA06}" srcOrd="3" destOrd="0" presId="urn:microsoft.com/office/officeart/2005/8/layout/hProcess6"/>
    <dgm:cxn modelId="{BF00FB73-E6DF-4A92-A980-20425E978EE7}" type="presParOf" srcId="{1844ED6C-7A0E-4EAA-B974-366E0C5F99E8}" destId="{4C6554BE-C7DE-4740-BE4C-9D4D6A4DECBD}" srcOrd="3" destOrd="0" presId="urn:microsoft.com/office/officeart/2005/8/layout/hProcess6"/>
    <dgm:cxn modelId="{C88D5B39-B83C-4475-AEA1-D82E5FFA96F2}" type="presParOf" srcId="{1844ED6C-7A0E-4EAA-B974-366E0C5F99E8}" destId="{C6F606DD-E862-4263-AECD-6DF52B4FB2AF}" srcOrd="4" destOrd="0" presId="urn:microsoft.com/office/officeart/2005/8/layout/hProcess6"/>
    <dgm:cxn modelId="{1D420BD0-92DF-4287-9927-B878A06B2577}" type="presParOf" srcId="{C6F606DD-E862-4263-AECD-6DF52B4FB2AF}" destId="{EC58D3C6-2B77-4057-B0CD-8668C71BCE4D}" srcOrd="0" destOrd="0" presId="urn:microsoft.com/office/officeart/2005/8/layout/hProcess6"/>
    <dgm:cxn modelId="{78CF1D67-CE44-4D13-A771-E5659DDC1549}" type="presParOf" srcId="{C6F606DD-E862-4263-AECD-6DF52B4FB2AF}" destId="{67F5ACD1-8F09-41F3-B9C1-A059D48A8347}" srcOrd="1" destOrd="0" presId="urn:microsoft.com/office/officeart/2005/8/layout/hProcess6"/>
    <dgm:cxn modelId="{5388D7C5-13C3-4E71-B43B-62E57A680ECF}" type="presParOf" srcId="{C6F606DD-E862-4263-AECD-6DF52B4FB2AF}" destId="{24E3D8A0-CFF3-42DF-8B97-BE82B7A5C4D2}" srcOrd="2" destOrd="0" presId="urn:microsoft.com/office/officeart/2005/8/layout/hProcess6"/>
    <dgm:cxn modelId="{19E3990A-E455-4246-A7C6-CFDB9FB55C5B}" type="presParOf" srcId="{C6F606DD-E862-4263-AECD-6DF52B4FB2AF}" destId="{A34E3C6E-EB93-4DDD-8458-4811885B63CF}" srcOrd="3" destOrd="0" presId="urn:microsoft.com/office/officeart/2005/8/layout/hProcess6"/>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214E58-6A54-42E5-B54A-A9415CEB8BE7}" type="doc">
      <dgm:prSet loTypeId="urn:microsoft.com/office/officeart/2005/8/layout/venn2" loCatId="relationship" qsTypeId="urn:microsoft.com/office/officeart/2005/8/quickstyle/simple1" qsCatId="simple" csTypeId="urn:microsoft.com/office/officeart/2005/8/colors/colorful5" csCatId="colorful" phldr="1"/>
      <dgm:spPr/>
    </dgm:pt>
    <dgm:pt modelId="{02921441-77E6-457A-AEB0-416232B2220C}">
      <dgm:prSet phldrT="[文本]" custT="1"/>
      <dgm:spPr/>
      <dgm:t>
        <a:bodyPr/>
        <a:lstStyle/>
        <a:p>
          <a:r>
            <a:rPr lang="zh-CN" altLang="en-US" sz="1600" dirty="0" smtClean="0">
              <a:latin typeface="微软雅黑" panose="020B0503020204020204" pitchFamily="34" charset="-122"/>
              <a:ea typeface="微软雅黑" panose="020B0503020204020204" pitchFamily="34" charset="-122"/>
            </a:rPr>
            <a:t>精神层面</a:t>
          </a:r>
          <a:endParaRPr lang="zh-CN" altLang="en-US" sz="1600" dirty="0">
            <a:latin typeface="微软雅黑" panose="020B0503020204020204" pitchFamily="34" charset="-122"/>
            <a:ea typeface="微软雅黑" panose="020B0503020204020204" pitchFamily="34" charset="-122"/>
          </a:endParaRPr>
        </a:p>
      </dgm:t>
    </dgm:pt>
    <dgm:pt modelId="{D18EA37A-4FA0-44FB-8B62-BAD574F6D269}" type="parTrans" cxnId="{A6FDA963-BBD9-4436-858D-4055CFA40200}">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6545111E-EBC8-47DB-A5B9-537BC4C8919F}" type="sibTrans" cxnId="{A6FDA963-BBD9-4436-858D-4055CFA40200}">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CAF4C9A7-37F9-4740-A300-0483306E994A}">
      <dgm:prSet phldrT="[文本]" custT="1"/>
      <dgm:spPr/>
      <dgm:t>
        <a:bodyPr/>
        <a:lstStyle/>
        <a:p>
          <a:r>
            <a:rPr lang="zh-CN" altLang="en-US" sz="1600" dirty="0" smtClean="0">
              <a:latin typeface="微软雅黑" panose="020B0503020204020204" pitchFamily="34" charset="-122"/>
              <a:ea typeface="微软雅黑" panose="020B0503020204020204" pitchFamily="34" charset="-122"/>
            </a:rPr>
            <a:t>企业核心价值观</a:t>
          </a:r>
          <a:endParaRPr lang="zh-CN" altLang="en-US" sz="1600" dirty="0">
            <a:latin typeface="微软雅黑" panose="020B0503020204020204" pitchFamily="34" charset="-122"/>
            <a:ea typeface="微软雅黑" panose="020B0503020204020204" pitchFamily="34" charset="-122"/>
          </a:endParaRPr>
        </a:p>
      </dgm:t>
    </dgm:pt>
    <dgm:pt modelId="{196751B0-35C9-46C0-84C2-F0F36D29F579}" type="parTrans" cxnId="{A50A208C-2CFF-4269-9200-1BD3E9587106}">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D52BCC5C-581A-45B1-9237-4E8143B2E575}" type="sibTrans" cxnId="{A50A208C-2CFF-4269-9200-1BD3E9587106}">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D26590A8-34B7-41E2-9271-790C16245E71}">
      <dgm:prSet custT="1"/>
      <dgm:spPr/>
      <dgm:t>
        <a:bodyPr/>
        <a:lstStyle/>
        <a:p>
          <a:r>
            <a:rPr lang="zh-CN" altLang="en-US" sz="1600" dirty="0" smtClean="0">
              <a:latin typeface="微软雅黑" panose="020B0503020204020204" pitchFamily="34" charset="-122"/>
              <a:ea typeface="微软雅黑" panose="020B0503020204020204" pitchFamily="34" charset="-122"/>
            </a:rPr>
            <a:t>行为层面</a:t>
          </a:r>
          <a:endParaRPr lang="zh-CN" altLang="en-US" sz="1600" dirty="0">
            <a:latin typeface="微软雅黑" panose="020B0503020204020204" pitchFamily="34" charset="-122"/>
            <a:ea typeface="微软雅黑" panose="020B0503020204020204" pitchFamily="34" charset="-122"/>
          </a:endParaRPr>
        </a:p>
      </dgm:t>
    </dgm:pt>
    <dgm:pt modelId="{5A9B55DA-7718-46B4-8BAD-E464E718CE31}" type="parTrans" cxnId="{F92F210C-8D4D-4ACF-AC68-CFC47D4993D7}">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F6FC9480-1E25-46EB-8A2C-21E66AE61D17}" type="sibTrans" cxnId="{F92F210C-8D4D-4ACF-AC68-CFC47D4993D7}">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EB63FD63-66F5-4D52-ACF9-77CAEBF13372}">
      <dgm:prSet phldrT="[文本]" custT="1"/>
      <dgm:spPr/>
      <dgm:t>
        <a:bodyPr/>
        <a:lstStyle/>
        <a:p>
          <a:r>
            <a:rPr lang="zh-CN" altLang="en-US" sz="1600" dirty="0" smtClean="0">
              <a:latin typeface="微软雅黑" panose="020B0503020204020204" pitchFamily="34" charset="-122"/>
              <a:ea typeface="微软雅黑" panose="020B0503020204020204" pitchFamily="34" charset="-122"/>
            </a:rPr>
            <a:t>物质层面</a:t>
          </a:r>
          <a:endParaRPr lang="zh-CN" altLang="en-US" sz="1600" dirty="0">
            <a:latin typeface="微软雅黑" panose="020B0503020204020204" pitchFamily="34" charset="-122"/>
            <a:ea typeface="微软雅黑" panose="020B0503020204020204" pitchFamily="34" charset="-122"/>
          </a:endParaRPr>
        </a:p>
      </dgm:t>
    </dgm:pt>
    <dgm:pt modelId="{C1C5A944-E7DF-49B4-BB29-6DF171C16E70}" type="sibTrans" cxnId="{52CE7136-0AFB-427B-89FD-1AF50FCDAD4D}">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A8E9AB0B-EA08-48C1-BE59-FAE9A0B843D7}" type="parTrans" cxnId="{52CE7136-0AFB-427B-89FD-1AF50FCDAD4D}">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82A88801-EFDF-4C7A-BDD0-0040F5F5F68A}" type="pres">
      <dgm:prSet presAssocID="{FD214E58-6A54-42E5-B54A-A9415CEB8BE7}" presName="Name0" presStyleCnt="0">
        <dgm:presLayoutVars>
          <dgm:chMax val="7"/>
          <dgm:resizeHandles val="exact"/>
        </dgm:presLayoutVars>
      </dgm:prSet>
      <dgm:spPr/>
    </dgm:pt>
    <dgm:pt modelId="{48BCD869-4A14-4F39-A1E7-FE8F373685D8}" type="pres">
      <dgm:prSet presAssocID="{FD214E58-6A54-42E5-B54A-A9415CEB8BE7}" presName="comp1" presStyleCnt="0"/>
      <dgm:spPr/>
    </dgm:pt>
    <dgm:pt modelId="{B7084C5F-6E04-4FF2-BAD7-0DA58EF7805C}" type="pres">
      <dgm:prSet presAssocID="{FD214E58-6A54-42E5-B54A-A9415CEB8BE7}" presName="circle1" presStyleLbl="node1" presStyleIdx="0" presStyleCnt="4"/>
      <dgm:spPr/>
      <dgm:t>
        <a:bodyPr/>
        <a:lstStyle/>
        <a:p>
          <a:endParaRPr lang="zh-CN" altLang="en-US"/>
        </a:p>
      </dgm:t>
    </dgm:pt>
    <dgm:pt modelId="{1CBC31CB-6D8D-4A63-B4C2-BF8F8F771617}" type="pres">
      <dgm:prSet presAssocID="{FD214E58-6A54-42E5-B54A-A9415CEB8BE7}" presName="c1text" presStyleLbl="node1" presStyleIdx="0" presStyleCnt="4">
        <dgm:presLayoutVars>
          <dgm:bulletEnabled val="1"/>
        </dgm:presLayoutVars>
      </dgm:prSet>
      <dgm:spPr/>
      <dgm:t>
        <a:bodyPr/>
        <a:lstStyle/>
        <a:p>
          <a:endParaRPr lang="zh-CN" altLang="en-US"/>
        </a:p>
      </dgm:t>
    </dgm:pt>
    <dgm:pt modelId="{84B46EFE-C1F1-4079-895E-4520467C4C8D}" type="pres">
      <dgm:prSet presAssocID="{FD214E58-6A54-42E5-B54A-A9415CEB8BE7}" presName="comp2" presStyleCnt="0"/>
      <dgm:spPr/>
    </dgm:pt>
    <dgm:pt modelId="{E248B15E-D72C-4318-9C26-655594A529DE}" type="pres">
      <dgm:prSet presAssocID="{FD214E58-6A54-42E5-B54A-A9415CEB8BE7}" presName="circle2" presStyleLbl="node1" presStyleIdx="1" presStyleCnt="4"/>
      <dgm:spPr/>
      <dgm:t>
        <a:bodyPr/>
        <a:lstStyle/>
        <a:p>
          <a:endParaRPr lang="zh-CN" altLang="en-US"/>
        </a:p>
      </dgm:t>
    </dgm:pt>
    <dgm:pt modelId="{E825EBA6-550F-4F75-910E-27D98D323C96}" type="pres">
      <dgm:prSet presAssocID="{FD214E58-6A54-42E5-B54A-A9415CEB8BE7}" presName="c2text" presStyleLbl="node1" presStyleIdx="1" presStyleCnt="4">
        <dgm:presLayoutVars>
          <dgm:bulletEnabled val="1"/>
        </dgm:presLayoutVars>
      </dgm:prSet>
      <dgm:spPr/>
      <dgm:t>
        <a:bodyPr/>
        <a:lstStyle/>
        <a:p>
          <a:endParaRPr lang="zh-CN" altLang="en-US"/>
        </a:p>
      </dgm:t>
    </dgm:pt>
    <dgm:pt modelId="{E58E823C-6A28-4A10-AAA2-9DD8D53B7F7F}" type="pres">
      <dgm:prSet presAssocID="{FD214E58-6A54-42E5-B54A-A9415CEB8BE7}" presName="comp3" presStyleCnt="0"/>
      <dgm:spPr/>
    </dgm:pt>
    <dgm:pt modelId="{1EFFE794-260A-4AF9-93CA-1D049410FCEB}" type="pres">
      <dgm:prSet presAssocID="{FD214E58-6A54-42E5-B54A-A9415CEB8BE7}" presName="circle3" presStyleLbl="node1" presStyleIdx="2" presStyleCnt="4"/>
      <dgm:spPr/>
      <dgm:t>
        <a:bodyPr/>
        <a:lstStyle/>
        <a:p>
          <a:endParaRPr lang="zh-CN" altLang="en-US"/>
        </a:p>
      </dgm:t>
    </dgm:pt>
    <dgm:pt modelId="{F1AA288B-0120-4DB0-8563-DEF8B3659DFD}" type="pres">
      <dgm:prSet presAssocID="{FD214E58-6A54-42E5-B54A-A9415CEB8BE7}" presName="c3text" presStyleLbl="node1" presStyleIdx="2" presStyleCnt="4">
        <dgm:presLayoutVars>
          <dgm:bulletEnabled val="1"/>
        </dgm:presLayoutVars>
      </dgm:prSet>
      <dgm:spPr/>
      <dgm:t>
        <a:bodyPr/>
        <a:lstStyle/>
        <a:p>
          <a:endParaRPr lang="zh-CN" altLang="en-US"/>
        </a:p>
      </dgm:t>
    </dgm:pt>
    <dgm:pt modelId="{9CF77D46-F803-45BD-B4B4-FB3E4D494665}" type="pres">
      <dgm:prSet presAssocID="{FD214E58-6A54-42E5-B54A-A9415CEB8BE7}" presName="comp4" presStyleCnt="0"/>
      <dgm:spPr/>
    </dgm:pt>
    <dgm:pt modelId="{7BD52B0D-D210-4CB1-BE88-977D17F9A1BB}" type="pres">
      <dgm:prSet presAssocID="{FD214E58-6A54-42E5-B54A-A9415CEB8BE7}" presName="circle4" presStyleLbl="node1" presStyleIdx="3" presStyleCnt="4"/>
      <dgm:spPr/>
      <dgm:t>
        <a:bodyPr/>
        <a:lstStyle/>
        <a:p>
          <a:endParaRPr lang="zh-CN" altLang="en-US"/>
        </a:p>
      </dgm:t>
    </dgm:pt>
    <dgm:pt modelId="{078C2AEC-411D-4F69-8C23-FD2919728A2F}" type="pres">
      <dgm:prSet presAssocID="{FD214E58-6A54-42E5-B54A-A9415CEB8BE7}" presName="c4text" presStyleLbl="node1" presStyleIdx="3" presStyleCnt="4">
        <dgm:presLayoutVars>
          <dgm:bulletEnabled val="1"/>
        </dgm:presLayoutVars>
      </dgm:prSet>
      <dgm:spPr/>
      <dgm:t>
        <a:bodyPr/>
        <a:lstStyle/>
        <a:p>
          <a:endParaRPr lang="zh-CN" altLang="en-US"/>
        </a:p>
      </dgm:t>
    </dgm:pt>
  </dgm:ptLst>
  <dgm:cxnLst>
    <dgm:cxn modelId="{CDADF84C-E02A-4023-8333-A7FE80AC300A}" type="presOf" srcId="{CAF4C9A7-37F9-4740-A300-0483306E994A}" destId="{7BD52B0D-D210-4CB1-BE88-977D17F9A1BB}" srcOrd="0" destOrd="0" presId="urn:microsoft.com/office/officeart/2005/8/layout/venn2"/>
    <dgm:cxn modelId="{F3C8AA08-3E3E-404D-A40C-CB6B7EA51BEF}" type="presOf" srcId="{D26590A8-34B7-41E2-9271-790C16245E71}" destId="{E825EBA6-550F-4F75-910E-27D98D323C96}" srcOrd="1" destOrd="0" presId="urn:microsoft.com/office/officeart/2005/8/layout/venn2"/>
    <dgm:cxn modelId="{A6FDA963-BBD9-4436-858D-4055CFA40200}" srcId="{FD214E58-6A54-42E5-B54A-A9415CEB8BE7}" destId="{02921441-77E6-457A-AEB0-416232B2220C}" srcOrd="2" destOrd="0" parTransId="{D18EA37A-4FA0-44FB-8B62-BAD574F6D269}" sibTransId="{6545111E-EBC8-47DB-A5B9-537BC4C8919F}"/>
    <dgm:cxn modelId="{EFCFAA68-F691-46EC-A3C3-6578CBE29DFD}" type="presOf" srcId="{D26590A8-34B7-41E2-9271-790C16245E71}" destId="{E248B15E-D72C-4318-9C26-655594A529DE}" srcOrd="0" destOrd="0" presId="urn:microsoft.com/office/officeart/2005/8/layout/venn2"/>
    <dgm:cxn modelId="{A2D4D3C9-1E01-487E-BCDD-B98C1388ED7C}" type="presOf" srcId="{EB63FD63-66F5-4D52-ACF9-77CAEBF13372}" destId="{B7084C5F-6E04-4FF2-BAD7-0DA58EF7805C}" srcOrd="0" destOrd="0" presId="urn:microsoft.com/office/officeart/2005/8/layout/venn2"/>
    <dgm:cxn modelId="{F92F210C-8D4D-4ACF-AC68-CFC47D4993D7}" srcId="{FD214E58-6A54-42E5-B54A-A9415CEB8BE7}" destId="{D26590A8-34B7-41E2-9271-790C16245E71}" srcOrd="1" destOrd="0" parTransId="{5A9B55DA-7718-46B4-8BAD-E464E718CE31}" sibTransId="{F6FC9480-1E25-46EB-8A2C-21E66AE61D17}"/>
    <dgm:cxn modelId="{401123BE-DDD4-43AB-A661-E4836981CE63}" type="presOf" srcId="{CAF4C9A7-37F9-4740-A300-0483306E994A}" destId="{078C2AEC-411D-4F69-8C23-FD2919728A2F}" srcOrd="1" destOrd="0" presId="urn:microsoft.com/office/officeart/2005/8/layout/venn2"/>
    <dgm:cxn modelId="{7C3E87D4-88B8-4E4E-821E-0EB368CDC664}" type="presOf" srcId="{FD214E58-6A54-42E5-B54A-A9415CEB8BE7}" destId="{82A88801-EFDF-4C7A-BDD0-0040F5F5F68A}" srcOrd="0" destOrd="0" presId="urn:microsoft.com/office/officeart/2005/8/layout/venn2"/>
    <dgm:cxn modelId="{58C4AA0C-E004-4EAE-BFE5-BDC0C4FD89C3}" type="presOf" srcId="{EB63FD63-66F5-4D52-ACF9-77CAEBF13372}" destId="{1CBC31CB-6D8D-4A63-B4C2-BF8F8F771617}" srcOrd="1" destOrd="0" presId="urn:microsoft.com/office/officeart/2005/8/layout/venn2"/>
    <dgm:cxn modelId="{2F29DD82-CA15-4B09-9718-9214CA4CD9B8}" type="presOf" srcId="{02921441-77E6-457A-AEB0-416232B2220C}" destId="{1EFFE794-260A-4AF9-93CA-1D049410FCEB}" srcOrd="0" destOrd="0" presId="urn:microsoft.com/office/officeart/2005/8/layout/venn2"/>
    <dgm:cxn modelId="{8868149D-9099-4626-AEE2-61890BBC181A}" type="presOf" srcId="{02921441-77E6-457A-AEB0-416232B2220C}" destId="{F1AA288B-0120-4DB0-8563-DEF8B3659DFD}" srcOrd="1" destOrd="0" presId="urn:microsoft.com/office/officeart/2005/8/layout/venn2"/>
    <dgm:cxn modelId="{A50A208C-2CFF-4269-9200-1BD3E9587106}" srcId="{FD214E58-6A54-42E5-B54A-A9415CEB8BE7}" destId="{CAF4C9A7-37F9-4740-A300-0483306E994A}" srcOrd="3" destOrd="0" parTransId="{196751B0-35C9-46C0-84C2-F0F36D29F579}" sibTransId="{D52BCC5C-581A-45B1-9237-4E8143B2E575}"/>
    <dgm:cxn modelId="{52CE7136-0AFB-427B-89FD-1AF50FCDAD4D}" srcId="{FD214E58-6A54-42E5-B54A-A9415CEB8BE7}" destId="{EB63FD63-66F5-4D52-ACF9-77CAEBF13372}" srcOrd="0" destOrd="0" parTransId="{A8E9AB0B-EA08-48C1-BE59-FAE9A0B843D7}" sibTransId="{C1C5A944-E7DF-49B4-BB29-6DF171C16E70}"/>
    <dgm:cxn modelId="{925FD446-557A-4BF9-B58F-095399B7507F}" type="presParOf" srcId="{82A88801-EFDF-4C7A-BDD0-0040F5F5F68A}" destId="{48BCD869-4A14-4F39-A1E7-FE8F373685D8}" srcOrd="0" destOrd="0" presId="urn:microsoft.com/office/officeart/2005/8/layout/venn2"/>
    <dgm:cxn modelId="{EF224D92-D809-4F33-B25C-56303EB2F104}" type="presParOf" srcId="{48BCD869-4A14-4F39-A1E7-FE8F373685D8}" destId="{B7084C5F-6E04-4FF2-BAD7-0DA58EF7805C}" srcOrd="0" destOrd="0" presId="urn:microsoft.com/office/officeart/2005/8/layout/venn2"/>
    <dgm:cxn modelId="{D46DA15B-2D1B-4A57-B8CD-129359CE1F27}" type="presParOf" srcId="{48BCD869-4A14-4F39-A1E7-FE8F373685D8}" destId="{1CBC31CB-6D8D-4A63-B4C2-BF8F8F771617}" srcOrd="1" destOrd="0" presId="urn:microsoft.com/office/officeart/2005/8/layout/venn2"/>
    <dgm:cxn modelId="{25AFAF3C-EB9A-4421-A48C-21E9BE8977BA}" type="presParOf" srcId="{82A88801-EFDF-4C7A-BDD0-0040F5F5F68A}" destId="{84B46EFE-C1F1-4079-895E-4520467C4C8D}" srcOrd="1" destOrd="0" presId="urn:microsoft.com/office/officeart/2005/8/layout/venn2"/>
    <dgm:cxn modelId="{B578A611-80D9-487F-BE1D-C5B1BEF37632}" type="presParOf" srcId="{84B46EFE-C1F1-4079-895E-4520467C4C8D}" destId="{E248B15E-D72C-4318-9C26-655594A529DE}" srcOrd="0" destOrd="0" presId="urn:microsoft.com/office/officeart/2005/8/layout/venn2"/>
    <dgm:cxn modelId="{F9C7FA9A-AD2F-4747-A764-337C27C0D4EA}" type="presParOf" srcId="{84B46EFE-C1F1-4079-895E-4520467C4C8D}" destId="{E825EBA6-550F-4F75-910E-27D98D323C96}" srcOrd="1" destOrd="0" presId="urn:microsoft.com/office/officeart/2005/8/layout/venn2"/>
    <dgm:cxn modelId="{60F2FA43-69E1-4EB4-A851-D3BCB26BF28A}" type="presParOf" srcId="{82A88801-EFDF-4C7A-BDD0-0040F5F5F68A}" destId="{E58E823C-6A28-4A10-AAA2-9DD8D53B7F7F}" srcOrd="2" destOrd="0" presId="urn:microsoft.com/office/officeart/2005/8/layout/venn2"/>
    <dgm:cxn modelId="{15388EA7-A15A-47E3-8DD6-5F19CD705309}" type="presParOf" srcId="{E58E823C-6A28-4A10-AAA2-9DD8D53B7F7F}" destId="{1EFFE794-260A-4AF9-93CA-1D049410FCEB}" srcOrd="0" destOrd="0" presId="urn:microsoft.com/office/officeart/2005/8/layout/venn2"/>
    <dgm:cxn modelId="{DF6484EE-56D6-46F9-A69F-02158479A3B0}" type="presParOf" srcId="{E58E823C-6A28-4A10-AAA2-9DD8D53B7F7F}" destId="{F1AA288B-0120-4DB0-8563-DEF8B3659DFD}" srcOrd="1" destOrd="0" presId="urn:microsoft.com/office/officeart/2005/8/layout/venn2"/>
    <dgm:cxn modelId="{8282E14C-90E1-478F-94EF-8EAFEC108412}" type="presParOf" srcId="{82A88801-EFDF-4C7A-BDD0-0040F5F5F68A}" destId="{9CF77D46-F803-45BD-B4B4-FB3E4D494665}" srcOrd="3" destOrd="0" presId="urn:microsoft.com/office/officeart/2005/8/layout/venn2"/>
    <dgm:cxn modelId="{EE9C315B-E1E2-472C-8602-6F1FB4C2AC4C}" type="presParOf" srcId="{9CF77D46-F803-45BD-B4B4-FB3E4D494665}" destId="{7BD52B0D-D210-4CB1-BE88-977D17F9A1BB}" srcOrd="0" destOrd="0" presId="urn:microsoft.com/office/officeart/2005/8/layout/venn2"/>
    <dgm:cxn modelId="{98D43971-C29B-4760-A392-5B3C00FA5027}" type="presParOf" srcId="{9CF77D46-F803-45BD-B4B4-FB3E4D494665}" destId="{078C2AEC-411D-4F69-8C23-FD2919728A2F}" srcOrd="1" destOrd="0" presId="urn:microsoft.com/office/officeart/2005/8/layout/venn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83B57C8-59D5-4467-A59B-F4CADF71AA19}">
      <dsp:nvSpPr>
        <dsp:cNvPr id="0" name=""/>
        <dsp:cNvSpPr/>
      </dsp:nvSpPr>
      <dsp:spPr>
        <a:xfrm>
          <a:off x="561093" y="466442"/>
          <a:ext cx="2227500" cy="1947115"/>
        </a:xfrm>
        <a:prstGeom prst="rightArrow">
          <a:avLst>
            <a:gd name="adj1" fmla="val 70000"/>
            <a:gd name="adj2" fmla="val 50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10160" rIns="20320" bIns="10160" numCol="1" spcCol="1270" anchor="ctr" anchorCtr="0">
          <a:noAutofit/>
        </a:bodyPr>
        <a:lstStyle/>
        <a:p>
          <a:pPr lvl="0" algn="ctr" defTabSz="711200">
            <a:lnSpc>
              <a:spcPct val="100000"/>
            </a:lnSpc>
            <a:spcBef>
              <a:spcPct val="0"/>
            </a:spcBef>
            <a:spcAft>
              <a:spcPts val="0"/>
            </a:spcAft>
          </a:pPr>
          <a:r>
            <a:rPr lang="zh-CN" altLang="en-US" sz="1600" kern="1200" dirty="0" smtClean="0">
              <a:latin typeface="微软雅黑" panose="020B0503020204020204" pitchFamily="34" charset="-122"/>
              <a:ea typeface="微软雅黑" panose="020B0503020204020204" pitchFamily="34" charset="-122"/>
              <a:cs typeface="+mn-cs"/>
            </a:rPr>
            <a:t>测评</a:t>
          </a:r>
          <a:endParaRPr lang="en-US" altLang="zh-CN" sz="1600" kern="1200" dirty="0" smtClean="0">
            <a:latin typeface="微软雅黑" panose="020B0503020204020204" pitchFamily="34" charset="-122"/>
            <a:ea typeface="微软雅黑" panose="020B0503020204020204" pitchFamily="34" charset="-122"/>
            <a:cs typeface="+mn-cs"/>
          </a:endParaRPr>
        </a:p>
        <a:p>
          <a:pPr lvl="0" algn="ctr" defTabSz="711200">
            <a:lnSpc>
              <a:spcPct val="100000"/>
            </a:lnSpc>
            <a:spcBef>
              <a:spcPct val="0"/>
            </a:spcBef>
            <a:spcAft>
              <a:spcPts val="0"/>
            </a:spcAft>
          </a:pPr>
          <a:r>
            <a:rPr lang="zh-CN" altLang="en-US" sz="1600" kern="1200" dirty="0" smtClean="0">
              <a:latin typeface="微软雅黑" panose="020B0503020204020204" pitchFamily="34" charset="-122"/>
              <a:ea typeface="微软雅黑" panose="020B0503020204020204" pitchFamily="34" charset="-122"/>
              <a:cs typeface="+mn-cs"/>
            </a:rPr>
            <a:t>演讲答辩</a:t>
          </a:r>
          <a:endParaRPr lang="zh-CN" altLang="en-US" sz="1600" kern="1200" dirty="0">
            <a:latin typeface="微软雅黑" panose="020B0503020204020204" pitchFamily="34" charset="-122"/>
            <a:ea typeface="微软雅黑" panose="020B0503020204020204" pitchFamily="34" charset="-122"/>
            <a:cs typeface="+mn-cs"/>
          </a:endParaRPr>
        </a:p>
      </dsp:txBody>
      <dsp:txXfrm>
        <a:off x="1117968" y="466442"/>
        <a:ext cx="1670625" cy="1947115"/>
      </dsp:txXfrm>
    </dsp:sp>
    <dsp:sp modelId="{A848A6B0-B74D-4867-9189-EEF06054DC92}">
      <dsp:nvSpPr>
        <dsp:cNvPr id="0" name=""/>
        <dsp:cNvSpPr/>
      </dsp:nvSpPr>
      <dsp:spPr>
        <a:xfrm>
          <a:off x="4218" y="883125"/>
          <a:ext cx="1113750" cy="1113750"/>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n-US" altLang="zh-CN" sz="4000" kern="1200" dirty="0" smtClean="0">
              <a:latin typeface="微软雅黑" panose="020B0503020204020204" pitchFamily="34" charset="-122"/>
              <a:ea typeface="微软雅黑" panose="020B0503020204020204" pitchFamily="34" charset="-122"/>
            </a:rPr>
            <a:t>1</a:t>
          </a:r>
          <a:endParaRPr lang="zh-CN" altLang="en-US" sz="4000" kern="1200" dirty="0">
            <a:latin typeface="微软雅黑" panose="020B0503020204020204" pitchFamily="34" charset="-122"/>
            <a:ea typeface="微软雅黑" panose="020B0503020204020204" pitchFamily="34" charset="-122"/>
          </a:endParaRPr>
        </a:p>
      </dsp:txBody>
      <dsp:txXfrm>
        <a:off x="4218" y="883125"/>
        <a:ext cx="1113750" cy="1113750"/>
      </dsp:txXfrm>
    </dsp:sp>
    <dsp:sp modelId="{0C3ABCE0-CCD8-4068-B61E-EB8EE9EA2D4B}">
      <dsp:nvSpPr>
        <dsp:cNvPr id="0" name=""/>
        <dsp:cNvSpPr/>
      </dsp:nvSpPr>
      <dsp:spPr>
        <a:xfrm>
          <a:off x="3484687" y="466442"/>
          <a:ext cx="2227500" cy="1947115"/>
        </a:xfrm>
        <a:prstGeom prst="rightArrow">
          <a:avLst>
            <a:gd name="adj1" fmla="val 70000"/>
            <a:gd name="adj2" fmla="val 50000"/>
          </a:avLst>
        </a:prstGeom>
        <a:solidFill>
          <a:schemeClr val="accent5">
            <a:tint val="40000"/>
            <a:alpha val="90000"/>
            <a:hueOff val="-3695877"/>
            <a:satOff val="-6408"/>
            <a:lumOff val="-644"/>
            <a:alphaOff val="0"/>
          </a:schemeClr>
        </a:solidFill>
        <a:ln w="12700" cap="flat" cmpd="sng" algn="ctr">
          <a:solidFill>
            <a:schemeClr val="accent5">
              <a:tint val="40000"/>
              <a:alpha val="90000"/>
              <a:hueOff val="-3695877"/>
              <a:satOff val="-6408"/>
              <a:lumOff val="-64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10160" rIns="20320" bIns="10160" numCol="1" spcCol="1270" anchor="ctr" anchorCtr="0">
          <a:noAutofit/>
        </a:bodyPr>
        <a:lstStyle/>
        <a:p>
          <a:pPr lvl="0" algn="ctr" defTabSz="711200">
            <a:lnSpc>
              <a:spcPct val="100000"/>
            </a:lnSpc>
            <a:spcBef>
              <a:spcPct val="0"/>
            </a:spcBef>
            <a:spcAft>
              <a:spcPts val="0"/>
            </a:spcAft>
          </a:pPr>
          <a:r>
            <a:rPr lang="zh-CN" altLang="en-US" sz="1600" kern="1200" dirty="0" smtClean="0">
              <a:latin typeface="微软雅黑" panose="020B0503020204020204" pitchFamily="34" charset="-122"/>
              <a:ea typeface="微软雅黑" panose="020B0503020204020204" pitchFamily="34" charset="-122"/>
              <a:cs typeface="+mn-cs"/>
            </a:rPr>
            <a:t>竞聘优势</a:t>
          </a:r>
          <a:endParaRPr lang="en-US" altLang="zh-CN" sz="1600" kern="1200" dirty="0" smtClean="0">
            <a:latin typeface="微软雅黑" panose="020B0503020204020204" pitchFamily="34" charset="-122"/>
            <a:ea typeface="微软雅黑" panose="020B0503020204020204" pitchFamily="34" charset="-122"/>
            <a:cs typeface="+mn-cs"/>
          </a:endParaRPr>
        </a:p>
        <a:p>
          <a:pPr lvl="0" algn="ctr" defTabSz="711200">
            <a:lnSpc>
              <a:spcPct val="100000"/>
            </a:lnSpc>
            <a:spcBef>
              <a:spcPct val="0"/>
            </a:spcBef>
            <a:spcAft>
              <a:spcPts val="0"/>
            </a:spcAft>
          </a:pPr>
          <a:r>
            <a:rPr lang="zh-CN" altLang="en-US" sz="1600" kern="1200" dirty="0" smtClean="0">
              <a:latin typeface="微软雅黑" panose="020B0503020204020204" pitchFamily="34" charset="-122"/>
              <a:ea typeface="微软雅黑" panose="020B0503020204020204" pitchFamily="34" charset="-122"/>
              <a:cs typeface="+mn-cs"/>
            </a:rPr>
            <a:t>岗位理解 </a:t>
          </a:r>
          <a:endParaRPr lang="en-US" altLang="zh-CN" sz="1600" kern="1200" dirty="0" smtClean="0">
            <a:latin typeface="微软雅黑" panose="020B0503020204020204" pitchFamily="34" charset="-122"/>
            <a:ea typeface="微软雅黑" panose="020B0503020204020204" pitchFamily="34" charset="-122"/>
            <a:cs typeface="+mn-cs"/>
          </a:endParaRPr>
        </a:p>
        <a:p>
          <a:pPr lvl="0" algn="ctr" defTabSz="711200">
            <a:lnSpc>
              <a:spcPct val="100000"/>
            </a:lnSpc>
            <a:spcBef>
              <a:spcPct val="0"/>
            </a:spcBef>
            <a:spcAft>
              <a:spcPts val="0"/>
            </a:spcAft>
          </a:pPr>
          <a:r>
            <a:rPr lang="zh-CN" altLang="en-US" sz="1600" kern="1200" dirty="0" smtClean="0">
              <a:latin typeface="微软雅黑" panose="020B0503020204020204" pitchFamily="34" charset="-122"/>
              <a:ea typeface="微软雅黑" panose="020B0503020204020204" pitchFamily="34" charset="-122"/>
              <a:cs typeface="+mn-cs"/>
            </a:rPr>
            <a:t>工作规划</a:t>
          </a:r>
          <a:endParaRPr lang="en-US" altLang="zh-CN" sz="1600" kern="1200" dirty="0" smtClean="0">
            <a:latin typeface="微软雅黑" panose="020B0503020204020204" pitchFamily="34" charset="-122"/>
            <a:ea typeface="微软雅黑" panose="020B0503020204020204" pitchFamily="34" charset="-122"/>
            <a:cs typeface="+mn-cs"/>
          </a:endParaRPr>
        </a:p>
        <a:p>
          <a:pPr lvl="0" algn="ctr" defTabSz="711200">
            <a:lnSpc>
              <a:spcPct val="100000"/>
            </a:lnSpc>
            <a:spcBef>
              <a:spcPct val="0"/>
            </a:spcBef>
            <a:spcAft>
              <a:spcPts val="0"/>
            </a:spcAft>
          </a:pPr>
          <a:r>
            <a:rPr lang="zh-CN" altLang="en-US" sz="1600" kern="1200" dirty="0" smtClean="0">
              <a:latin typeface="微软雅黑" panose="020B0503020204020204" pitchFamily="34" charset="-122"/>
              <a:ea typeface="微软雅黑" panose="020B0503020204020204" pitchFamily="34" charset="-122"/>
              <a:cs typeface="+mn-cs"/>
            </a:rPr>
            <a:t>岗位承诺</a:t>
          </a:r>
          <a:endParaRPr lang="zh-CN" altLang="en-US" sz="1600" kern="1200" dirty="0">
            <a:latin typeface="微软雅黑" panose="020B0503020204020204" pitchFamily="34" charset="-122"/>
            <a:ea typeface="微软雅黑" panose="020B0503020204020204" pitchFamily="34" charset="-122"/>
            <a:cs typeface="+mn-cs"/>
          </a:endParaRPr>
        </a:p>
      </dsp:txBody>
      <dsp:txXfrm>
        <a:off x="4041562" y="466442"/>
        <a:ext cx="1670625" cy="1947115"/>
      </dsp:txXfrm>
    </dsp:sp>
    <dsp:sp modelId="{611268CC-6350-4446-A8FA-46861A52DA06}">
      <dsp:nvSpPr>
        <dsp:cNvPr id="0" name=""/>
        <dsp:cNvSpPr/>
      </dsp:nvSpPr>
      <dsp:spPr>
        <a:xfrm>
          <a:off x="2927812" y="883125"/>
          <a:ext cx="1113750" cy="1113750"/>
        </a:xfrm>
        <a:prstGeom prst="ellipse">
          <a:avLst/>
        </a:prstGeom>
        <a:solidFill>
          <a:schemeClr val="accent5">
            <a:hueOff val="-3676673"/>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n-US" altLang="zh-CN" sz="4000" kern="1200" dirty="0" smtClean="0">
              <a:latin typeface="微软雅黑" panose="020B0503020204020204" pitchFamily="34" charset="-122"/>
              <a:ea typeface="微软雅黑" panose="020B0503020204020204" pitchFamily="34" charset="-122"/>
            </a:rPr>
            <a:t>2</a:t>
          </a:r>
          <a:endParaRPr lang="zh-CN" altLang="en-US" sz="4000" kern="1200" dirty="0">
            <a:latin typeface="微软雅黑" panose="020B0503020204020204" pitchFamily="34" charset="-122"/>
            <a:ea typeface="微软雅黑" panose="020B0503020204020204" pitchFamily="34" charset="-122"/>
          </a:endParaRPr>
        </a:p>
      </dsp:txBody>
      <dsp:txXfrm>
        <a:off x="2927812" y="883125"/>
        <a:ext cx="1113750" cy="1113750"/>
      </dsp:txXfrm>
    </dsp:sp>
    <dsp:sp modelId="{67F5ACD1-8F09-41F3-B9C1-A059D48A8347}">
      <dsp:nvSpPr>
        <dsp:cNvPr id="0" name=""/>
        <dsp:cNvSpPr/>
      </dsp:nvSpPr>
      <dsp:spPr>
        <a:xfrm>
          <a:off x="6408281" y="466442"/>
          <a:ext cx="2227500" cy="1947115"/>
        </a:xfrm>
        <a:prstGeom prst="rightArrow">
          <a:avLst>
            <a:gd name="adj1" fmla="val 70000"/>
            <a:gd name="adj2" fmla="val 50000"/>
          </a:avLst>
        </a:prstGeom>
        <a:solidFill>
          <a:schemeClr val="accent5">
            <a:tint val="40000"/>
            <a:alpha val="90000"/>
            <a:hueOff val="-7391754"/>
            <a:satOff val="-12816"/>
            <a:lumOff val="-1289"/>
            <a:alphaOff val="0"/>
          </a:schemeClr>
        </a:solidFill>
        <a:ln w="12700" cap="flat" cmpd="sng" algn="ctr">
          <a:solidFill>
            <a:schemeClr val="accent5">
              <a:tint val="40000"/>
              <a:alpha val="90000"/>
              <a:hueOff val="-7391754"/>
              <a:satOff val="-12816"/>
              <a:lumOff val="-128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10160" rIns="20320" bIns="10160" numCol="1" spcCol="1270" anchor="ctr" anchorCtr="0">
          <a:noAutofit/>
        </a:bodyPr>
        <a:lstStyle/>
        <a:p>
          <a:pPr lvl="0" algn="ctr" defTabSz="711200">
            <a:lnSpc>
              <a:spcPct val="100000"/>
            </a:lnSpc>
            <a:spcBef>
              <a:spcPct val="0"/>
            </a:spcBef>
            <a:spcAft>
              <a:spcPts val="0"/>
            </a:spcAft>
          </a:pPr>
          <a:r>
            <a:rPr lang="zh-CN" altLang="en-US" sz="1600" kern="1200" dirty="0" smtClean="0">
              <a:latin typeface="微软雅黑" panose="020B0503020204020204" pitchFamily="34" charset="-122"/>
              <a:ea typeface="微软雅黑" panose="020B0503020204020204" pitchFamily="34" charset="-122"/>
              <a:cs typeface="+mn-cs"/>
            </a:rPr>
            <a:t>过往经验</a:t>
          </a:r>
          <a:endParaRPr lang="en-US" altLang="zh-CN" sz="1600" kern="1200" dirty="0" smtClean="0">
            <a:latin typeface="微软雅黑" panose="020B0503020204020204" pitchFamily="34" charset="-122"/>
            <a:ea typeface="微软雅黑" panose="020B0503020204020204" pitchFamily="34" charset="-122"/>
            <a:cs typeface="+mn-cs"/>
          </a:endParaRPr>
        </a:p>
        <a:p>
          <a:pPr lvl="0" algn="ctr" defTabSz="711200">
            <a:lnSpc>
              <a:spcPct val="100000"/>
            </a:lnSpc>
            <a:spcBef>
              <a:spcPct val="0"/>
            </a:spcBef>
            <a:spcAft>
              <a:spcPts val="0"/>
            </a:spcAft>
          </a:pPr>
          <a:r>
            <a:rPr lang="zh-CN" altLang="en-US" sz="1600" kern="1200" dirty="0" smtClean="0">
              <a:latin typeface="微软雅黑" panose="020B0503020204020204" pitchFamily="34" charset="-122"/>
              <a:ea typeface="微软雅黑" panose="020B0503020204020204" pitchFamily="34" charset="-122"/>
              <a:cs typeface="+mn-cs"/>
            </a:rPr>
            <a:t>业绩水平</a:t>
          </a:r>
          <a:endParaRPr lang="en-US" altLang="zh-CN" sz="1600" kern="1200" dirty="0" smtClean="0">
            <a:latin typeface="微软雅黑" panose="020B0503020204020204" pitchFamily="34" charset="-122"/>
            <a:ea typeface="微软雅黑" panose="020B0503020204020204" pitchFamily="34" charset="-122"/>
            <a:cs typeface="+mn-cs"/>
          </a:endParaRPr>
        </a:p>
        <a:p>
          <a:pPr lvl="0" algn="ctr" defTabSz="711200">
            <a:lnSpc>
              <a:spcPct val="100000"/>
            </a:lnSpc>
            <a:spcBef>
              <a:spcPct val="0"/>
            </a:spcBef>
            <a:spcAft>
              <a:spcPts val="0"/>
            </a:spcAft>
          </a:pPr>
          <a:r>
            <a:rPr lang="zh-CN" altLang="en-US" sz="1600" kern="1200" dirty="0" smtClean="0">
              <a:latin typeface="微软雅黑" panose="020B0503020204020204" pitchFamily="34" charset="-122"/>
              <a:ea typeface="微软雅黑" panose="020B0503020204020204" pitchFamily="34" charset="-122"/>
              <a:cs typeface="+mn-cs"/>
            </a:rPr>
            <a:t>价值观</a:t>
          </a:r>
          <a:endParaRPr lang="en-US" altLang="zh-CN" sz="1600" kern="1200" dirty="0" smtClean="0">
            <a:latin typeface="微软雅黑" panose="020B0503020204020204" pitchFamily="34" charset="-122"/>
            <a:ea typeface="微软雅黑" panose="020B0503020204020204" pitchFamily="34" charset="-122"/>
            <a:cs typeface="+mn-cs"/>
          </a:endParaRPr>
        </a:p>
        <a:p>
          <a:pPr lvl="0" algn="ctr" defTabSz="711200">
            <a:lnSpc>
              <a:spcPct val="100000"/>
            </a:lnSpc>
            <a:spcBef>
              <a:spcPct val="0"/>
            </a:spcBef>
            <a:spcAft>
              <a:spcPts val="0"/>
            </a:spcAft>
          </a:pPr>
          <a:r>
            <a:rPr lang="zh-CN" altLang="en-US" sz="1600" kern="1200" dirty="0" smtClean="0">
              <a:latin typeface="微软雅黑" panose="020B0503020204020204" pitchFamily="34" charset="-122"/>
              <a:ea typeface="微软雅黑" panose="020B0503020204020204" pitchFamily="34" charset="-122"/>
              <a:cs typeface="+mn-cs"/>
            </a:rPr>
            <a:t>领导力素质</a:t>
          </a:r>
          <a:endParaRPr lang="zh-CN" altLang="en-US" sz="1600" kern="1200" dirty="0"/>
        </a:p>
      </dsp:txBody>
      <dsp:txXfrm>
        <a:off x="6965156" y="466442"/>
        <a:ext cx="1670625" cy="1947115"/>
      </dsp:txXfrm>
    </dsp:sp>
    <dsp:sp modelId="{A34E3C6E-EB93-4DDD-8458-4811885B63CF}">
      <dsp:nvSpPr>
        <dsp:cNvPr id="0" name=""/>
        <dsp:cNvSpPr/>
      </dsp:nvSpPr>
      <dsp:spPr>
        <a:xfrm>
          <a:off x="5851406" y="883125"/>
          <a:ext cx="1113750" cy="1113750"/>
        </a:xfrm>
        <a:prstGeom prst="ellipse">
          <a:avLst/>
        </a:prstGeom>
        <a:solidFill>
          <a:schemeClr val="accent5">
            <a:hueOff val="-7353345"/>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n-US" altLang="zh-CN" sz="4000" kern="1200" dirty="0" smtClean="0">
              <a:latin typeface="微软雅黑" panose="020B0503020204020204" pitchFamily="34" charset="-122"/>
              <a:ea typeface="微软雅黑" panose="020B0503020204020204" pitchFamily="34" charset="-122"/>
            </a:rPr>
            <a:t>3</a:t>
          </a:r>
          <a:endParaRPr lang="zh-CN" altLang="en-US" sz="4000" kern="1200" dirty="0">
            <a:latin typeface="微软雅黑" panose="020B0503020204020204" pitchFamily="34" charset="-122"/>
            <a:ea typeface="微软雅黑" panose="020B0503020204020204" pitchFamily="34" charset="-122"/>
          </a:endParaRPr>
        </a:p>
      </dsp:txBody>
      <dsp:txXfrm>
        <a:off x="5851406" y="883125"/>
        <a:ext cx="1113750" cy="1113750"/>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7084C5F-6E04-4FF2-BAD7-0DA58EF7805C}">
      <dsp:nvSpPr>
        <dsp:cNvPr id="0" name=""/>
        <dsp:cNvSpPr/>
      </dsp:nvSpPr>
      <dsp:spPr>
        <a:xfrm>
          <a:off x="1016000" y="0"/>
          <a:ext cx="4064000" cy="4064000"/>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anose="020B0503020204020204" pitchFamily="34" charset="-122"/>
              <a:ea typeface="微软雅黑" panose="020B0503020204020204" pitchFamily="34" charset="-122"/>
            </a:rPr>
            <a:t>物质层面</a:t>
          </a:r>
          <a:endParaRPr lang="zh-CN" altLang="en-US" sz="1600" kern="1200" dirty="0">
            <a:latin typeface="微软雅黑" panose="020B0503020204020204" pitchFamily="34" charset="-122"/>
            <a:ea typeface="微软雅黑" panose="020B0503020204020204" pitchFamily="34" charset="-122"/>
          </a:endParaRPr>
        </a:p>
      </dsp:txBody>
      <dsp:txXfrm>
        <a:off x="2479852" y="203199"/>
        <a:ext cx="1136294" cy="609600"/>
      </dsp:txXfrm>
    </dsp:sp>
    <dsp:sp modelId="{E248B15E-D72C-4318-9C26-655594A529DE}">
      <dsp:nvSpPr>
        <dsp:cNvPr id="0" name=""/>
        <dsp:cNvSpPr/>
      </dsp:nvSpPr>
      <dsp:spPr>
        <a:xfrm>
          <a:off x="1422400" y="812799"/>
          <a:ext cx="3251200" cy="3251200"/>
        </a:xfrm>
        <a:prstGeom prst="ellipse">
          <a:avLst/>
        </a:prstGeom>
        <a:solidFill>
          <a:schemeClr val="accent5">
            <a:hueOff val="-2451115"/>
            <a:satOff val="-3409"/>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anose="020B0503020204020204" pitchFamily="34" charset="-122"/>
              <a:ea typeface="微软雅黑" panose="020B0503020204020204" pitchFamily="34" charset="-122"/>
            </a:rPr>
            <a:t>行为层面</a:t>
          </a:r>
          <a:endParaRPr lang="zh-CN" altLang="en-US" sz="1600" kern="1200" dirty="0">
            <a:latin typeface="微软雅黑" panose="020B0503020204020204" pitchFamily="34" charset="-122"/>
            <a:ea typeface="微软雅黑" panose="020B0503020204020204" pitchFamily="34" charset="-122"/>
          </a:endParaRPr>
        </a:p>
      </dsp:txBody>
      <dsp:txXfrm>
        <a:off x="2479852" y="1007871"/>
        <a:ext cx="1136294" cy="585216"/>
      </dsp:txXfrm>
    </dsp:sp>
    <dsp:sp modelId="{1EFFE794-260A-4AF9-93CA-1D049410FCEB}">
      <dsp:nvSpPr>
        <dsp:cNvPr id="0" name=""/>
        <dsp:cNvSpPr/>
      </dsp:nvSpPr>
      <dsp:spPr>
        <a:xfrm>
          <a:off x="1828800" y="1625599"/>
          <a:ext cx="2438400" cy="2438400"/>
        </a:xfrm>
        <a:prstGeom prst="ellipse">
          <a:avLst/>
        </a:prstGeom>
        <a:solidFill>
          <a:schemeClr val="accent5">
            <a:hueOff val="-4902231"/>
            <a:satOff val="-6819"/>
            <a:lumOff val="-26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anose="020B0503020204020204" pitchFamily="34" charset="-122"/>
              <a:ea typeface="微软雅黑" panose="020B0503020204020204" pitchFamily="34" charset="-122"/>
            </a:rPr>
            <a:t>精神层面</a:t>
          </a:r>
          <a:endParaRPr lang="zh-CN" altLang="en-US" sz="1600" kern="1200" dirty="0">
            <a:latin typeface="微软雅黑" panose="020B0503020204020204" pitchFamily="34" charset="-122"/>
            <a:ea typeface="微软雅黑" panose="020B0503020204020204" pitchFamily="34" charset="-122"/>
          </a:endParaRPr>
        </a:p>
      </dsp:txBody>
      <dsp:txXfrm>
        <a:off x="2479852" y="1808479"/>
        <a:ext cx="1136294" cy="548640"/>
      </dsp:txXfrm>
    </dsp:sp>
    <dsp:sp modelId="{7BD52B0D-D210-4CB1-BE88-977D17F9A1BB}">
      <dsp:nvSpPr>
        <dsp:cNvPr id="0" name=""/>
        <dsp:cNvSpPr/>
      </dsp:nvSpPr>
      <dsp:spPr>
        <a:xfrm>
          <a:off x="2235200" y="2438399"/>
          <a:ext cx="1625600" cy="1625600"/>
        </a:xfrm>
        <a:prstGeom prst="ellipse">
          <a:avLst/>
        </a:prstGeom>
        <a:solidFill>
          <a:schemeClr val="accent5">
            <a:hueOff val="-7353345"/>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anose="020B0503020204020204" pitchFamily="34" charset="-122"/>
              <a:ea typeface="微软雅黑" panose="020B0503020204020204" pitchFamily="34" charset="-122"/>
            </a:rPr>
            <a:t>企业核心价值观</a:t>
          </a:r>
          <a:endParaRPr lang="zh-CN" altLang="en-US" sz="1600" kern="1200" dirty="0">
            <a:latin typeface="微软雅黑" panose="020B0503020204020204" pitchFamily="34" charset="-122"/>
            <a:ea typeface="微软雅黑" panose="020B0503020204020204" pitchFamily="34" charset="-122"/>
          </a:endParaRPr>
        </a:p>
      </dsp:txBody>
      <dsp:txXfrm>
        <a:off x="2473263" y="2844799"/>
        <a:ext cx="1149472" cy="81280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4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hape 5"/>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6" name="Shape 6"/>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 xmlns:p14="http://schemas.microsoft.com/office/powerpoint/2010/main" val="943947739"/>
      </p:ext>
    </p:extLst>
  </p:cSld>
  <p:clrMap bg1="lt1" tx1="dk1" bg2="lt2" tx2="dk2" accent1="accent1" accent2="accent2" accent3="accent3" accent4="accent4" accent5="accent5" accent6="accent6" hlink="hlink" folHlink="folHlink"/>
  <p:notesStyle>
    <a:lvl1pPr defTabSz="228600">
      <a:defRPr sz="1100">
        <a:latin typeface="Helvetica"/>
        <a:ea typeface="Helvetica"/>
        <a:cs typeface="Helvetica"/>
        <a:sym typeface="Helvetica"/>
      </a:defRPr>
    </a:lvl1pPr>
    <a:lvl2pPr indent="114300" defTabSz="228600">
      <a:defRPr sz="1100">
        <a:latin typeface="Helvetica"/>
        <a:ea typeface="Helvetica"/>
        <a:cs typeface="Helvetica"/>
        <a:sym typeface="Helvetica"/>
      </a:defRPr>
    </a:lvl2pPr>
    <a:lvl3pPr indent="228600" defTabSz="228600">
      <a:defRPr sz="1100">
        <a:latin typeface="Helvetica"/>
        <a:ea typeface="Helvetica"/>
        <a:cs typeface="Helvetica"/>
        <a:sym typeface="Helvetica"/>
      </a:defRPr>
    </a:lvl3pPr>
    <a:lvl4pPr indent="342900" defTabSz="228600">
      <a:defRPr sz="1100">
        <a:latin typeface="Helvetica"/>
        <a:ea typeface="Helvetica"/>
        <a:cs typeface="Helvetica"/>
        <a:sym typeface="Helvetica"/>
      </a:defRPr>
    </a:lvl4pPr>
    <a:lvl5pPr indent="457200" defTabSz="228600">
      <a:defRPr sz="1100">
        <a:latin typeface="Helvetica"/>
        <a:ea typeface="Helvetica"/>
        <a:cs typeface="Helvetica"/>
        <a:sym typeface="Helvetica"/>
      </a:defRPr>
    </a:lvl5pPr>
    <a:lvl6pPr indent="571500" defTabSz="228600">
      <a:defRPr sz="1100">
        <a:latin typeface="Helvetica"/>
        <a:ea typeface="Helvetica"/>
        <a:cs typeface="Helvetica"/>
        <a:sym typeface="Helvetica"/>
      </a:defRPr>
    </a:lvl6pPr>
    <a:lvl7pPr indent="685800" defTabSz="228600">
      <a:defRPr sz="1100">
        <a:latin typeface="Helvetica"/>
        <a:ea typeface="Helvetica"/>
        <a:cs typeface="Helvetica"/>
        <a:sym typeface="Helvetica"/>
      </a:defRPr>
    </a:lvl7pPr>
    <a:lvl8pPr indent="800100" defTabSz="228600">
      <a:defRPr sz="1100">
        <a:latin typeface="Helvetica"/>
        <a:ea typeface="Helvetica"/>
        <a:cs typeface="Helvetica"/>
        <a:sym typeface="Helvetica"/>
      </a:defRPr>
    </a:lvl8pPr>
    <a:lvl9pPr indent="914400" defTabSz="228600">
      <a:defRPr sz="1100">
        <a:latin typeface="Helvetica"/>
        <a:ea typeface="Helvetica"/>
        <a:cs typeface="Helvetica"/>
        <a:sym typeface="Helvetica"/>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hemeOverride" Target="../theme/themeOverride4.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hemeOverride" Target="../theme/themeOverride5.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hemeOverride" Target="../theme/themeOverride6.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hemeOverride" Target="../theme/themeOverride7.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 xmlns:p14="http://schemas.microsoft.com/office/powerpoint/2010/main" val="3726953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defTabSz="228600" eaLnBrk="1" fontAlgn="auto" latinLnBrk="0" hangingPunct="1">
              <a:lnSpc>
                <a:spcPct val="100000"/>
              </a:lnSpc>
              <a:spcBef>
                <a:spcPts val="0"/>
              </a:spcBef>
              <a:spcAft>
                <a:spcPts val="0"/>
              </a:spcAft>
              <a:buClrTx/>
              <a:buSzTx/>
              <a:buFontTx/>
              <a:buNone/>
              <a:tabLst/>
              <a:defRPr/>
            </a:pPr>
            <a:r>
              <a:rPr lang="en-US" altLang="zh-CN" sz="1200" dirty="0" smtClean="0">
                <a:latin typeface="微软雅黑" panose="020B0503020204020204" pitchFamily="34" charset="-122"/>
                <a:ea typeface="微软雅黑" panose="020B0503020204020204" pitchFamily="34" charset="-122"/>
              </a:rPr>
              <a:t>2014</a:t>
            </a:r>
            <a:r>
              <a:rPr lang="zh-CN" altLang="en-US" sz="1200" dirty="0" smtClean="0">
                <a:latin typeface="微软雅黑" panose="020B0503020204020204" pitchFamily="34" charset="-122"/>
                <a:ea typeface="微软雅黑" panose="020B0503020204020204" pitchFamily="34" charset="-122"/>
              </a:rPr>
              <a:t>年度的研发费是￥</a:t>
            </a:r>
            <a:r>
              <a:rPr lang="en-US" altLang="zh-CN" sz="1200" dirty="0" smtClean="0">
                <a:latin typeface="微软雅黑" panose="020B0503020204020204" pitchFamily="34" charset="-122"/>
                <a:ea typeface="微软雅黑" panose="020B0503020204020204" pitchFamily="34" charset="-122"/>
              </a:rPr>
              <a:t>29,270,125.62</a:t>
            </a:r>
            <a:r>
              <a:rPr lang="zh-CN" altLang="en-US" sz="1200" dirty="0" smtClean="0">
                <a:latin typeface="微软雅黑" panose="020B0503020204020204" pitchFamily="34" charset="-122"/>
                <a:ea typeface="微软雅黑" panose="020B0503020204020204" pitchFamily="34" charset="-122"/>
              </a:rPr>
              <a:t>元，占</a:t>
            </a:r>
            <a:r>
              <a:rPr lang="en-US" altLang="zh-CN" sz="1200" dirty="0" smtClean="0">
                <a:latin typeface="微软雅黑" panose="020B0503020204020204" pitchFamily="34" charset="-122"/>
                <a:ea typeface="微软雅黑" panose="020B0503020204020204" pitchFamily="34" charset="-122"/>
              </a:rPr>
              <a:t>12%</a:t>
            </a:r>
            <a:r>
              <a:rPr lang="zh-CN" altLang="en-US" sz="1200" dirty="0" smtClean="0">
                <a:latin typeface="微软雅黑" panose="020B0503020204020204" pitchFamily="34" charset="-122"/>
                <a:ea typeface="微软雅黑" panose="020B0503020204020204" pitchFamily="34" charset="-122"/>
              </a:rPr>
              <a:t>，</a:t>
            </a:r>
            <a:r>
              <a:rPr lang="en-US" altLang="zh-CN" sz="1200" dirty="0" smtClean="0">
                <a:latin typeface="微软雅黑" panose="020B0503020204020204" pitchFamily="34" charset="-122"/>
                <a:ea typeface="微软雅黑" panose="020B0503020204020204" pitchFamily="34" charset="-122"/>
              </a:rPr>
              <a:t>2015</a:t>
            </a:r>
            <a:r>
              <a:rPr lang="zh-CN" altLang="en-US" sz="1200" dirty="0" smtClean="0">
                <a:latin typeface="微软雅黑" panose="020B0503020204020204" pitchFamily="34" charset="-122"/>
                <a:ea typeface="微软雅黑" panose="020B0503020204020204" pitchFamily="34" charset="-122"/>
              </a:rPr>
              <a:t>年和</a:t>
            </a:r>
            <a:r>
              <a:rPr lang="en-US" altLang="zh-CN" sz="1200" dirty="0" smtClean="0">
                <a:latin typeface="微软雅黑" panose="020B0503020204020204" pitchFamily="34" charset="-122"/>
                <a:ea typeface="微软雅黑" panose="020B0503020204020204" pitchFamily="34" charset="-122"/>
              </a:rPr>
              <a:t>2014</a:t>
            </a:r>
            <a:r>
              <a:rPr lang="zh-CN" altLang="en-US" sz="1200" smtClean="0">
                <a:latin typeface="微软雅黑" panose="020B0503020204020204" pitchFamily="34" charset="-122"/>
                <a:ea typeface="微软雅黑" panose="020B0503020204020204" pitchFamily="34" charset="-122"/>
              </a:rPr>
              <a:t>年一样。</a:t>
            </a:r>
            <a:endParaRPr lang="en-US" altLang="zh-CN" sz="1200" dirty="0" smtClean="0">
              <a:latin typeface="微软雅黑" panose="020B0503020204020204" pitchFamily="34" charset="-122"/>
              <a:ea typeface="微软雅黑" panose="020B0503020204020204" pitchFamily="34" charset="-122"/>
            </a:endParaRPr>
          </a:p>
          <a:p>
            <a:pPr marL="0" marR="0" indent="0" defTabSz="228600" eaLnBrk="1" fontAlgn="auto" latinLnBrk="0" hangingPunct="1">
              <a:lnSpc>
                <a:spcPct val="100000"/>
              </a:lnSpc>
              <a:spcBef>
                <a:spcPts val="0"/>
              </a:spcBef>
              <a:spcAft>
                <a:spcPts val="0"/>
              </a:spcAft>
              <a:buClrTx/>
              <a:buSzTx/>
              <a:buFontTx/>
              <a:buNone/>
              <a:tabLst/>
              <a:defRPr/>
            </a:pPr>
            <a:endParaRPr lang="en-US" altLang="zh-CN" sz="1200" dirty="0" smtClean="0">
              <a:latin typeface="微软雅黑" panose="020B0503020204020204" pitchFamily="34" charset="-122"/>
              <a:ea typeface="微软雅黑" panose="020B0503020204020204" pitchFamily="34" charset="-122"/>
            </a:endParaRPr>
          </a:p>
          <a:p>
            <a:pPr marL="0" marR="0" indent="0" defTabSz="228600" eaLnBrk="1" fontAlgn="auto" latinLnBrk="0" hangingPunct="1">
              <a:lnSpc>
                <a:spcPct val="100000"/>
              </a:lnSpc>
              <a:spcBef>
                <a:spcPts val="0"/>
              </a:spcBef>
              <a:spcAft>
                <a:spcPts val="0"/>
              </a:spcAft>
              <a:buClrTx/>
              <a:buSzTx/>
              <a:buFontTx/>
              <a:buNone/>
              <a:tabLst/>
              <a:defRPr/>
            </a:pPr>
            <a:r>
              <a:rPr lang="zh-CN" altLang="en-US" sz="1200" dirty="0" smtClean="0">
                <a:latin typeface="微软雅黑" panose="020B0503020204020204" pitchFamily="34" charset="-122"/>
                <a:ea typeface="微软雅黑" panose="020B0503020204020204" pitchFamily="34" charset="-122"/>
              </a:rPr>
              <a:t>行业投入比</a:t>
            </a:r>
            <a:r>
              <a:rPr lang="en-US" altLang="zh-CN" sz="1200" dirty="0" smtClean="0">
                <a:latin typeface="微软雅黑" panose="020B0503020204020204" pitchFamily="34" charset="-122"/>
                <a:ea typeface="微软雅黑" panose="020B0503020204020204" pitchFamily="34" charset="-122"/>
              </a:rPr>
              <a:t>5%</a:t>
            </a:r>
            <a:r>
              <a:rPr lang="zh-CN" altLang="en-US" sz="1200" dirty="0" smtClean="0">
                <a:latin typeface="微软雅黑" panose="020B0503020204020204" pitchFamily="34" charset="-122"/>
                <a:ea typeface="微软雅黑" panose="020B0503020204020204" pitchFamily="34" charset="-122"/>
              </a:rPr>
              <a:t>，公司投入比</a:t>
            </a:r>
            <a:r>
              <a:rPr lang="en-US" altLang="zh-CN" sz="1200" dirty="0" smtClean="0">
                <a:latin typeface="微软雅黑" panose="020B0503020204020204" pitchFamily="34" charset="-122"/>
                <a:ea typeface="微软雅黑" panose="020B0503020204020204" pitchFamily="34" charset="-122"/>
              </a:rPr>
              <a:t>10.4%</a:t>
            </a:r>
            <a:endParaRPr lang="zh-CN" altLang="en-US" sz="1200" dirty="0" smtClean="0">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 xmlns:p14="http://schemas.microsoft.com/office/powerpoint/2010/main" val="3197781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r>
              <a:rPr lang="en-US" altLang="zh-CN" dirty="0" smtClean="0"/>
              <a:t>2004</a:t>
            </a:r>
            <a:r>
              <a:rPr lang="zh-CN" altLang="en-US" dirty="0" smtClean="0"/>
              <a:t>年</a:t>
            </a:r>
            <a:r>
              <a:rPr lang="en-US" altLang="zh-CN" dirty="0" smtClean="0"/>
              <a:t>05</a:t>
            </a:r>
            <a:r>
              <a:rPr lang="zh-CN" altLang="en-US" dirty="0" smtClean="0"/>
              <a:t>月</a:t>
            </a:r>
            <a:r>
              <a:rPr lang="en-US" altLang="zh-CN" dirty="0" smtClean="0"/>
              <a:t>——</a:t>
            </a:r>
            <a:r>
              <a:rPr lang="zh-CN" altLang="en-US" dirty="0" smtClean="0"/>
              <a:t>通过</a:t>
            </a:r>
            <a:r>
              <a:rPr lang="en-US" altLang="zh-CN" dirty="0" smtClean="0"/>
              <a:t>CMM</a:t>
            </a:r>
            <a:r>
              <a:rPr lang="zh-CN" altLang="en-US" dirty="0" smtClean="0"/>
              <a:t>二级认证。由美国卡内基梅隆大学的软件工程研究所</a:t>
            </a:r>
            <a:r>
              <a:rPr lang="en-US" altLang="zh-CN" dirty="0" smtClean="0"/>
              <a:t>(SEI)</a:t>
            </a:r>
            <a:r>
              <a:rPr lang="zh-CN" altLang="en-US" dirty="0" smtClean="0"/>
              <a:t>创立的</a:t>
            </a:r>
            <a:r>
              <a:rPr lang="en-US" altLang="zh-CN" dirty="0" smtClean="0"/>
              <a:t>CMM(Capability Maturity Model </a:t>
            </a:r>
            <a:r>
              <a:rPr lang="zh-CN" altLang="en-US" dirty="0" smtClean="0"/>
              <a:t>软件能力成熟度模型</a:t>
            </a:r>
            <a:r>
              <a:rPr lang="en-US" altLang="zh-CN" dirty="0" smtClean="0"/>
              <a:t>)</a:t>
            </a:r>
            <a:r>
              <a:rPr lang="zh-CN" altLang="en-US" dirty="0" smtClean="0"/>
              <a:t>认证评估。</a:t>
            </a:r>
            <a:r>
              <a:rPr lang="en-US" altLang="zh-CN" dirty="0" smtClean="0"/>
              <a:t>CMM</a:t>
            </a:r>
            <a:r>
              <a:rPr lang="zh-CN" altLang="en-US" dirty="0" smtClean="0"/>
              <a:t>共有五个等级，从低到高，软件开发生产计划精度逐级升高，单位工程生产周期逐级缩短，单位工程成本逐级降低。</a:t>
            </a:r>
            <a:endParaRPr lang="en-US" altLang="zh-CN" dirty="0" smtClean="0"/>
          </a:p>
          <a:p>
            <a:pPr eaLnBrk="1" hangingPunct="1">
              <a:spcBef>
                <a:spcPct val="0"/>
              </a:spcBef>
            </a:pPr>
            <a:r>
              <a:rPr lang="zh-CN" altLang="en-US" dirty="0" smtClean="0"/>
              <a:t>虽然</a:t>
            </a:r>
            <a:r>
              <a:rPr lang="en-US" altLang="zh-CN" dirty="0" smtClean="0"/>
              <a:t>04</a:t>
            </a:r>
            <a:r>
              <a:rPr lang="zh-CN" altLang="en-US" dirty="0" smtClean="0"/>
              <a:t>年我们只有</a:t>
            </a:r>
            <a:r>
              <a:rPr lang="en-US" altLang="zh-CN" dirty="0" smtClean="0"/>
              <a:t>2</a:t>
            </a:r>
            <a:r>
              <a:rPr lang="zh-CN" altLang="en-US" dirty="0" smtClean="0"/>
              <a:t>级，但这个具有划时代的意义，它引领我们从作坊式的作业模式转变为正规的软件公司。</a:t>
            </a:r>
          </a:p>
          <a:p>
            <a:pPr eaLnBrk="1" hangingPunct="1">
              <a:spcBef>
                <a:spcPct val="0"/>
              </a:spcBef>
            </a:pPr>
            <a:r>
              <a:rPr lang="en-US" altLang="zh-CN" dirty="0" smtClean="0"/>
              <a:t>2005</a:t>
            </a:r>
            <a:r>
              <a:rPr lang="zh-CN" altLang="en-US" dirty="0" smtClean="0"/>
              <a:t>、</a:t>
            </a:r>
            <a:r>
              <a:rPr lang="en-US" altLang="zh-CN" dirty="0" smtClean="0"/>
              <a:t>2006</a:t>
            </a:r>
            <a:r>
              <a:rPr lang="zh-CN" altLang="en-US" dirty="0" smtClean="0"/>
              <a:t>年</a:t>
            </a:r>
            <a:r>
              <a:rPr lang="en-US" altLang="zh-CN" dirty="0" smtClean="0"/>
              <a:t>——</a:t>
            </a:r>
            <a:r>
              <a:rPr lang="zh-CN" altLang="en-US" dirty="0" smtClean="0"/>
              <a:t>获得深圳“软件百强”称号</a:t>
            </a:r>
            <a:endParaRPr lang="en-US" altLang="zh-CN" dirty="0" smtClean="0"/>
          </a:p>
          <a:p>
            <a:pPr eaLnBrk="1" hangingPunct="1">
              <a:spcBef>
                <a:spcPct val="0"/>
              </a:spcBef>
            </a:pPr>
            <a:r>
              <a:rPr lang="en-US" altLang="zh-CN" dirty="0" smtClean="0"/>
              <a:t>2006</a:t>
            </a:r>
            <a:r>
              <a:rPr lang="zh-CN" altLang="en-US" dirty="0" smtClean="0"/>
              <a:t>年</a:t>
            </a:r>
            <a:r>
              <a:rPr lang="en-US" altLang="zh-CN" dirty="0" smtClean="0"/>
              <a:t>08</a:t>
            </a:r>
            <a:r>
              <a:rPr lang="zh-CN" altLang="en-US" dirty="0" smtClean="0"/>
              <a:t>月</a:t>
            </a:r>
            <a:r>
              <a:rPr lang="en-US" altLang="zh-CN" dirty="0" smtClean="0"/>
              <a:t>——</a:t>
            </a:r>
            <a:r>
              <a:rPr lang="zh-CN" altLang="en-US" dirty="0" smtClean="0"/>
              <a:t>获“深圳市高新技术企业”称号。包括技术水平、专利成果以及赢利能力等方面。</a:t>
            </a:r>
          </a:p>
          <a:p>
            <a:pPr eaLnBrk="1" hangingPunct="1">
              <a:spcBef>
                <a:spcPct val="0"/>
              </a:spcBef>
            </a:pPr>
            <a:r>
              <a:rPr lang="en-US" altLang="zh-CN" dirty="0" smtClean="0"/>
              <a:t>2007</a:t>
            </a:r>
            <a:r>
              <a:rPr lang="zh-CN" altLang="en-US" dirty="0" smtClean="0"/>
              <a:t>年</a:t>
            </a:r>
            <a:r>
              <a:rPr lang="en-US" altLang="zh-CN" dirty="0" smtClean="0"/>
              <a:t>02</a:t>
            </a:r>
            <a:r>
              <a:rPr lang="zh-CN" altLang="en-US" dirty="0" smtClean="0"/>
              <a:t>月</a:t>
            </a:r>
            <a:r>
              <a:rPr lang="en-US" altLang="zh-CN" dirty="0" smtClean="0"/>
              <a:t>——</a:t>
            </a:r>
            <a:r>
              <a:rPr lang="zh-CN" altLang="en-US" dirty="0" smtClean="0"/>
              <a:t>获国家信息产业部颁发的“计算机系统集成商三级资质” </a:t>
            </a:r>
            <a:endParaRPr lang="en-US" altLang="zh-CN" dirty="0" smtClean="0"/>
          </a:p>
          <a:p>
            <a:pPr eaLnBrk="1" hangingPunct="1">
              <a:spcBef>
                <a:spcPct val="0"/>
              </a:spcBef>
            </a:pPr>
            <a:r>
              <a:rPr lang="en-US" altLang="zh-CN" dirty="0" smtClean="0"/>
              <a:t>2008</a:t>
            </a:r>
            <a:r>
              <a:rPr lang="zh-CN" altLang="en-US" dirty="0" smtClean="0"/>
              <a:t>年</a:t>
            </a:r>
            <a:r>
              <a:rPr lang="en-US" altLang="zh-CN" dirty="0" smtClean="0"/>
              <a:t>07</a:t>
            </a:r>
            <a:r>
              <a:rPr lang="zh-CN" altLang="en-US" dirty="0" smtClean="0"/>
              <a:t>月</a:t>
            </a:r>
            <a:r>
              <a:rPr lang="en-US" altLang="zh-CN" dirty="0" smtClean="0"/>
              <a:t>——</a:t>
            </a:r>
            <a:r>
              <a:rPr lang="zh-CN" altLang="en-US" dirty="0" smtClean="0"/>
              <a:t>被评审为最高资信等级</a:t>
            </a:r>
            <a:r>
              <a:rPr lang="en-US" altLang="zh-CN" dirty="0" smtClean="0"/>
              <a:t>“AAA”</a:t>
            </a:r>
            <a:r>
              <a:rPr lang="zh-CN" altLang="en-US" dirty="0" smtClean="0"/>
              <a:t>。信誉极好、清偿能力非常强、风险最小。</a:t>
            </a:r>
          </a:p>
          <a:p>
            <a:pPr eaLnBrk="1" hangingPunct="1">
              <a:spcBef>
                <a:spcPct val="0"/>
              </a:spcBef>
            </a:pPr>
            <a:r>
              <a:rPr lang="en-US" altLang="zh-CN" dirty="0" smtClean="0"/>
              <a:t>2008</a:t>
            </a:r>
            <a:r>
              <a:rPr lang="zh-CN" altLang="en-US" dirty="0" smtClean="0"/>
              <a:t>年</a:t>
            </a:r>
            <a:r>
              <a:rPr lang="en-US" altLang="zh-CN" dirty="0" smtClean="0"/>
              <a:t>08</a:t>
            </a:r>
            <a:r>
              <a:rPr lang="zh-CN" altLang="en-US" dirty="0" smtClean="0"/>
              <a:t>月</a:t>
            </a:r>
            <a:r>
              <a:rPr lang="en-US" altLang="zh-CN" dirty="0" smtClean="0"/>
              <a:t>——</a:t>
            </a:r>
            <a:r>
              <a:rPr lang="zh-CN" altLang="en-US" dirty="0" smtClean="0"/>
              <a:t>获</a:t>
            </a:r>
            <a:r>
              <a:rPr lang="en-US" altLang="zh-CN" dirty="0" smtClean="0"/>
              <a:t>CMMI3</a:t>
            </a:r>
            <a:r>
              <a:rPr lang="zh-CN" altLang="en-US" dirty="0" smtClean="0"/>
              <a:t>国际认证。能力成熟度集成模型 ，三套</a:t>
            </a:r>
            <a:r>
              <a:rPr lang="en-US" altLang="zh-CN" dirty="0" smtClean="0"/>
              <a:t>—-</a:t>
            </a:r>
            <a:r>
              <a:rPr lang="zh-CN" altLang="en-US" dirty="0" smtClean="0"/>
              <a:t>开发、服务、采购。</a:t>
            </a:r>
            <a:endParaRPr lang="en-US" altLang="zh-CN" dirty="0" smtClean="0"/>
          </a:p>
          <a:p>
            <a:pPr eaLnBrk="1" hangingPunct="1">
              <a:spcBef>
                <a:spcPct val="0"/>
              </a:spcBef>
            </a:pPr>
            <a:r>
              <a:rPr lang="en-US" altLang="zh-CN" dirty="0" smtClean="0"/>
              <a:t>2008</a:t>
            </a:r>
            <a:r>
              <a:rPr lang="zh-CN" altLang="en-US" dirty="0" smtClean="0"/>
              <a:t>年</a:t>
            </a:r>
            <a:r>
              <a:rPr lang="en-US" altLang="zh-CN" dirty="0" smtClean="0"/>
              <a:t>09</a:t>
            </a:r>
            <a:r>
              <a:rPr lang="zh-CN" altLang="en-US" dirty="0" smtClean="0"/>
              <a:t>月</a:t>
            </a:r>
            <a:r>
              <a:rPr lang="en-US" altLang="zh-CN" dirty="0" smtClean="0"/>
              <a:t>——</a:t>
            </a:r>
            <a:r>
              <a:rPr lang="zh-CN" altLang="en-US" dirty="0" smtClean="0"/>
              <a:t>获</a:t>
            </a:r>
            <a:r>
              <a:rPr lang="en-US" altLang="zh-CN" dirty="0" smtClean="0"/>
              <a:t>ISO9001:2000</a:t>
            </a:r>
            <a:r>
              <a:rPr lang="zh-CN" altLang="en-US" dirty="0" smtClean="0"/>
              <a:t>（质量管理体系认证）、</a:t>
            </a:r>
            <a:r>
              <a:rPr lang="en-US" altLang="zh-CN" dirty="0" smtClean="0"/>
              <a:t>ISO14001:2004</a:t>
            </a:r>
            <a:r>
              <a:rPr lang="zh-CN" altLang="en-US" dirty="0" smtClean="0"/>
              <a:t>（环境管理体系）、</a:t>
            </a:r>
            <a:r>
              <a:rPr lang="en-US" altLang="zh-CN" dirty="0" smtClean="0"/>
              <a:t>OHSAS18001:1999</a:t>
            </a:r>
            <a:r>
              <a:rPr lang="zh-CN" altLang="en-US" dirty="0" smtClean="0"/>
              <a:t>（职业健康安全管理体系）</a:t>
            </a:r>
            <a:br>
              <a:rPr lang="zh-CN" altLang="en-US" dirty="0" smtClean="0"/>
            </a:br>
            <a:r>
              <a:rPr lang="en-US" altLang="zh-CN" dirty="0" smtClean="0"/>
              <a:t>2008</a:t>
            </a:r>
            <a:r>
              <a:rPr lang="zh-CN" altLang="en-US" dirty="0" smtClean="0"/>
              <a:t>年</a:t>
            </a:r>
            <a:r>
              <a:rPr lang="en-US" altLang="zh-CN" dirty="0" smtClean="0"/>
              <a:t>12</a:t>
            </a:r>
            <a:r>
              <a:rPr lang="zh-CN" altLang="en-US" dirty="0" smtClean="0"/>
              <a:t>月</a:t>
            </a:r>
            <a:r>
              <a:rPr lang="en-US" altLang="zh-CN" dirty="0" smtClean="0"/>
              <a:t>——</a:t>
            </a:r>
            <a:r>
              <a:rPr lang="zh-CN" altLang="en-US" dirty="0" smtClean="0"/>
              <a:t>获“国家级高新技术企业”称号</a:t>
            </a:r>
            <a:r>
              <a:rPr lang="en-US" altLang="zh-CN" dirty="0" smtClean="0"/>
              <a:t>.</a:t>
            </a:r>
          </a:p>
          <a:p>
            <a:pPr eaLnBrk="1" hangingPunct="1">
              <a:spcBef>
                <a:spcPct val="0"/>
              </a:spcBef>
            </a:pPr>
            <a:r>
              <a:rPr lang="en-US" altLang="zh-CN" dirty="0" smtClean="0"/>
              <a:t>2009</a:t>
            </a:r>
            <a:r>
              <a:rPr lang="zh-CN" altLang="en-US" dirty="0" smtClean="0"/>
              <a:t>年</a:t>
            </a:r>
            <a:r>
              <a:rPr lang="en-US" altLang="zh-CN" dirty="0" smtClean="0"/>
              <a:t>12</a:t>
            </a:r>
            <a:r>
              <a:rPr lang="zh-CN" altLang="en-US" dirty="0" smtClean="0"/>
              <a:t>月</a:t>
            </a:r>
            <a:r>
              <a:rPr lang="en-US" altLang="zh-CN" dirty="0" smtClean="0"/>
              <a:t>——</a:t>
            </a:r>
            <a:r>
              <a:rPr lang="zh-CN" altLang="en-US" dirty="0" smtClean="0"/>
              <a:t>获国家信息产业部颁发的“计算机系统集成商二级资质”</a:t>
            </a:r>
            <a:br>
              <a:rPr lang="zh-CN" altLang="en-US" dirty="0" smtClean="0"/>
            </a:br>
            <a:r>
              <a:rPr lang="en-US" altLang="zh-CN" dirty="0" smtClean="0"/>
              <a:t>2010</a:t>
            </a:r>
            <a:r>
              <a:rPr lang="zh-CN" altLang="en-US" dirty="0" smtClean="0"/>
              <a:t>年</a:t>
            </a:r>
            <a:r>
              <a:rPr lang="en-US" altLang="zh-CN" dirty="0" smtClean="0"/>
              <a:t>01</a:t>
            </a:r>
            <a:r>
              <a:rPr lang="zh-CN" altLang="en-US" dirty="0" smtClean="0"/>
              <a:t>月</a:t>
            </a:r>
            <a:r>
              <a:rPr lang="en-US" altLang="zh-CN" dirty="0" smtClean="0"/>
              <a:t>——</a:t>
            </a:r>
            <a:r>
              <a:rPr lang="zh-CN" altLang="en-US" dirty="0" smtClean="0"/>
              <a:t>获安全生产风险管理体系二钻等级</a:t>
            </a:r>
          </a:p>
          <a:p>
            <a:endParaRPr lang="zh-CN" altLang="en-US" dirty="0"/>
          </a:p>
        </p:txBody>
      </p:sp>
    </p:spTree>
    <p:extLst>
      <p:ext uri="{BB962C8B-B14F-4D97-AF65-F5344CB8AC3E}">
        <p14:creationId xmlns="" xmlns:p14="http://schemas.microsoft.com/office/powerpoint/2010/main" val="3278315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bwMode="auto">
          <a:xfrm>
            <a:off x="1139825" y="684213"/>
            <a:ext cx="4573588"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89091" name="Rectangle 3"/>
          <p:cNvSpPr>
            <a:spLocks noGrp="1" noChangeArrowheads="1"/>
          </p:cNvSpPr>
          <p:nvPr>
            <p:ph type="body" idx="1"/>
          </p:nvPr>
        </p:nvSpPr>
        <p:spPr bwMode="auto">
          <a:xfrm>
            <a:off x="684213" y="4341813"/>
            <a:ext cx="5484812" cy="411480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smtClean="0"/>
          </a:p>
        </p:txBody>
      </p:sp>
    </p:spTree>
    <p:extLst>
      <p:ext uri="{BB962C8B-B14F-4D97-AF65-F5344CB8AC3E}">
        <p14:creationId xmlns="" xmlns:p14="http://schemas.microsoft.com/office/powerpoint/2010/main" val="2126970084"/>
      </p:ext>
    </p:extLst>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bwMode="auto">
          <a:xfrm>
            <a:off x="1139825" y="684213"/>
            <a:ext cx="4573588"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90115" name="Rectangle 3"/>
          <p:cNvSpPr>
            <a:spLocks noGrp="1" noChangeArrowheads="1"/>
          </p:cNvSpPr>
          <p:nvPr>
            <p:ph type="body" idx="1"/>
          </p:nvPr>
        </p:nvSpPr>
        <p:spPr bwMode="auto">
          <a:xfrm>
            <a:off x="684213" y="4341813"/>
            <a:ext cx="5484812" cy="411480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smtClean="0"/>
          </a:p>
        </p:txBody>
      </p:sp>
    </p:spTree>
    <p:extLst>
      <p:ext uri="{BB962C8B-B14F-4D97-AF65-F5344CB8AC3E}">
        <p14:creationId xmlns="" xmlns:p14="http://schemas.microsoft.com/office/powerpoint/2010/main" val="3584968694"/>
      </p:ext>
    </p:extLst>
  </p:cSld>
  <p:clrMapOvr>
    <a:overrideClrMapping bg1="lt1" tx1="dk1" bg2="lt2" tx2="dk2" accent1="accent1" accent2="accent2" accent3="accent3" accent4="accent4" accent5="accent5" accent6="accent6" hlink="hlink" folHlink="folHlink"/>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bwMode="auto">
          <a:xfrm>
            <a:off x="1139825" y="684213"/>
            <a:ext cx="4573588"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91139" name="Rectangle 3"/>
          <p:cNvSpPr>
            <a:spLocks noGrp="1" noChangeArrowheads="1"/>
          </p:cNvSpPr>
          <p:nvPr>
            <p:ph type="body" idx="1"/>
          </p:nvPr>
        </p:nvSpPr>
        <p:spPr bwMode="auto">
          <a:xfrm>
            <a:off x="684213" y="4341813"/>
            <a:ext cx="5484812" cy="411480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smtClean="0"/>
          </a:p>
        </p:txBody>
      </p:sp>
    </p:spTree>
    <p:extLst>
      <p:ext uri="{BB962C8B-B14F-4D97-AF65-F5344CB8AC3E}">
        <p14:creationId xmlns="" xmlns:p14="http://schemas.microsoft.com/office/powerpoint/2010/main" val="1385470586"/>
      </p:ext>
    </p:extLst>
  </p:cSld>
  <p:clrMapOvr>
    <a:overrideClrMapping bg1="lt1" tx1="dk1" bg2="lt2" tx2="dk2" accent1="accent1" accent2="accent2" accent3="accent3" accent4="accent4" accent5="accent5" accent6="accent6" hlink="hlink" folHlink="folHlink"/>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bwMode="auto">
          <a:xfrm>
            <a:off x="1139825" y="684213"/>
            <a:ext cx="4573588"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92163" name="Rectangle 3"/>
          <p:cNvSpPr>
            <a:spLocks noGrp="1" noChangeArrowheads="1"/>
          </p:cNvSpPr>
          <p:nvPr>
            <p:ph type="body" idx="1"/>
          </p:nvPr>
        </p:nvSpPr>
        <p:spPr bwMode="auto">
          <a:xfrm>
            <a:off x="684213" y="4341813"/>
            <a:ext cx="5484812" cy="411480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smtClean="0"/>
          </a:p>
        </p:txBody>
      </p:sp>
    </p:spTree>
    <p:extLst>
      <p:ext uri="{BB962C8B-B14F-4D97-AF65-F5344CB8AC3E}">
        <p14:creationId xmlns="" xmlns:p14="http://schemas.microsoft.com/office/powerpoint/2010/main" val="728503509"/>
      </p:ext>
    </p:extLst>
  </p:cSld>
  <p:clrMapOvr>
    <a:overrideClrMapping bg1="lt1" tx1="dk1" bg2="lt2" tx2="dk2" accent1="accent1" accent2="accent2" accent3="accent3" accent4="accent4" accent5="accent5" accent6="accent6" hlink="hlink" folHlink="folHlink"/>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bwMode="auto">
          <a:xfrm>
            <a:off x="1139825" y="684213"/>
            <a:ext cx="4573588"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94211" name="Rectangle 3"/>
          <p:cNvSpPr>
            <a:spLocks noGrp="1" noChangeArrowheads="1"/>
          </p:cNvSpPr>
          <p:nvPr>
            <p:ph type="body" idx="1"/>
          </p:nvPr>
        </p:nvSpPr>
        <p:spPr bwMode="auto">
          <a:xfrm>
            <a:off x="684213" y="4341813"/>
            <a:ext cx="5484812" cy="411480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smtClean="0"/>
          </a:p>
        </p:txBody>
      </p:sp>
    </p:spTree>
    <p:extLst>
      <p:ext uri="{BB962C8B-B14F-4D97-AF65-F5344CB8AC3E}">
        <p14:creationId xmlns="" xmlns:p14="http://schemas.microsoft.com/office/powerpoint/2010/main" val="614480739"/>
      </p:ext>
    </p:extLst>
  </p:cSld>
  <p:clrMapOvr>
    <a:overrideClrMapping bg1="lt1" tx1="dk1" bg2="lt2" tx2="dk2" accent1="accent1" accent2="accent2" accent3="accent3" accent4="accent4" accent5="accent5" accent6="accent6" hlink="hlink" folHlink="folHlink"/>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bwMode="auto">
          <a:xfrm>
            <a:off x="1139825" y="684213"/>
            <a:ext cx="4573588"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95235" name="Rectangle 3"/>
          <p:cNvSpPr>
            <a:spLocks noGrp="1" noChangeArrowheads="1"/>
          </p:cNvSpPr>
          <p:nvPr>
            <p:ph type="body" idx="1"/>
          </p:nvPr>
        </p:nvSpPr>
        <p:spPr bwMode="auto">
          <a:xfrm>
            <a:off x="684213" y="4341813"/>
            <a:ext cx="5484812" cy="411480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smtClean="0"/>
          </a:p>
        </p:txBody>
      </p:sp>
    </p:spTree>
    <p:extLst>
      <p:ext uri="{BB962C8B-B14F-4D97-AF65-F5344CB8AC3E}">
        <p14:creationId xmlns="" xmlns:p14="http://schemas.microsoft.com/office/powerpoint/2010/main" val="2890831137"/>
      </p:ext>
    </p:extLst>
  </p:cSld>
  <p:clrMapOvr>
    <a:overrideClrMapping bg1="lt1" tx1="dk1" bg2="lt2" tx2="dk2" accent1="accent1" accent2="accent2" accent3="accent3" accent4="accent4" accent5="accent5" accent6="accent6" hlink="hlink" folHlink="folHlink"/>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bwMode="auto">
          <a:xfrm>
            <a:off x="1139825" y="684213"/>
            <a:ext cx="4573588"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96259" name="Rectangle 3"/>
          <p:cNvSpPr>
            <a:spLocks noGrp="1" noChangeArrowheads="1"/>
          </p:cNvSpPr>
          <p:nvPr>
            <p:ph type="body" idx="1"/>
          </p:nvPr>
        </p:nvSpPr>
        <p:spPr bwMode="auto">
          <a:xfrm>
            <a:off x="684213" y="4341813"/>
            <a:ext cx="5484812" cy="411480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 anchorCtr="0" compatLnSpc="1">
            <a:prstTxWarp prst="textNoShape">
              <a:avLst/>
            </a:prstTxWarp>
          </a:bodyPr>
          <a:lstStyle/>
          <a:p>
            <a:pPr eaLnBrk="1" hangingPunct="1">
              <a:spcBef>
                <a:spcPct val="0"/>
              </a:spcBef>
            </a:pPr>
            <a:endParaRPr lang="zh-CN" altLang="en-US" dirty="0" smtClean="0"/>
          </a:p>
        </p:txBody>
      </p:sp>
    </p:spTree>
    <p:extLst>
      <p:ext uri="{BB962C8B-B14F-4D97-AF65-F5344CB8AC3E}">
        <p14:creationId xmlns="" xmlns:p14="http://schemas.microsoft.com/office/powerpoint/2010/main" val="368415257"/>
      </p:ext>
    </p:extLst>
  </p:cSld>
  <p:clrMapOvr>
    <a:overrideClrMapping bg1="lt1" tx1="dk1" bg2="lt2" tx2="dk2" accent1="accent1" accent2="accent2" accent3="accent3" accent4="accent4" accent5="accent5" accent6="accent6" hlink="hlink" folHlink="folHlink"/>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97283"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97284" name="灯片编号占位符 3"/>
          <p:cNvSpPr>
            <a:spLocks noGrp="1"/>
          </p:cNvSpPr>
          <p:nvPr>
            <p:ph type="sldNum" sz="quarter" idx="5"/>
          </p:nvPr>
        </p:nvSpPr>
        <p:spPr bwMode="auto">
          <a:xfrm>
            <a:off x="3884613" y="8685213"/>
            <a:ext cx="2971800" cy="45720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F4E98F8-B5B9-4631-994B-E8D218655046}" type="slidenum">
              <a:rPr lang="zh-CN" altLang="en-US"/>
              <a:pPr eaLnBrk="1" hangingPunct="1"/>
              <a:t>35</a:t>
            </a:fld>
            <a:endParaRPr lang="zh-CN" altLang="en-US"/>
          </a:p>
        </p:txBody>
      </p:sp>
    </p:spTree>
    <p:extLst>
      <p:ext uri="{BB962C8B-B14F-4D97-AF65-F5344CB8AC3E}">
        <p14:creationId xmlns="" xmlns:p14="http://schemas.microsoft.com/office/powerpoint/2010/main" val="3946030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altLang="zh-CN" sz="1200" dirty="0" smtClean="0">
                <a:solidFill>
                  <a:srgbClr val="FF0000"/>
                </a:solidFill>
                <a:latin typeface="微软雅黑" panose="020B0503020204020204" pitchFamily="34" charset="-122"/>
                <a:ea typeface="微软雅黑" panose="020B0503020204020204" pitchFamily="34" charset="-122"/>
              </a:rPr>
              <a:t>Sun Microsystem </a:t>
            </a:r>
            <a:r>
              <a:rPr lang="zh-CN" altLang="en-US" sz="1200" dirty="0" smtClean="0">
                <a:solidFill>
                  <a:srgbClr val="FF0000"/>
                </a:solidFill>
                <a:latin typeface="微软雅黑" panose="020B0503020204020204" pitchFamily="34" charset="-122"/>
                <a:ea typeface="微软雅黑" panose="020B0503020204020204" pitchFamily="34" charset="-122"/>
              </a:rPr>
              <a:t>已被 </a:t>
            </a:r>
            <a:r>
              <a:rPr lang="en-US" altLang="zh-CN" sz="1200" dirty="0" smtClean="0">
                <a:solidFill>
                  <a:srgbClr val="FF0000"/>
                </a:solidFill>
                <a:latin typeface="微软雅黑" panose="020B0503020204020204" pitchFamily="34" charset="-122"/>
                <a:ea typeface="微软雅黑" panose="020B0503020204020204" pitchFamily="34" charset="-122"/>
              </a:rPr>
              <a:t>Oracle</a:t>
            </a:r>
            <a:r>
              <a:rPr lang="zh-CN" altLang="en-US" sz="1200" dirty="0" smtClean="0">
                <a:solidFill>
                  <a:srgbClr val="FF0000"/>
                </a:solidFill>
                <a:latin typeface="微软雅黑" panose="020B0503020204020204" pitchFamily="34" charset="-122"/>
                <a:ea typeface="微软雅黑" panose="020B0503020204020204" pitchFamily="34" charset="-122"/>
              </a:rPr>
              <a:t>收购</a:t>
            </a:r>
            <a:endParaRPr lang="en-US" altLang="zh-CN" sz="1200" dirty="0" smtClean="0">
              <a:solidFill>
                <a:srgbClr val="FF0000"/>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en-US" altLang="zh-CN" sz="1200" dirty="0" smtClean="0">
                <a:solidFill>
                  <a:srgbClr val="FF0000"/>
                </a:solidFill>
                <a:latin typeface="微软雅黑" panose="020B0503020204020204" pitchFamily="34" charset="-122"/>
                <a:ea typeface="微软雅黑" panose="020B0503020204020204" pitchFamily="34" charset="-122"/>
              </a:rPr>
              <a:t>Business Objects </a:t>
            </a:r>
            <a:r>
              <a:rPr lang="zh-CN" altLang="en-US" sz="1200" dirty="0" smtClean="0">
                <a:solidFill>
                  <a:srgbClr val="FF0000"/>
                </a:solidFill>
                <a:latin typeface="微软雅黑" panose="020B0503020204020204" pitchFamily="34" charset="-122"/>
                <a:ea typeface="微软雅黑" panose="020B0503020204020204" pitchFamily="34" charset="-122"/>
              </a:rPr>
              <a:t>、</a:t>
            </a:r>
            <a:r>
              <a:rPr lang="en-US" altLang="zh-CN" sz="1200" dirty="0" smtClean="0">
                <a:solidFill>
                  <a:srgbClr val="FF0000"/>
                </a:solidFill>
                <a:latin typeface="微软雅黑" panose="020B0503020204020204" pitchFamily="34" charset="-122"/>
                <a:ea typeface="微软雅黑" panose="020B0503020204020204" pitchFamily="34" charset="-122"/>
              </a:rPr>
              <a:t>Sybase </a:t>
            </a:r>
            <a:r>
              <a:rPr lang="zh-CN" altLang="en-US" sz="1200" dirty="0" smtClean="0">
                <a:solidFill>
                  <a:srgbClr val="FF0000"/>
                </a:solidFill>
                <a:latin typeface="微软雅黑" panose="020B0503020204020204" pitchFamily="34" charset="-122"/>
                <a:ea typeface="微软雅黑" panose="020B0503020204020204" pitchFamily="34" charset="-122"/>
              </a:rPr>
              <a:t>已被 </a:t>
            </a:r>
            <a:r>
              <a:rPr lang="en-US" altLang="zh-CN" sz="1200" dirty="0" smtClean="0">
                <a:solidFill>
                  <a:srgbClr val="FF0000"/>
                </a:solidFill>
                <a:latin typeface="微软雅黑" panose="020B0503020204020204" pitchFamily="34" charset="-122"/>
                <a:ea typeface="微软雅黑" panose="020B0503020204020204" pitchFamily="34" charset="-122"/>
              </a:rPr>
              <a:t>SAP </a:t>
            </a:r>
            <a:r>
              <a:rPr lang="zh-CN" altLang="en-US" sz="1200" dirty="0" smtClean="0">
                <a:solidFill>
                  <a:srgbClr val="FF0000"/>
                </a:solidFill>
                <a:latin typeface="微软雅黑" panose="020B0503020204020204" pitchFamily="34" charset="-122"/>
                <a:ea typeface="微软雅黑" panose="020B0503020204020204" pitchFamily="34" charset="-122"/>
              </a:rPr>
              <a:t>收购</a:t>
            </a:r>
            <a:endParaRPr lang="en-US" altLang="zh-CN" sz="1200" dirty="0" smtClean="0">
              <a:solidFill>
                <a:srgbClr val="FF0000"/>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endParaRPr lang="en-US" altLang="zh-CN" sz="1200" dirty="0" smtClean="0">
              <a:solidFill>
                <a:srgbClr val="FF0000"/>
              </a:solidFill>
              <a:latin typeface="微软雅黑" panose="020B0503020204020204" pitchFamily="34" charset="-122"/>
              <a:ea typeface="微软雅黑" panose="020B0503020204020204" pitchFamily="34" charset="-122"/>
            </a:endParaRPr>
          </a:p>
          <a:p>
            <a:pPr marL="0" indent="0">
              <a:buFont typeface="Arial" panose="020B0604020202020204" pitchFamily="34" charset="0"/>
              <a:buNone/>
            </a:pPr>
            <a:r>
              <a:rPr lang="zh-CN" altLang="en-US" sz="1200" dirty="0" smtClean="0">
                <a:solidFill>
                  <a:srgbClr val="FF0000"/>
                </a:solidFill>
                <a:latin typeface="微软雅黑" panose="020B0503020204020204" pitchFamily="34" charset="-122"/>
                <a:ea typeface="微软雅黑" panose="020B0503020204020204" pitchFamily="34" charset="-122"/>
              </a:rPr>
              <a:t>已去除</a:t>
            </a:r>
            <a:r>
              <a:rPr lang="en-US" altLang="zh-CN" sz="1200" dirty="0" smtClean="0">
                <a:solidFill>
                  <a:srgbClr val="FF0000"/>
                </a:solidFill>
                <a:latin typeface="微软雅黑" panose="020B0503020204020204" pitchFamily="34" charset="-122"/>
                <a:ea typeface="微软雅黑" panose="020B0503020204020204" pitchFamily="34" charset="-122"/>
              </a:rPr>
              <a:t>Sun Microsystem </a:t>
            </a:r>
            <a:r>
              <a:rPr lang="zh-CN" altLang="en-US" sz="1200" dirty="0" smtClean="0">
                <a:solidFill>
                  <a:srgbClr val="FF0000"/>
                </a:solidFill>
                <a:latin typeface="微软雅黑" panose="020B0503020204020204" pitchFamily="34" charset="-122"/>
                <a:ea typeface="微软雅黑" panose="020B0503020204020204" pitchFamily="34" charset="-122"/>
              </a:rPr>
              <a:t>、</a:t>
            </a:r>
            <a:r>
              <a:rPr lang="en-US" altLang="zh-CN" sz="1200" dirty="0" smtClean="0">
                <a:solidFill>
                  <a:srgbClr val="FF0000"/>
                </a:solidFill>
                <a:latin typeface="微软雅黑" panose="020B0503020204020204" pitchFamily="34" charset="-122"/>
                <a:ea typeface="微软雅黑" panose="020B0503020204020204" pitchFamily="34" charset="-122"/>
              </a:rPr>
              <a:t>Business Objects </a:t>
            </a:r>
            <a:r>
              <a:rPr lang="zh-CN" altLang="en-US" sz="1200" dirty="0" smtClean="0">
                <a:solidFill>
                  <a:srgbClr val="FF0000"/>
                </a:solidFill>
                <a:latin typeface="微软雅黑" panose="020B0503020204020204" pitchFamily="34" charset="-122"/>
                <a:ea typeface="微软雅黑" panose="020B0503020204020204" pitchFamily="34" charset="-122"/>
              </a:rPr>
              <a:t>、</a:t>
            </a:r>
            <a:r>
              <a:rPr lang="en-US" altLang="zh-CN" sz="1200" dirty="0" smtClean="0">
                <a:solidFill>
                  <a:srgbClr val="FF0000"/>
                </a:solidFill>
                <a:latin typeface="微软雅黑" panose="020B0503020204020204" pitchFamily="34" charset="-122"/>
                <a:ea typeface="微软雅黑" panose="020B0503020204020204" pitchFamily="34" charset="-122"/>
              </a:rPr>
              <a:t>Sybase </a:t>
            </a:r>
            <a:r>
              <a:rPr lang="zh-CN" altLang="en-US" sz="1200" dirty="0" smtClean="0">
                <a:solidFill>
                  <a:srgbClr val="FF0000"/>
                </a:solidFill>
                <a:latin typeface="微软雅黑" panose="020B0503020204020204" pitchFamily="34" charset="-122"/>
                <a:ea typeface="微软雅黑" panose="020B0503020204020204" pitchFamily="34" charset="-122"/>
              </a:rPr>
              <a:t>三家公司的</a:t>
            </a:r>
            <a:r>
              <a:rPr lang="en-US" altLang="zh-CN" sz="1200" dirty="0" smtClean="0">
                <a:solidFill>
                  <a:srgbClr val="FF0000"/>
                </a:solidFill>
                <a:latin typeface="微软雅黑" panose="020B0503020204020204" pitchFamily="34" charset="-122"/>
                <a:ea typeface="微软雅黑" panose="020B0503020204020204" pitchFamily="34" charset="-122"/>
              </a:rPr>
              <a:t>logo</a:t>
            </a:r>
            <a:r>
              <a:rPr lang="zh-CN" altLang="en-US" sz="1200" dirty="0" smtClean="0">
                <a:solidFill>
                  <a:srgbClr val="FF0000"/>
                </a:solidFill>
                <a:latin typeface="微软雅黑" panose="020B0503020204020204" pitchFamily="34" charset="-122"/>
                <a:ea typeface="微软雅黑" panose="020B0503020204020204" pitchFamily="34" charset="-122"/>
              </a:rPr>
              <a:t>，采用新公司的</a:t>
            </a:r>
            <a:r>
              <a:rPr lang="en-US" altLang="zh-CN" sz="1200" dirty="0" smtClean="0">
                <a:solidFill>
                  <a:srgbClr val="FF0000"/>
                </a:solidFill>
                <a:latin typeface="微软雅黑" panose="020B0503020204020204" pitchFamily="34" charset="-122"/>
                <a:ea typeface="微软雅黑" panose="020B0503020204020204" pitchFamily="34" charset="-122"/>
              </a:rPr>
              <a:t>logo</a:t>
            </a:r>
            <a:endParaRPr lang="zh-CN" altLang="en-US" sz="12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41779056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defTabSz="228600" eaLnBrk="1" fontAlgn="auto" latinLnBrk="0" hangingPunct="1">
              <a:lnSpc>
                <a:spcPct val="100000"/>
              </a:lnSpc>
              <a:spcBef>
                <a:spcPts val="0"/>
              </a:spcBef>
              <a:spcAft>
                <a:spcPts val="0"/>
              </a:spcAft>
              <a:buClrTx/>
              <a:buSzTx/>
              <a:buFontTx/>
              <a:buNone/>
              <a:tabLst/>
              <a:defRPr/>
            </a:pPr>
            <a:r>
              <a:rPr lang="en-US" altLang="zh-CN" sz="1200" dirty="0" err="1" smtClean="0">
                <a:latin typeface="微软雅黑" panose="020B0503020204020204" pitchFamily="34" charset="-122"/>
                <a:ea typeface="微软雅黑" panose="020B0503020204020204" pitchFamily="34" charset="-122"/>
              </a:rPr>
              <a:t>包括</a:t>
            </a:r>
            <a:r>
              <a:rPr lang="zh-CN" altLang="en-US" sz="1200" dirty="0" smtClean="0">
                <a:latin typeface="微软雅黑" panose="020B0503020204020204" pitchFamily="34" charset="-122"/>
                <a:ea typeface="微软雅黑" panose="020B0503020204020204" pitchFamily="34" charset="-122"/>
              </a:rPr>
              <a:t>人才选拔</a:t>
            </a:r>
            <a:r>
              <a:rPr lang="en-US" altLang="zh-CN" sz="1200" dirty="0" smtClean="0">
                <a:latin typeface="微软雅黑" panose="020B0503020204020204" pitchFamily="34" charset="-122"/>
                <a:ea typeface="微软雅黑" panose="020B0503020204020204" pitchFamily="34" charset="-122"/>
              </a:rPr>
              <a:t>、</a:t>
            </a:r>
            <a:r>
              <a:rPr lang="en-US" altLang="zh-CN" sz="1200" dirty="0" err="1" smtClean="0">
                <a:latin typeface="微软雅黑" panose="020B0503020204020204" pitchFamily="34" charset="-122"/>
                <a:ea typeface="微软雅黑" panose="020B0503020204020204" pitchFamily="34" charset="-122"/>
              </a:rPr>
              <a:t>培训课程定制、课题研究、课程学习、沙盘演练、认证考核六大环节</a:t>
            </a:r>
            <a:r>
              <a:rPr lang="en-US" altLang="zh-CN" sz="1200" dirty="0" smtClean="0">
                <a:latin typeface="微软雅黑" panose="020B0503020204020204" pitchFamily="34" charset="-122"/>
                <a:ea typeface="微软雅黑" panose="020B0503020204020204" pitchFamily="34" charset="-122"/>
              </a:rPr>
              <a:t>。</a:t>
            </a:r>
            <a:endParaRPr lang="zh-CN" altLang="en-US" sz="12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1820533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除此之外还会承办其他一些技术类的活动，比如编程大赛、可</a:t>
            </a:r>
            <a:r>
              <a:rPr lang="zh-CN" altLang="en-US" sz="1100" dirty="0" smtClean="0">
                <a:latin typeface="Helvetica"/>
                <a:ea typeface="Helvetica"/>
                <a:cs typeface="Helvetica"/>
                <a:sym typeface="Helvetica"/>
              </a:rPr>
              <a:t>示化大赛、技术微创新等。</a:t>
            </a:r>
            <a:endParaRPr lang="zh-CN" altLang="en-US" sz="1100" dirty="0">
              <a:latin typeface="Helvetica"/>
              <a:ea typeface="Helvetica"/>
              <a:cs typeface="Helvetica"/>
              <a:sym typeface="Helvetica"/>
            </a:endParaRPr>
          </a:p>
        </p:txBody>
      </p:sp>
    </p:spTree>
    <p:extLst>
      <p:ext uri="{BB962C8B-B14F-4D97-AF65-F5344CB8AC3E}">
        <p14:creationId xmlns="" xmlns:p14="http://schemas.microsoft.com/office/powerpoint/2010/main" val="506425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solidFill>
                  <a:srgbClr val="FF0000"/>
                </a:solidFill>
                <a:latin typeface="微软雅黑" panose="020B0503020204020204" pitchFamily="34" charset="-122"/>
                <a:ea typeface="微软雅黑" panose="020B0503020204020204" pitchFamily="34" charset="-122"/>
              </a:rPr>
              <a:t>此处应向学员说明：目前只是企业文化简介，转正后有企业文化系列培训，具体培训时间，学院根据实际情况安排。</a:t>
            </a:r>
            <a:endParaRPr lang="zh-CN" altLang="en-US" sz="12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3279923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 xmlns:p14="http://schemas.microsoft.com/office/powerpoint/2010/main" val="1932581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 xmlns:p14="http://schemas.microsoft.com/office/powerpoint/2010/main" val="2296215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 xmlns:p14="http://schemas.microsoft.com/office/powerpoint/2010/main" val="1922248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 xmlns:p14="http://schemas.microsoft.com/office/powerpoint/2010/main" val="3246599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项目和物资</a:t>
            </a:r>
            <a:r>
              <a:rPr lang="en-US" altLang="zh-CN" dirty="0" smtClean="0"/>
              <a:t>2016</a:t>
            </a:r>
            <a:r>
              <a:rPr lang="zh-CN" altLang="en-US" dirty="0" smtClean="0"/>
              <a:t>年合并一个部门。</a:t>
            </a:r>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 xmlns:p14="http://schemas.microsoft.com/office/powerpoint/2010/main" val="393873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 xmlns:p14="http://schemas.microsoft.com/office/powerpoint/2010/main" val="149325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标题幻灯片">
    <p:spTree>
      <p:nvGrpSpPr>
        <p:cNvPr id="1" name=""/>
        <p:cNvGrpSpPr/>
        <p:nvPr/>
      </p:nvGrpSpPr>
      <p:grpSpPr>
        <a:xfrm>
          <a:off x="0" y="0"/>
          <a:ext cx="0" cy="0"/>
          <a:chOff x="0" y="0"/>
          <a:chExt cx="0" cy="0"/>
        </a:xfrm>
      </p:grpSpPr>
    </p:spTree>
  </p:cSld>
  <p:clrMapOvr>
    <a:masterClrMapping/>
  </p:clrMapOvr>
  <p:transition spd="med"/>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Tree>
  </p:cSld>
  <p:clrMapOvr>
    <a:masterClrMapping/>
  </p:clrMapOvr>
  <p:transition spd="med"/>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66939781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2"/>
            <a:ext cx="7886700" cy="1325565"/>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28650" y="1825627"/>
            <a:ext cx="7886700" cy="435133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28650" y="6356359"/>
            <a:ext cx="2057400" cy="365122"/>
          </a:xfrm>
          <a:prstGeom prst="rect">
            <a:avLst/>
          </a:prstGeom>
        </p:spPr>
        <p:txBody>
          <a:bodyPr/>
          <a:lstStyle/>
          <a:p>
            <a:fld id="{E7B9A9A1-FA24-4A2A-BFAA-724D54F8570E}" type="datetimeFigureOut">
              <a:rPr lang="zh-CN" altLang="en-US" smtClean="0"/>
              <a:pPr/>
              <a:t>2017/6/12</a:t>
            </a:fld>
            <a:endParaRPr lang="zh-CN" altLang="en-US"/>
          </a:p>
        </p:txBody>
      </p:sp>
      <p:sp>
        <p:nvSpPr>
          <p:cNvPr id="5" name="页脚占位符 4"/>
          <p:cNvSpPr>
            <a:spLocks noGrp="1"/>
          </p:cNvSpPr>
          <p:nvPr>
            <p:ph type="ftr" sz="quarter" idx="11"/>
          </p:nvPr>
        </p:nvSpPr>
        <p:spPr>
          <a:xfrm>
            <a:off x="3028951" y="6356359"/>
            <a:ext cx="3086100" cy="365122"/>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457950" y="6356359"/>
            <a:ext cx="2057400" cy="365122"/>
          </a:xfrm>
          <a:prstGeom prst="rect">
            <a:avLst/>
          </a:prstGeom>
        </p:spPr>
        <p:txBody>
          <a:bodyPr/>
          <a:lstStyle/>
          <a:p>
            <a:fld id="{14892DDE-681C-48CB-9337-0E7B425B1F48}" type="slidenum">
              <a:rPr lang="zh-CN" altLang="en-US" smtClean="0"/>
              <a:pPr/>
              <a:t>‹#›</a:t>
            </a:fld>
            <a:endParaRPr lang="zh-CN" altLang="en-US"/>
          </a:p>
        </p:txBody>
      </p:sp>
    </p:spTree>
    <p:extLst>
      <p:ext uri="{BB962C8B-B14F-4D97-AF65-F5344CB8AC3E}">
        <p14:creationId xmlns:p14="http://schemas.microsoft.com/office/powerpoint/2010/main" xmlns="" val="268960751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iming>
    <p:tnLst>
      <p:par>
        <p:cTn id="1" dur="indefinite" restart="never" nodeType="tmRoot"/>
      </p:par>
    </p:tnLst>
  </p:timing>
  <p:txStyles>
    <p:titleStyle>
      <a:lvl1pPr>
        <a:lnSpc>
          <a:spcPct val="90000"/>
        </a:lnSpc>
        <a:defRPr sz="3300">
          <a:solidFill>
            <a:srgbClr val="FFFFFF"/>
          </a:solidFill>
          <a:latin typeface="Helvetica"/>
          <a:ea typeface="Helvetica"/>
          <a:cs typeface="Helvetica"/>
          <a:sym typeface="Helvetica"/>
        </a:defRPr>
      </a:lvl1pPr>
      <a:lvl2pPr indent="85725">
        <a:lnSpc>
          <a:spcPct val="90000"/>
        </a:lnSpc>
        <a:defRPr sz="3300">
          <a:solidFill>
            <a:srgbClr val="FFFFFF"/>
          </a:solidFill>
          <a:latin typeface="Helvetica"/>
          <a:ea typeface="Helvetica"/>
          <a:cs typeface="Helvetica"/>
          <a:sym typeface="Helvetica"/>
        </a:defRPr>
      </a:lvl2pPr>
      <a:lvl3pPr indent="171450">
        <a:lnSpc>
          <a:spcPct val="90000"/>
        </a:lnSpc>
        <a:defRPr sz="3300">
          <a:solidFill>
            <a:srgbClr val="FFFFFF"/>
          </a:solidFill>
          <a:latin typeface="Helvetica"/>
          <a:ea typeface="Helvetica"/>
          <a:cs typeface="Helvetica"/>
          <a:sym typeface="Helvetica"/>
        </a:defRPr>
      </a:lvl3pPr>
      <a:lvl4pPr indent="257175">
        <a:lnSpc>
          <a:spcPct val="90000"/>
        </a:lnSpc>
        <a:defRPr sz="3300">
          <a:solidFill>
            <a:srgbClr val="FFFFFF"/>
          </a:solidFill>
          <a:latin typeface="Helvetica"/>
          <a:ea typeface="Helvetica"/>
          <a:cs typeface="Helvetica"/>
          <a:sym typeface="Helvetica"/>
        </a:defRPr>
      </a:lvl4pPr>
      <a:lvl5pPr indent="342900">
        <a:lnSpc>
          <a:spcPct val="90000"/>
        </a:lnSpc>
        <a:defRPr sz="3300">
          <a:solidFill>
            <a:srgbClr val="FFFFFF"/>
          </a:solidFill>
          <a:latin typeface="Helvetica"/>
          <a:ea typeface="Helvetica"/>
          <a:cs typeface="Helvetica"/>
          <a:sym typeface="Helvetica"/>
        </a:defRPr>
      </a:lvl5pPr>
      <a:lvl6pPr indent="428625">
        <a:lnSpc>
          <a:spcPct val="90000"/>
        </a:lnSpc>
        <a:defRPr sz="3300">
          <a:solidFill>
            <a:srgbClr val="FFFFFF"/>
          </a:solidFill>
          <a:latin typeface="Helvetica"/>
          <a:ea typeface="Helvetica"/>
          <a:cs typeface="Helvetica"/>
          <a:sym typeface="Helvetica"/>
        </a:defRPr>
      </a:lvl6pPr>
      <a:lvl7pPr indent="514350">
        <a:lnSpc>
          <a:spcPct val="90000"/>
        </a:lnSpc>
        <a:defRPr sz="3300">
          <a:solidFill>
            <a:srgbClr val="FFFFFF"/>
          </a:solidFill>
          <a:latin typeface="Helvetica"/>
          <a:ea typeface="Helvetica"/>
          <a:cs typeface="Helvetica"/>
          <a:sym typeface="Helvetica"/>
        </a:defRPr>
      </a:lvl7pPr>
      <a:lvl8pPr indent="600075">
        <a:lnSpc>
          <a:spcPct val="90000"/>
        </a:lnSpc>
        <a:defRPr sz="3300">
          <a:solidFill>
            <a:srgbClr val="FFFFFF"/>
          </a:solidFill>
          <a:latin typeface="Helvetica"/>
          <a:ea typeface="Helvetica"/>
          <a:cs typeface="Helvetica"/>
          <a:sym typeface="Helvetica"/>
        </a:defRPr>
      </a:lvl8pPr>
      <a:lvl9pPr indent="685800">
        <a:lnSpc>
          <a:spcPct val="90000"/>
        </a:lnSpc>
        <a:defRPr sz="3300">
          <a:solidFill>
            <a:srgbClr val="FFFFFF"/>
          </a:solidFill>
          <a:latin typeface="Helvetica"/>
          <a:ea typeface="Helvetica"/>
          <a:cs typeface="Helvetica"/>
          <a:sym typeface="Helvetica"/>
        </a:defRPr>
      </a:lvl9pPr>
    </p:titleStyle>
    <p:bodyStyle>
      <a:lvl1pPr marL="171450" indent="-171450">
        <a:lnSpc>
          <a:spcPct val="90000"/>
        </a:lnSpc>
        <a:spcBef>
          <a:spcPts val="375"/>
        </a:spcBef>
        <a:buSzPct val="100000"/>
        <a:buFont typeface="Arial"/>
        <a:buChar char="•"/>
        <a:defRPr sz="2100">
          <a:solidFill>
            <a:srgbClr val="FFFFFF"/>
          </a:solidFill>
          <a:latin typeface="+mn-lt"/>
          <a:ea typeface="+mn-ea"/>
          <a:cs typeface="+mn-cs"/>
          <a:sym typeface="Trebuchet MS"/>
        </a:defRPr>
      </a:lvl1pPr>
      <a:lvl2pPr marL="371475" indent="-200025">
        <a:lnSpc>
          <a:spcPct val="90000"/>
        </a:lnSpc>
        <a:spcBef>
          <a:spcPts val="375"/>
        </a:spcBef>
        <a:buSzPct val="100000"/>
        <a:buFont typeface="Arial"/>
        <a:buChar char="•"/>
        <a:defRPr sz="2100">
          <a:solidFill>
            <a:srgbClr val="FFFFFF"/>
          </a:solidFill>
          <a:latin typeface="+mn-lt"/>
          <a:ea typeface="+mn-ea"/>
          <a:cs typeface="+mn-cs"/>
          <a:sym typeface="Trebuchet MS"/>
        </a:defRPr>
      </a:lvl2pPr>
      <a:lvl3pPr marL="582930" indent="-240030">
        <a:lnSpc>
          <a:spcPct val="90000"/>
        </a:lnSpc>
        <a:spcBef>
          <a:spcPts val="375"/>
        </a:spcBef>
        <a:buSzPct val="100000"/>
        <a:buFont typeface="Arial"/>
        <a:buChar char="•"/>
        <a:defRPr sz="2100">
          <a:solidFill>
            <a:srgbClr val="FFFFFF"/>
          </a:solidFill>
          <a:latin typeface="+mn-lt"/>
          <a:ea typeface="+mn-ea"/>
          <a:cs typeface="+mn-cs"/>
          <a:sym typeface="Trebuchet MS"/>
        </a:defRPr>
      </a:lvl3pPr>
      <a:lvl4pPr marL="781050" indent="-266700">
        <a:lnSpc>
          <a:spcPct val="90000"/>
        </a:lnSpc>
        <a:spcBef>
          <a:spcPts val="375"/>
        </a:spcBef>
        <a:buSzPct val="100000"/>
        <a:buFont typeface="Arial"/>
        <a:buChar char="•"/>
        <a:defRPr sz="2100">
          <a:solidFill>
            <a:srgbClr val="FFFFFF"/>
          </a:solidFill>
          <a:latin typeface="+mn-lt"/>
          <a:ea typeface="+mn-ea"/>
          <a:cs typeface="+mn-cs"/>
          <a:sym typeface="Trebuchet MS"/>
        </a:defRPr>
      </a:lvl4pPr>
      <a:lvl5pPr marL="952500" indent="-266700">
        <a:lnSpc>
          <a:spcPct val="90000"/>
        </a:lnSpc>
        <a:spcBef>
          <a:spcPts val="375"/>
        </a:spcBef>
        <a:buSzPct val="100000"/>
        <a:buFont typeface="Arial"/>
        <a:buChar char="•"/>
        <a:defRPr sz="2100">
          <a:solidFill>
            <a:srgbClr val="FFFFFF"/>
          </a:solidFill>
          <a:latin typeface="+mn-lt"/>
          <a:ea typeface="+mn-ea"/>
          <a:cs typeface="+mn-cs"/>
          <a:sym typeface="Trebuchet MS"/>
        </a:defRPr>
      </a:lvl5pPr>
      <a:lvl6pPr marL="1123950" indent="-266700">
        <a:lnSpc>
          <a:spcPct val="90000"/>
        </a:lnSpc>
        <a:spcBef>
          <a:spcPts val="375"/>
        </a:spcBef>
        <a:buSzPct val="100000"/>
        <a:buFont typeface="Arial"/>
        <a:buChar char="•"/>
        <a:defRPr sz="2100">
          <a:solidFill>
            <a:srgbClr val="FFFFFF"/>
          </a:solidFill>
          <a:latin typeface="+mn-lt"/>
          <a:ea typeface="+mn-ea"/>
          <a:cs typeface="+mn-cs"/>
          <a:sym typeface="Trebuchet MS"/>
        </a:defRPr>
      </a:lvl6pPr>
      <a:lvl7pPr marL="1295400" indent="-266700">
        <a:lnSpc>
          <a:spcPct val="90000"/>
        </a:lnSpc>
        <a:spcBef>
          <a:spcPts val="375"/>
        </a:spcBef>
        <a:buSzPct val="100000"/>
        <a:buFont typeface="Arial"/>
        <a:buChar char="•"/>
        <a:defRPr sz="2100">
          <a:solidFill>
            <a:srgbClr val="FFFFFF"/>
          </a:solidFill>
          <a:latin typeface="+mn-lt"/>
          <a:ea typeface="+mn-ea"/>
          <a:cs typeface="+mn-cs"/>
          <a:sym typeface="Trebuchet MS"/>
        </a:defRPr>
      </a:lvl7pPr>
      <a:lvl8pPr marL="1466850" indent="-266700">
        <a:lnSpc>
          <a:spcPct val="90000"/>
        </a:lnSpc>
        <a:spcBef>
          <a:spcPts val="375"/>
        </a:spcBef>
        <a:buSzPct val="100000"/>
        <a:buFont typeface="Arial"/>
        <a:buChar char="•"/>
        <a:defRPr sz="2100">
          <a:solidFill>
            <a:srgbClr val="FFFFFF"/>
          </a:solidFill>
          <a:latin typeface="+mn-lt"/>
          <a:ea typeface="+mn-ea"/>
          <a:cs typeface="+mn-cs"/>
          <a:sym typeface="Trebuchet MS"/>
        </a:defRPr>
      </a:lvl8pPr>
      <a:lvl9pPr marL="1638300" indent="-266700">
        <a:lnSpc>
          <a:spcPct val="90000"/>
        </a:lnSpc>
        <a:spcBef>
          <a:spcPts val="375"/>
        </a:spcBef>
        <a:buSzPct val="100000"/>
        <a:buFont typeface="Arial"/>
        <a:buChar char="•"/>
        <a:defRPr sz="2100">
          <a:solidFill>
            <a:srgbClr val="FFFFFF"/>
          </a:solidFill>
          <a:latin typeface="+mn-lt"/>
          <a:ea typeface="+mn-ea"/>
          <a:cs typeface="+mn-cs"/>
          <a:sym typeface="Trebuchet MS"/>
        </a:defRPr>
      </a:lvl9pPr>
    </p:bodyStyle>
    <p:otherStyle>
      <a:lvl1pPr algn="r">
        <a:defRPr sz="900">
          <a:solidFill>
            <a:schemeClr val="tx1"/>
          </a:solidFill>
          <a:latin typeface="+mn-lt"/>
          <a:ea typeface="+mn-ea"/>
          <a:cs typeface="+mn-cs"/>
          <a:sym typeface="Trebuchet MS"/>
        </a:defRPr>
      </a:lvl1pPr>
      <a:lvl2pPr indent="85725" algn="r">
        <a:defRPr sz="900">
          <a:solidFill>
            <a:schemeClr val="tx1"/>
          </a:solidFill>
          <a:latin typeface="+mn-lt"/>
          <a:ea typeface="+mn-ea"/>
          <a:cs typeface="+mn-cs"/>
          <a:sym typeface="Trebuchet MS"/>
        </a:defRPr>
      </a:lvl2pPr>
      <a:lvl3pPr indent="171450" algn="r">
        <a:defRPr sz="900">
          <a:solidFill>
            <a:schemeClr val="tx1"/>
          </a:solidFill>
          <a:latin typeface="+mn-lt"/>
          <a:ea typeface="+mn-ea"/>
          <a:cs typeface="+mn-cs"/>
          <a:sym typeface="Trebuchet MS"/>
        </a:defRPr>
      </a:lvl3pPr>
      <a:lvl4pPr indent="257175" algn="r">
        <a:defRPr sz="900">
          <a:solidFill>
            <a:schemeClr val="tx1"/>
          </a:solidFill>
          <a:latin typeface="+mn-lt"/>
          <a:ea typeface="+mn-ea"/>
          <a:cs typeface="+mn-cs"/>
          <a:sym typeface="Trebuchet MS"/>
        </a:defRPr>
      </a:lvl4pPr>
      <a:lvl5pPr indent="342900" algn="r">
        <a:defRPr sz="900">
          <a:solidFill>
            <a:schemeClr val="tx1"/>
          </a:solidFill>
          <a:latin typeface="+mn-lt"/>
          <a:ea typeface="+mn-ea"/>
          <a:cs typeface="+mn-cs"/>
          <a:sym typeface="Trebuchet MS"/>
        </a:defRPr>
      </a:lvl5pPr>
      <a:lvl6pPr indent="428625" algn="r">
        <a:defRPr sz="900">
          <a:solidFill>
            <a:schemeClr val="tx1"/>
          </a:solidFill>
          <a:latin typeface="+mn-lt"/>
          <a:ea typeface="+mn-ea"/>
          <a:cs typeface="+mn-cs"/>
          <a:sym typeface="Trebuchet MS"/>
        </a:defRPr>
      </a:lvl6pPr>
      <a:lvl7pPr indent="514350" algn="r">
        <a:defRPr sz="900">
          <a:solidFill>
            <a:schemeClr val="tx1"/>
          </a:solidFill>
          <a:latin typeface="+mn-lt"/>
          <a:ea typeface="+mn-ea"/>
          <a:cs typeface="+mn-cs"/>
          <a:sym typeface="Trebuchet MS"/>
        </a:defRPr>
      </a:lvl7pPr>
      <a:lvl8pPr indent="600075" algn="r">
        <a:defRPr sz="900">
          <a:solidFill>
            <a:schemeClr val="tx1"/>
          </a:solidFill>
          <a:latin typeface="+mn-lt"/>
          <a:ea typeface="+mn-ea"/>
          <a:cs typeface="+mn-cs"/>
          <a:sym typeface="Trebuchet MS"/>
        </a:defRPr>
      </a:lvl8pPr>
      <a:lvl9pPr indent="685800" algn="r">
        <a:defRPr sz="900">
          <a:solidFill>
            <a:schemeClr val="tx1"/>
          </a:solidFill>
          <a:latin typeface="+mn-lt"/>
          <a:ea typeface="+mn-ea"/>
          <a:cs typeface="+mn-cs"/>
          <a:sym typeface="Trebuchet MS"/>
        </a:defRPr>
      </a:lvl9pPr>
    </p:otherStyle>
  </p:txStyles>
  <p:extLst mod="1">
    <p:ext uri="{27BBF7A9-308A-43DC-89C8-2F10F3537804}">
      <p15:sldGuideLst xmlns=""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3.xml"/><Relationship Id="rId4" Type="http://schemas.openxmlformats.org/officeDocument/2006/relationships/image" Target="../media/image41.jpeg"/></Relationships>
</file>

<file path=ppt/slides/_rels/slide3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43.jpeg"/></Relationships>
</file>

<file path=ppt/slides/_rels/slide3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50.jpeg"/><Relationship Id="rId7" Type="http://schemas.openxmlformats.org/officeDocument/2006/relationships/image" Target="../media/image54.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 Id="rId5" Type="http://schemas.openxmlformats.org/officeDocument/2006/relationships/image" Target="../media/image63.jpeg"/><Relationship Id="rId4" Type="http://schemas.openxmlformats.org/officeDocument/2006/relationships/image" Target="../media/image62.jpeg"/></Relationships>
</file>

<file path=ppt/slides/_rels/slide4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 Id="rId5" Type="http://schemas.openxmlformats.org/officeDocument/2006/relationships/image" Target="../media/image67.jpeg"/><Relationship Id="rId4" Type="http://schemas.openxmlformats.org/officeDocument/2006/relationships/image" Target="../media/image66.jpeg"/></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9.jpeg"/><Relationship Id="rId7" Type="http://schemas.openxmlformats.org/officeDocument/2006/relationships/image" Target="../media/image73.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80.jpeg"/><Relationship Id="rId13" Type="http://schemas.openxmlformats.org/officeDocument/2006/relationships/image" Target="../media/image85.jpeg"/><Relationship Id="rId3" Type="http://schemas.openxmlformats.org/officeDocument/2006/relationships/image" Target="../media/image75.jpeg"/><Relationship Id="rId7" Type="http://schemas.openxmlformats.org/officeDocument/2006/relationships/image" Target="../media/image79.jpeg"/><Relationship Id="rId12" Type="http://schemas.openxmlformats.org/officeDocument/2006/relationships/image" Target="../media/image84.jpeg"/><Relationship Id="rId2" Type="http://schemas.openxmlformats.org/officeDocument/2006/relationships/image" Target="../media/image74.jpeg"/><Relationship Id="rId1" Type="http://schemas.openxmlformats.org/officeDocument/2006/relationships/slideLayout" Target="../slideLayouts/slideLayout2.xml"/><Relationship Id="rId6" Type="http://schemas.openxmlformats.org/officeDocument/2006/relationships/image" Target="../media/image78.jpeg"/><Relationship Id="rId11" Type="http://schemas.openxmlformats.org/officeDocument/2006/relationships/image" Target="../media/image83.jpeg"/><Relationship Id="rId5" Type="http://schemas.openxmlformats.org/officeDocument/2006/relationships/image" Target="../media/image77.jpeg"/><Relationship Id="rId10" Type="http://schemas.openxmlformats.org/officeDocument/2006/relationships/image" Target="../media/image82.jpeg"/><Relationship Id="rId4" Type="http://schemas.openxmlformats.org/officeDocument/2006/relationships/image" Target="../media/image76.jpeg"/><Relationship Id="rId9" Type="http://schemas.openxmlformats.org/officeDocument/2006/relationships/image" Target="../media/image81.jpeg"/></Relationships>
</file>

<file path=ppt/slides/_rels/slide51.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2.xml"/><Relationship Id="rId4" Type="http://schemas.openxmlformats.org/officeDocument/2006/relationships/image" Target="../media/image88.jpeg"/></Relationships>
</file>

<file path=ppt/slides/_rels/slide52.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2.xml"/><Relationship Id="rId5" Type="http://schemas.openxmlformats.org/officeDocument/2006/relationships/image" Target="../media/image92.jpeg"/><Relationship Id="rId4" Type="http://schemas.openxmlformats.org/officeDocument/2006/relationships/image" Target="../media/image91.jpeg"/></Relationships>
</file>

<file path=ppt/slides/_rels/slide5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97.png"/><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8.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4.xml"/><Relationship Id="rId5" Type="http://schemas.openxmlformats.org/officeDocument/2006/relationships/image" Target="../media/image97.png"/><Relationship Id="rId4" Type="http://schemas.openxmlformats.org/officeDocument/2006/relationships/image" Target="../media/image101.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jpeg"/><Relationship Id="rId3" Type="http://schemas.openxmlformats.org/officeDocument/2006/relationships/image" Target="../media/image6.jpeg"/><Relationship Id="rId7" Type="http://schemas.openxmlformats.org/officeDocument/2006/relationships/image" Target="../media/image10.jpeg"/><Relationship Id="rId12"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jpeg"/><Relationship Id="rId5" Type="http://schemas.openxmlformats.org/officeDocument/2006/relationships/image" Target="../media/image8.jpeg"/><Relationship Id="rId15" Type="http://schemas.openxmlformats.org/officeDocument/2006/relationships/image" Target="../media/image18.jpeg"/><Relationship Id="rId10" Type="http://schemas.openxmlformats.org/officeDocument/2006/relationships/image" Target="../media/image13.jpeg"/><Relationship Id="rId4" Type="http://schemas.openxmlformats.org/officeDocument/2006/relationships/image" Target="../media/image7.jpeg"/><Relationship Id="rId9" Type="http://schemas.openxmlformats.org/officeDocument/2006/relationships/image" Target="../media/image12.jpeg"/><Relationship Id="rId14" Type="http://schemas.openxmlformats.org/officeDocument/2006/relationships/image" Target="../media/image17.jpeg"/></Relationships>
</file>

<file path=ppt/slides/_rels/slide6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97.png"/><Relationship Id="rId1" Type="http://schemas.openxmlformats.org/officeDocument/2006/relationships/slideLayout" Target="../slideLayouts/slideLayout4.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6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jpeg"/><Relationship Id="rId1" Type="http://schemas.openxmlformats.org/officeDocument/2006/relationships/slideLayout" Target="../slideLayouts/slideLayout4.xml"/><Relationship Id="rId5" Type="http://schemas.openxmlformats.org/officeDocument/2006/relationships/image" Target="../media/image97.png"/><Relationship Id="rId4" Type="http://schemas.openxmlformats.org/officeDocument/2006/relationships/image" Target="../media/image110.png"/></Relationships>
</file>

<file path=ppt/slides/_rels/slide6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4.xml"/><Relationship Id="rId4" Type="http://schemas.openxmlformats.org/officeDocument/2006/relationships/image" Target="../media/image97.png"/></Relationships>
</file>

<file path=ppt/slides/_rels/slide65.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4.xml"/><Relationship Id="rId6" Type="http://schemas.openxmlformats.org/officeDocument/2006/relationships/image" Target="../media/image97.png"/><Relationship Id="rId5" Type="http://schemas.openxmlformats.org/officeDocument/2006/relationships/image" Target="../media/image116.jpeg"/><Relationship Id="rId4" Type="http://schemas.openxmlformats.org/officeDocument/2006/relationships/image" Target="../media/image115.jpeg"/></Relationships>
</file>

<file path=ppt/slides/_rels/slide66.xml.rels><?xml version="1.0" encoding="UTF-8" standalone="yes"?>
<Relationships xmlns="http://schemas.openxmlformats.org/package/2006/relationships"><Relationship Id="rId3" Type="http://schemas.openxmlformats.org/officeDocument/2006/relationships/image" Target="../media/image118.jpeg"/><Relationship Id="rId7" Type="http://schemas.openxmlformats.org/officeDocument/2006/relationships/image" Target="../media/image97.png"/><Relationship Id="rId2" Type="http://schemas.openxmlformats.org/officeDocument/2006/relationships/image" Target="../media/image117.png"/><Relationship Id="rId1" Type="http://schemas.openxmlformats.org/officeDocument/2006/relationships/slideLayout" Target="../slideLayouts/slideLayout4.xml"/><Relationship Id="rId6" Type="http://schemas.openxmlformats.org/officeDocument/2006/relationships/image" Target="../media/image121.png"/><Relationship Id="rId5" Type="http://schemas.openxmlformats.org/officeDocument/2006/relationships/image" Target="../media/image120.jpeg"/><Relationship Id="rId4" Type="http://schemas.openxmlformats.org/officeDocument/2006/relationships/image" Target="../media/image119.jpeg"/></Relationships>
</file>

<file path=ppt/slides/_rels/slide6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4.xml"/><Relationship Id="rId4" Type="http://schemas.openxmlformats.org/officeDocument/2006/relationships/image" Target="../media/image97.png"/></Relationships>
</file>

<file path=ppt/slides/_rels/slide6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4.xml"/><Relationship Id="rId4" Type="http://schemas.openxmlformats.org/officeDocument/2006/relationships/image" Target="../media/image97.png"/></Relationships>
</file>

<file path=ppt/slides/_rels/slide6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jpeg"/><Relationship Id="rId1" Type="http://schemas.openxmlformats.org/officeDocument/2006/relationships/slideLayout" Target="../slideLayouts/slideLayout4.xml"/><Relationship Id="rId4" Type="http://schemas.openxmlformats.org/officeDocument/2006/relationships/image" Target="../media/image9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129.png"/><Relationship Id="rId7" Type="http://schemas.openxmlformats.org/officeDocument/2006/relationships/image" Target="../media/image133.jpeg"/><Relationship Id="rId2" Type="http://schemas.openxmlformats.org/officeDocument/2006/relationships/image" Target="../media/image128.png"/><Relationship Id="rId1" Type="http://schemas.openxmlformats.org/officeDocument/2006/relationships/slideLayout" Target="../slideLayouts/slideLayout4.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7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4.xml"/><Relationship Id="rId4" Type="http://schemas.openxmlformats.org/officeDocument/2006/relationships/image" Target="../media/image97.png"/></Relationships>
</file>

<file path=ppt/slides/_rels/slide72.xml.rels><?xml version="1.0" encoding="UTF-8" standalone="yes"?>
<Relationships xmlns="http://schemas.openxmlformats.org/package/2006/relationships"><Relationship Id="rId8" Type="http://schemas.openxmlformats.org/officeDocument/2006/relationships/image" Target="../media/image142.jpeg"/><Relationship Id="rId3" Type="http://schemas.openxmlformats.org/officeDocument/2006/relationships/image" Target="../media/image137.jpeg"/><Relationship Id="rId7" Type="http://schemas.openxmlformats.org/officeDocument/2006/relationships/image" Target="../media/image141.jpeg"/><Relationship Id="rId2" Type="http://schemas.openxmlformats.org/officeDocument/2006/relationships/image" Target="../media/image136.jpeg"/><Relationship Id="rId1" Type="http://schemas.openxmlformats.org/officeDocument/2006/relationships/slideLayout" Target="../slideLayouts/slideLayout4.xml"/><Relationship Id="rId6" Type="http://schemas.openxmlformats.org/officeDocument/2006/relationships/image" Target="../media/image140.jpeg"/><Relationship Id="rId5" Type="http://schemas.openxmlformats.org/officeDocument/2006/relationships/image" Target="../media/image139.png"/><Relationship Id="rId4" Type="http://schemas.openxmlformats.org/officeDocument/2006/relationships/image" Target="../media/image138.png"/><Relationship Id="rId9" Type="http://schemas.openxmlformats.org/officeDocument/2006/relationships/image" Target="../media/image97.png"/></Relationships>
</file>

<file path=ppt/slides/_rels/slide73.xml.rels><?xml version="1.0" encoding="UTF-8" standalone="yes"?>
<Relationships xmlns="http://schemas.openxmlformats.org/package/2006/relationships"><Relationship Id="rId3" Type="http://schemas.openxmlformats.org/officeDocument/2006/relationships/image" Target="../media/image144.jpeg"/><Relationship Id="rId7" Type="http://schemas.openxmlformats.org/officeDocument/2006/relationships/image" Target="../media/image97.png"/><Relationship Id="rId2" Type="http://schemas.openxmlformats.org/officeDocument/2006/relationships/image" Target="../media/image143.png"/><Relationship Id="rId1" Type="http://schemas.openxmlformats.org/officeDocument/2006/relationships/slideLayout" Target="../slideLayouts/slideLayout4.xml"/><Relationship Id="rId6" Type="http://schemas.openxmlformats.org/officeDocument/2006/relationships/image" Target="../media/image147.jpeg"/><Relationship Id="rId5" Type="http://schemas.openxmlformats.org/officeDocument/2006/relationships/image" Target="../media/image146.jpeg"/><Relationship Id="rId4" Type="http://schemas.openxmlformats.org/officeDocument/2006/relationships/image" Target="../media/image145.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Microsoft_Office_Word_97_-_2003___1.doc"/><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矩形 2"/>
          <p:cNvSpPr/>
          <p:nvPr/>
        </p:nvSpPr>
        <p:spPr>
          <a:xfrm>
            <a:off x="464456" y="0"/>
            <a:ext cx="8442000" cy="6858000"/>
          </a:xfrm>
          <a:prstGeom prst="rect">
            <a:avLst/>
          </a:prstGeom>
          <a:solidFill>
            <a:srgbClr val="FFFFFF"/>
          </a:solidFill>
          <a:ln w="25400" cap="flat">
            <a:solidFill>
              <a:schemeClr val="bg1"/>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3600" b="0" i="0" u="none" strike="noStrike" cap="none" spc="0" normalizeH="0" baseline="0">
              <a:ln>
                <a:noFill/>
              </a:ln>
              <a:solidFill>
                <a:srgbClr val="000000"/>
              </a:solidFill>
              <a:effectLst/>
              <a:uFillTx/>
              <a:latin typeface="+mn-lt"/>
              <a:ea typeface="+mn-ea"/>
              <a:cs typeface="+mn-cs"/>
              <a:sym typeface="Trebuchet MS"/>
            </a:endParaRPr>
          </a:p>
        </p:txBody>
      </p:sp>
      <p:sp>
        <p:nvSpPr>
          <p:cNvPr id="9" name="Shape 9"/>
          <p:cNvSpPr/>
          <p:nvPr/>
        </p:nvSpPr>
        <p:spPr>
          <a:xfrm>
            <a:off x="6986588" y="4435411"/>
            <a:ext cx="2157413" cy="471488"/>
          </a:xfrm>
          <a:prstGeom prst="rect">
            <a:avLst/>
          </a:prstGeom>
          <a:solidFill>
            <a:srgbClr val="2D2B2B"/>
          </a:solidFill>
          <a:ln w="12700">
            <a:miter lim="400000"/>
          </a:ln>
        </p:spPr>
        <p:txBody>
          <a:bodyPr lIns="0" tIns="0" rIns="0" bIns="0" anchor="ctr"/>
          <a:lstStyle/>
          <a:p>
            <a:pPr lvl="0" algn="ctr">
              <a:defRPr>
                <a:solidFill>
                  <a:srgbClr val="FFFFFF"/>
                </a:solidFill>
              </a:defRPr>
            </a:pPr>
            <a:endParaRPr sz="1350"/>
          </a:p>
        </p:txBody>
      </p:sp>
      <p:sp>
        <p:nvSpPr>
          <p:cNvPr id="10" name="Shape 10"/>
          <p:cNvSpPr/>
          <p:nvPr/>
        </p:nvSpPr>
        <p:spPr>
          <a:xfrm>
            <a:off x="6215063" y="5086753"/>
            <a:ext cx="2928938" cy="471488"/>
          </a:xfrm>
          <a:prstGeom prst="rect">
            <a:avLst/>
          </a:prstGeom>
          <a:solidFill>
            <a:srgbClr val="2D2B2B"/>
          </a:solidFill>
          <a:ln w="12700">
            <a:miter lim="400000"/>
          </a:ln>
        </p:spPr>
        <p:txBody>
          <a:bodyPr lIns="0" tIns="0" rIns="0" bIns="0" anchor="ctr"/>
          <a:lstStyle/>
          <a:p>
            <a:pPr lvl="0" algn="ctr">
              <a:defRPr>
                <a:solidFill>
                  <a:srgbClr val="FFFFFF"/>
                </a:solidFill>
              </a:defRPr>
            </a:pPr>
            <a:endParaRPr sz="1350"/>
          </a:p>
        </p:txBody>
      </p:sp>
      <p:sp>
        <p:nvSpPr>
          <p:cNvPr id="11" name="Shape 11"/>
          <p:cNvSpPr/>
          <p:nvPr/>
        </p:nvSpPr>
        <p:spPr>
          <a:xfrm>
            <a:off x="7038616" y="4518127"/>
            <a:ext cx="1338828" cy="300082"/>
          </a:xfrm>
          <a:prstGeom prst="rect">
            <a:avLst/>
          </a:prstGeom>
          <a:ln w="12700">
            <a:miter lim="400000"/>
          </a:ln>
          <a:extLst>
            <a:ext uri="{C572A759-6A51-4108-AA02-DFA0A04FC94B}">
              <ma14:wrappingTextBoxFlag xmlns="" xmlns:ma14="http://schemas.microsoft.com/office/mac/drawingml/2011/main" val="1"/>
            </a:ext>
          </a:extLst>
        </p:spPr>
        <p:txBody>
          <a:bodyPr wrap="none" tIns="34290" bIns="34290">
            <a:spAutoFit/>
          </a:bodyPr>
          <a:lstStyle/>
          <a:p>
            <a:r>
              <a:rPr sz="1500" dirty="0" err="1">
                <a:solidFill>
                  <a:srgbClr val="EAEAEA"/>
                </a:solidFill>
                <a:latin typeface="微软雅黑" panose="020B0503020204020204" pitchFamily="34" charset="-122"/>
                <a:ea typeface="微软雅黑" panose="020B0503020204020204" pitchFamily="34" charset="-122"/>
                <a:cs typeface="Helvetica"/>
              </a:rPr>
              <a:t>主讲人：</a:t>
            </a:r>
            <a:r>
              <a:rPr lang="en-US" altLang="zh-CN" sz="1500" dirty="0" err="1">
                <a:solidFill>
                  <a:srgbClr val="EAEAEA"/>
                </a:solidFill>
                <a:latin typeface="微软雅黑" panose="020B0503020204020204" pitchFamily="34" charset="-122"/>
                <a:ea typeface="微软雅黑" panose="020B0503020204020204" pitchFamily="34" charset="-122"/>
                <a:cs typeface="Helvetica"/>
              </a:rPr>
              <a:t>XXX</a:t>
            </a:r>
            <a:endParaRPr sz="1500" dirty="0">
              <a:solidFill>
                <a:srgbClr val="EAEAEA"/>
              </a:solidFill>
              <a:latin typeface="微软雅黑" panose="020B0503020204020204" pitchFamily="34" charset="-122"/>
              <a:ea typeface="微软雅黑" panose="020B0503020204020204" pitchFamily="34" charset="-122"/>
              <a:cs typeface="Helvetica"/>
            </a:endParaRPr>
          </a:p>
        </p:txBody>
      </p:sp>
      <p:sp>
        <p:nvSpPr>
          <p:cNvPr id="12" name="Shape 12"/>
          <p:cNvSpPr/>
          <p:nvPr/>
        </p:nvSpPr>
        <p:spPr>
          <a:xfrm>
            <a:off x="6460513" y="5172456"/>
            <a:ext cx="1915909" cy="300082"/>
          </a:xfrm>
          <a:prstGeom prst="rect">
            <a:avLst/>
          </a:prstGeom>
          <a:ln w="12700">
            <a:miter lim="400000"/>
          </a:ln>
          <a:extLst>
            <a:ext uri="{C572A759-6A51-4108-AA02-DFA0A04FC94B}">
              <ma14:wrappingTextBoxFlag xmlns="" xmlns:ma14="http://schemas.microsoft.com/office/mac/drawingml/2011/main" val="1"/>
            </a:ext>
          </a:extLst>
        </p:spPr>
        <p:txBody>
          <a:bodyPr wrap="none" tIns="34290" bIns="34290">
            <a:spAutoFit/>
          </a:bodyPr>
          <a:lstStyle>
            <a:lvl1pPr>
              <a:defRPr sz="4000">
                <a:solidFill>
                  <a:srgbClr val="FFFFFF"/>
                </a:solidFill>
                <a:latin typeface="Helvetica"/>
                <a:ea typeface="Helvetica"/>
                <a:cs typeface="Helvetica"/>
                <a:sym typeface="Helvetica"/>
              </a:defRPr>
            </a:lvl1pPr>
          </a:lstStyle>
          <a:p>
            <a:pPr lvl="0">
              <a:defRPr sz="1800">
                <a:solidFill>
                  <a:srgbClr val="000000"/>
                </a:solidFill>
              </a:defRPr>
            </a:pPr>
            <a:r>
              <a:rPr lang="zh-CN" altLang="en-US" sz="1500" dirty="0" smtClean="0">
                <a:solidFill>
                  <a:srgbClr val="EAEAEA"/>
                </a:solidFill>
                <a:latin typeface="微软雅黑" panose="020B0503020204020204" pitchFamily="34" charset="-122"/>
                <a:ea typeface="微软雅黑" panose="020B0503020204020204" pitchFamily="34" charset="-122"/>
              </a:rPr>
              <a:t>组织方：康</a:t>
            </a:r>
            <a:r>
              <a:rPr lang="zh-CN" altLang="en-US" sz="1500" dirty="0">
                <a:solidFill>
                  <a:srgbClr val="EAEAEA"/>
                </a:solidFill>
                <a:latin typeface="微软雅黑" panose="020B0503020204020204" pitchFamily="34" charset="-122"/>
                <a:ea typeface="微软雅黑" panose="020B0503020204020204" pitchFamily="34" charset="-122"/>
              </a:rPr>
              <a:t>拓普学院</a:t>
            </a:r>
            <a:endParaRPr sz="1500" dirty="0">
              <a:solidFill>
                <a:srgbClr val="EAEAEA"/>
              </a:solidFill>
              <a:latin typeface="微软雅黑" panose="020B0503020204020204" pitchFamily="34" charset="-122"/>
              <a:ea typeface="微软雅黑" panose="020B0503020204020204" pitchFamily="34" charset="-122"/>
            </a:endParaRPr>
          </a:p>
        </p:txBody>
      </p:sp>
      <p:sp>
        <p:nvSpPr>
          <p:cNvPr id="8" name="Shape 8"/>
          <p:cNvSpPr/>
          <p:nvPr/>
        </p:nvSpPr>
        <p:spPr>
          <a:xfrm>
            <a:off x="-1" y="2067901"/>
            <a:ext cx="7681062" cy="1633815"/>
          </a:xfrm>
          <a:prstGeom prst="rect">
            <a:avLst/>
          </a:prstGeom>
          <a:solidFill>
            <a:srgbClr val="FF0000"/>
          </a:solidFill>
          <a:ln w="12700">
            <a:miter lim="400000"/>
          </a:ln>
        </p:spPr>
        <p:txBody>
          <a:bodyPr lIns="0" tIns="0" rIns="0" bIns="0" anchor="ctr"/>
          <a:lstStyle/>
          <a:p>
            <a:pPr algn="ctr"/>
            <a:endParaRPr sz="1350">
              <a:solidFill>
                <a:srgbClr val="FFFFFF"/>
              </a:solidFill>
            </a:endParaRPr>
          </a:p>
        </p:txBody>
      </p:sp>
      <p:sp>
        <p:nvSpPr>
          <p:cNvPr id="13" name="Shape 13"/>
          <p:cNvSpPr/>
          <p:nvPr/>
        </p:nvSpPr>
        <p:spPr>
          <a:xfrm>
            <a:off x="1901537" y="2302696"/>
            <a:ext cx="3877985" cy="1177245"/>
          </a:xfrm>
          <a:prstGeom prst="rect">
            <a:avLst/>
          </a:prstGeom>
          <a:ln w="12700">
            <a:miter lim="400000"/>
          </a:ln>
          <a:extLst>
            <a:ext uri="{C572A759-6A51-4108-AA02-DFA0A04FC94B}">
              <ma14:wrappingTextBoxFlag xmlns="" xmlns:ma14="http://schemas.microsoft.com/office/mac/drawingml/2011/main" val="1"/>
            </a:ext>
          </a:extLst>
        </p:spPr>
        <p:txBody>
          <a:bodyPr wrap="none" tIns="34290" bIns="34290">
            <a:spAutoFit/>
          </a:bodyPr>
          <a:lstStyle/>
          <a:p>
            <a:pPr lvl="0">
              <a:defRPr sz="1800"/>
            </a:pPr>
            <a:r>
              <a:rPr lang="zh-CN" altLang="en-US" sz="7200" b="1" dirty="0">
                <a:solidFill>
                  <a:schemeClr val="bg1"/>
                </a:solidFill>
                <a:latin typeface="Helvetica"/>
                <a:ea typeface="Helvetica"/>
                <a:cs typeface="Helvetica"/>
                <a:sym typeface="Helvetica"/>
              </a:rPr>
              <a:t>公司简介</a:t>
            </a:r>
            <a:endParaRPr sz="7200" b="1" dirty="0">
              <a:solidFill>
                <a:schemeClr val="bg1"/>
              </a:solidFill>
              <a:latin typeface="Helvetica"/>
              <a:ea typeface="Helvetica"/>
              <a:cs typeface="Helvetica"/>
              <a:sym typeface="Helvetica"/>
            </a:endParaRPr>
          </a:p>
        </p:txBody>
      </p:sp>
      <p:sp>
        <p:nvSpPr>
          <p:cNvPr id="14" name="Shape 14"/>
          <p:cNvSpPr/>
          <p:nvPr/>
        </p:nvSpPr>
        <p:spPr>
          <a:xfrm flipH="1">
            <a:off x="-8628" y="1869428"/>
            <a:ext cx="460800" cy="1980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C00000"/>
          </a:solidFill>
          <a:ln w="12700">
            <a:miter lim="400000"/>
          </a:ln>
        </p:spPr>
        <p:txBody>
          <a:bodyPr lIns="0" tIns="0" rIns="0" bIns="0" anchor="ctr"/>
          <a:lstStyle/>
          <a:p>
            <a:pPr algn="ctr"/>
            <a:endParaRPr sz="1350">
              <a:solidFill>
                <a:srgbClr val="FFFFFF"/>
              </a:solidFill>
            </a:endParaRPr>
          </a:p>
        </p:txBody>
      </p:sp>
      <p:sp>
        <p:nvSpPr>
          <p:cNvPr id="15" name="Shape 15"/>
          <p:cNvSpPr/>
          <p:nvPr/>
        </p:nvSpPr>
        <p:spPr>
          <a:xfrm>
            <a:off x="8920926" y="4343400"/>
            <a:ext cx="234000" cy="920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121212"/>
          </a:solidFill>
          <a:ln w="12700">
            <a:miter lim="400000"/>
          </a:ln>
        </p:spPr>
        <p:txBody>
          <a:bodyPr lIns="0" tIns="0" rIns="0" bIns="0" anchor="ctr"/>
          <a:lstStyle/>
          <a:p>
            <a:pPr lvl="0" algn="ctr">
              <a:defRPr>
                <a:solidFill>
                  <a:srgbClr val="FFFFFF"/>
                </a:solidFill>
              </a:defRPr>
            </a:pPr>
            <a:endParaRPr sz="1350"/>
          </a:p>
        </p:txBody>
      </p:sp>
      <p:sp>
        <p:nvSpPr>
          <p:cNvPr id="16" name="Shape 16"/>
          <p:cNvSpPr/>
          <p:nvPr/>
        </p:nvSpPr>
        <p:spPr>
          <a:xfrm>
            <a:off x="8920926" y="5000223"/>
            <a:ext cx="234000" cy="8653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121212"/>
          </a:solidFill>
          <a:ln w="12700">
            <a:miter lim="400000"/>
          </a:ln>
        </p:spPr>
        <p:txBody>
          <a:bodyPr lIns="0" tIns="0" rIns="0" bIns="0" anchor="ctr"/>
          <a:lstStyle/>
          <a:p>
            <a:pPr lvl="0" algn="ctr">
              <a:defRPr>
                <a:solidFill>
                  <a:srgbClr val="FFFFFF"/>
                </a:solidFill>
              </a:defRPr>
            </a:pPr>
            <a:endParaRPr sz="1350"/>
          </a:p>
        </p:txBody>
      </p:sp>
      <p:pic>
        <p:nvPicPr>
          <p:cNvPr id="4" name="图片 3"/>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85801" y="143030"/>
            <a:ext cx="2160000" cy="1095790"/>
          </a:xfrm>
          <a:prstGeom prst="rect">
            <a:avLst/>
          </a:prstGeom>
        </p:spPr>
      </p:pic>
      <p:sp>
        <p:nvSpPr>
          <p:cNvPr id="2" name="文本框 1"/>
          <p:cNvSpPr txBox="1"/>
          <p:nvPr/>
        </p:nvSpPr>
        <p:spPr>
          <a:xfrm>
            <a:off x="568037" y="6440606"/>
            <a:ext cx="2667000" cy="3180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r>
              <a:rPr lang="zh-CN" altLang="en-US" sz="1400" dirty="0">
                <a:solidFill>
                  <a:srgbClr val="000000"/>
                </a:solidFill>
                <a:latin typeface="微软雅黑" panose="020B0503020204020204" pitchFamily="34" charset="-122"/>
                <a:ea typeface="微软雅黑" panose="020B0503020204020204" pitchFamily="34" charset="-122"/>
              </a:rPr>
              <a:t>深圳市康拓普信息技术有限公司</a:t>
            </a:r>
            <a:endParaRPr kumimoji="0" lang="zh-CN" altLang="en-US" sz="14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Trebuchet MS"/>
            </a:endParaRPr>
          </a:p>
        </p:txBody>
      </p:sp>
    </p:spTree>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623400" y="850075"/>
            <a:ext cx="0" cy="5760000"/>
          </a:xfrm>
          <a:prstGeom prst="line">
            <a:avLst/>
          </a:prstGeom>
          <a:ln/>
        </p:spPr>
        <p:style>
          <a:lnRef idx="1">
            <a:schemeClr val="dk1"/>
          </a:lnRef>
          <a:fillRef idx="0">
            <a:schemeClr val="dk1"/>
          </a:fillRef>
          <a:effectRef idx="0">
            <a:schemeClr val="dk1"/>
          </a:effectRef>
          <a:fontRef idx="minor">
            <a:schemeClr val="tx1"/>
          </a:fontRef>
        </p:style>
      </p:cxnSp>
      <p:sp>
        <p:nvSpPr>
          <p:cNvPr id="6" name="流程图: 联系 5"/>
          <p:cNvSpPr/>
          <p:nvPr/>
        </p:nvSpPr>
        <p:spPr>
          <a:xfrm>
            <a:off x="533400" y="912185"/>
            <a:ext cx="180000" cy="180000"/>
          </a:xfrm>
          <a:prstGeom prst="flowChartConnector">
            <a:avLst/>
          </a:prstGeom>
          <a:solidFill>
            <a:srgbClr val="C00000"/>
          </a:solidFill>
          <a:ln w="25400" cap="flat">
            <a:no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3600" b="0" i="0" u="none" strike="noStrike" cap="none" spc="0" normalizeH="0" baseline="0">
              <a:ln>
                <a:noFill/>
              </a:ln>
              <a:solidFill>
                <a:srgbClr val="000000"/>
              </a:solidFill>
              <a:effectLst/>
              <a:uFillTx/>
              <a:latin typeface="+mn-lt"/>
              <a:ea typeface="+mn-ea"/>
              <a:cs typeface="+mn-cs"/>
              <a:sym typeface="Trebuchet MS"/>
            </a:endParaRPr>
          </a:p>
        </p:txBody>
      </p:sp>
      <p:sp>
        <p:nvSpPr>
          <p:cNvPr id="15" name="流程图: 联系 14"/>
          <p:cNvSpPr/>
          <p:nvPr/>
        </p:nvSpPr>
        <p:spPr>
          <a:xfrm>
            <a:off x="533400" y="4468504"/>
            <a:ext cx="180000" cy="180000"/>
          </a:xfrm>
          <a:prstGeom prst="flowChartConnector">
            <a:avLst/>
          </a:prstGeom>
          <a:solidFill>
            <a:srgbClr val="C00000"/>
          </a:solidFill>
          <a:ln w="25400" cap="flat">
            <a:no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3600" b="0" i="0" u="none" strike="noStrike" cap="none" spc="0" normalizeH="0" baseline="0">
              <a:ln>
                <a:noFill/>
              </a:ln>
              <a:solidFill>
                <a:srgbClr val="000000"/>
              </a:solidFill>
              <a:effectLst/>
              <a:uFillTx/>
              <a:latin typeface="+mn-lt"/>
              <a:ea typeface="+mn-ea"/>
              <a:cs typeface="+mn-cs"/>
              <a:sym typeface="Trebuchet MS"/>
            </a:endParaRPr>
          </a:p>
        </p:txBody>
      </p:sp>
      <p:sp>
        <p:nvSpPr>
          <p:cNvPr id="8" name="矩形 7"/>
          <p:cNvSpPr/>
          <p:nvPr/>
        </p:nvSpPr>
        <p:spPr>
          <a:xfrm>
            <a:off x="838200" y="835252"/>
            <a:ext cx="7920000" cy="3785652"/>
          </a:xfrm>
          <a:prstGeom prst="rect">
            <a:avLst/>
          </a:prstGeom>
        </p:spPr>
        <p:txBody>
          <a:bodyPr wrap="square">
            <a:spAutoFit/>
          </a:bodyPr>
          <a:lstStyle/>
          <a:p>
            <a:r>
              <a:rPr lang="en-US" altLang="zh-CN" sz="1600" b="1" dirty="0" smtClean="0">
                <a:solidFill>
                  <a:srgbClr val="C00000"/>
                </a:solidFill>
                <a:latin typeface="微软雅黑" panose="020B0503020204020204" pitchFamily="34" charset="-122"/>
                <a:ea typeface="微软雅黑" panose="020B0503020204020204" pitchFamily="34" charset="-122"/>
              </a:rPr>
              <a:t>2014</a:t>
            </a:r>
          </a:p>
          <a:p>
            <a:pPr marL="285750" indent="-285750">
              <a:buFont typeface="Wingdings" panose="05000000000000000000" pitchFamily="2" charset="2"/>
              <a:buChar char="n"/>
            </a:pPr>
            <a:r>
              <a:rPr lang="zh-CN" altLang="en-US" sz="1600" dirty="0" smtClean="0">
                <a:latin typeface="微软雅黑" panose="020B0503020204020204" pitchFamily="34" charset="-122"/>
                <a:ea typeface="微软雅黑" panose="020B0503020204020204" pitchFamily="34" charset="-122"/>
              </a:rPr>
              <a:t>知识库</a:t>
            </a:r>
            <a:r>
              <a:rPr lang="en-US" altLang="zh-CN" sz="1600" dirty="0">
                <a:latin typeface="微软雅黑" panose="020B0503020204020204" pitchFamily="34" charset="-122"/>
                <a:ea typeface="微软雅黑" panose="020B0503020204020204" pitchFamily="34" charset="-122"/>
              </a:rPr>
              <a:t>(KM)</a:t>
            </a:r>
            <a:r>
              <a:rPr lang="zh-CN" altLang="en-US" sz="1600" dirty="0">
                <a:latin typeface="微软雅黑" panose="020B0503020204020204" pitchFamily="34" charset="-122"/>
                <a:ea typeface="微软雅黑" panose="020B0503020204020204" pitchFamily="34" charset="-122"/>
              </a:rPr>
              <a:t>正式上线，为员工知识分享、交流、学习提供了一个全新的</a:t>
            </a:r>
            <a:r>
              <a:rPr lang="zh-CN" altLang="en-US" sz="1600" dirty="0" smtClean="0">
                <a:latin typeface="微软雅黑" panose="020B0503020204020204" pitchFamily="34" charset="-122"/>
                <a:ea typeface="微软雅黑" panose="020B0503020204020204" pitchFamily="34" charset="-122"/>
              </a:rPr>
              <a:t>途径。 </a:t>
            </a:r>
            <a:endParaRPr lang="zh-CN" altLang="en-US"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600" b="1" dirty="0" smtClean="0">
                <a:latin typeface="微软雅黑" panose="020B0503020204020204" pitchFamily="34" charset="-122"/>
                <a:ea typeface="微软雅黑" panose="020B0503020204020204" pitchFamily="34" charset="-122"/>
              </a:rPr>
              <a:t>康拓普健康服务站</a:t>
            </a:r>
            <a:r>
              <a:rPr lang="en-US" altLang="zh-CN" sz="1600" b="1" dirty="0" smtClean="0">
                <a:latin typeface="微软雅黑" panose="020B0503020204020204" pitchFamily="34" charset="-122"/>
                <a:ea typeface="微软雅黑" panose="020B0503020204020204" pitchFamily="34" charset="-122"/>
              </a:rPr>
              <a:t>——“</a:t>
            </a:r>
            <a:r>
              <a:rPr lang="zh-CN" altLang="en-US" sz="1600" b="1" dirty="0" smtClean="0">
                <a:latin typeface="微软雅黑" panose="020B0503020204020204" pitchFamily="34" charset="-122"/>
                <a:ea typeface="微软雅黑" panose="020B0503020204020204" pitchFamily="34" charset="-122"/>
              </a:rPr>
              <a:t>康康小屋”正式开通，为员工的健康助力。 </a:t>
            </a:r>
          </a:p>
          <a:p>
            <a:pPr marL="285750" indent="-285750">
              <a:buFont typeface="Wingdings" panose="05000000000000000000" pitchFamily="2" charset="2"/>
              <a:buChar char="n"/>
            </a:pPr>
            <a:r>
              <a:rPr lang="en-US" altLang="zh-CN" sz="1600" b="1" dirty="0" smtClean="0">
                <a:latin typeface="微软雅黑" panose="020B0503020204020204" pitchFamily="34" charset="-122"/>
                <a:ea typeface="微软雅黑" panose="020B0503020204020204" pitchFamily="34" charset="-122"/>
              </a:rPr>
              <a:t>Com-Meeting</a:t>
            </a:r>
            <a:r>
              <a:rPr lang="zh-CN" altLang="en-US" sz="1600" b="1" dirty="0" smtClean="0">
                <a:latin typeface="微软雅黑" panose="020B0503020204020204" pitchFamily="34" charset="-122"/>
                <a:ea typeface="微软雅黑" panose="020B0503020204020204" pitchFamily="34" charset="-122"/>
              </a:rPr>
              <a:t>无纸化会议系统成功签约中信集团，此后全年积极拓展</a:t>
            </a:r>
            <a:r>
              <a:rPr lang="en-US" altLang="zh-CN" sz="1600" b="1" dirty="0" smtClean="0">
                <a:latin typeface="微软雅黑" panose="020B0503020204020204" pitchFamily="34" charset="-122"/>
                <a:ea typeface="微软雅黑" panose="020B0503020204020204" pitchFamily="34" charset="-122"/>
              </a:rPr>
              <a:t>Com-Meeting</a:t>
            </a:r>
            <a:r>
              <a:rPr lang="zh-CN" altLang="en-US" sz="1600" b="1" dirty="0" smtClean="0">
                <a:latin typeface="微软雅黑" panose="020B0503020204020204" pitchFamily="34" charset="-122"/>
                <a:ea typeface="微软雅黑" panose="020B0503020204020204" pitchFamily="34" charset="-122"/>
              </a:rPr>
              <a:t>市场，成功走出电力行业。 </a:t>
            </a:r>
          </a:p>
          <a:p>
            <a:pPr marL="285750" indent="-285750">
              <a:buFont typeface="Wingdings" panose="05000000000000000000" pitchFamily="2" charset="2"/>
              <a:buChar char="n"/>
            </a:pPr>
            <a:r>
              <a:rPr lang="zh-CN" altLang="en-US" sz="1600" b="1" dirty="0" smtClean="0">
                <a:latin typeface="微软雅黑" panose="020B0503020204020204" pitchFamily="34" charset="-122"/>
                <a:ea typeface="微软雅黑" panose="020B0503020204020204" pitchFamily="34" charset="-122"/>
              </a:rPr>
              <a:t>正式启用公司自主研发的全维度沟通协作云办公平台</a:t>
            </a:r>
            <a:r>
              <a:rPr lang="en-US" altLang="zh-CN" sz="1600" b="1" dirty="0" smtClean="0">
                <a:latin typeface="微软雅黑" panose="020B0503020204020204" pitchFamily="34" charset="-122"/>
                <a:ea typeface="微软雅黑" panose="020B0503020204020204" pitchFamily="34" charset="-122"/>
              </a:rPr>
              <a:t>—— “</a:t>
            </a:r>
            <a:r>
              <a:rPr lang="zh-CN" altLang="en-US" sz="1600" b="1" dirty="0" smtClean="0">
                <a:latin typeface="微软雅黑" panose="020B0503020204020204" pitchFamily="34" charset="-122"/>
                <a:ea typeface="微软雅黑" panose="020B0503020204020204" pitchFamily="34" charset="-122"/>
              </a:rPr>
              <a:t>企信云”。随后在</a:t>
            </a:r>
            <a:r>
              <a:rPr lang="en-US" altLang="zh-CN" sz="1600" b="1" dirty="0" smtClean="0">
                <a:latin typeface="微软雅黑" panose="020B0503020204020204" pitchFamily="34" charset="-122"/>
                <a:ea typeface="微软雅黑" panose="020B0503020204020204" pitchFamily="34" charset="-122"/>
              </a:rPr>
              <a:t>2014</a:t>
            </a:r>
            <a:r>
              <a:rPr lang="zh-CN" altLang="en-US" sz="1600" b="1" dirty="0" smtClean="0">
                <a:latin typeface="微软雅黑" panose="020B0503020204020204" pitchFamily="34" charset="-122"/>
                <a:ea typeface="微软雅黑" panose="020B0503020204020204" pitchFamily="34" charset="-122"/>
              </a:rPr>
              <a:t>年度内，企信完成电网内</a:t>
            </a:r>
            <a:r>
              <a:rPr lang="en-US" altLang="zh-CN" sz="1600" b="1" dirty="0" smtClean="0">
                <a:latin typeface="微软雅黑" panose="020B0503020204020204" pitchFamily="34" charset="-122"/>
                <a:ea typeface="微软雅黑" panose="020B0503020204020204" pitchFamily="34" charset="-122"/>
              </a:rPr>
              <a:t>30</a:t>
            </a:r>
            <a:r>
              <a:rPr lang="zh-CN" altLang="en-US" sz="1600" b="1" dirty="0" smtClean="0">
                <a:latin typeface="微软雅黑" panose="020B0503020204020204" pitchFamily="34" charset="-122"/>
                <a:ea typeface="微软雅黑" panose="020B0503020204020204" pitchFamily="34" charset="-122"/>
              </a:rPr>
              <a:t>个地市局覆盖。 </a:t>
            </a:r>
          </a:p>
          <a:p>
            <a:pPr marL="285750" indent="-285750">
              <a:buFont typeface="Wingdings" panose="05000000000000000000" pitchFamily="2" charset="2"/>
              <a:buChar char="n"/>
            </a:pPr>
            <a:r>
              <a:rPr lang="zh-CN" altLang="en-US" sz="1600" dirty="0" smtClean="0">
                <a:latin typeface="微软雅黑" panose="020B0503020204020204" pitchFamily="34" charset="-122"/>
                <a:ea typeface="微软雅黑" panose="020B0503020204020204" pitchFamily="34" charset="-122"/>
              </a:rPr>
              <a:t>内部</a:t>
            </a:r>
            <a:r>
              <a:rPr lang="en-US" altLang="zh-CN" sz="1600" dirty="0">
                <a:latin typeface="微软雅黑" panose="020B0503020204020204" pitchFamily="34" charset="-122"/>
                <a:ea typeface="微软雅黑" panose="020B0503020204020204" pitchFamily="34" charset="-122"/>
              </a:rPr>
              <a:t>EIP</a:t>
            </a:r>
            <a:r>
              <a:rPr lang="zh-CN" altLang="en-US" sz="1600" dirty="0">
                <a:latin typeface="微软雅黑" panose="020B0503020204020204" pitchFamily="34" charset="-122"/>
                <a:ea typeface="微软雅黑" panose="020B0503020204020204" pitchFamily="34" charset="-122"/>
              </a:rPr>
              <a:t>（企业信息门户）顺利</a:t>
            </a:r>
            <a:r>
              <a:rPr lang="zh-CN" altLang="en-US" sz="1600" dirty="0" smtClean="0">
                <a:latin typeface="微软雅黑" panose="020B0503020204020204" pitchFamily="34" charset="-122"/>
                <a:ea typeface="微软雅黑" panose="020B0503020204020204" pitchFamily="34" charset="-122"/>
              </a:rPr>
              <a:t>上线。 </a:t>
            </a:r>
            <a:endParaRPr lang="zh-CN" altLang="en-US"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rPr>
              <a:t>携手粤职协（广东省职业培训和技工教育协会），打造国内首个技工院校社交平台</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技工坊，开拓校园应用的细分</a:t>
            </a:r>
            <a:r>
              <a:rPr lang="zh-CN" altLang="en-US" sz="1600" dirty="0" smtClean="0">
                <a:latin typeface="微软雅黑" panose="020B0503020204020204" pitchFamily="34" charset="-122"/>
                <a:ea typeface="微软雅黑" panose="020B0503020204020204" pitchFamily="34" charset="-122"/>
              </a:rPr>
              <a:t>市场。 </a:t>
            </a:r>
            <a:endParaRPr lang="zh-CN" altLang="en-US"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rPr>
              <a:t>成功中标南网</a:t>
            </a:r>
            <a:r>
              <a:rPr lang="en-US" altLang="zh-CN" sz="1600" dirty="0">
                <a:latin typeface="微软雅黑" panose="020B0503020204020204" pitchFamily="34" charset="-122"/>
                <a:ea typeface="微软雅黑" panose="020B0503020204020204" pitchFamily="34" charset="-122"/>
              </a:rPr>
              <a:t>OMS</a:t>
            </a:r>
            <a:r>
              <a:rPr lang="zh-CN" altLang="en-US" sz="1600" dirty="0">
                <a:latin typeface="微软雅黑" panose="020B0503020204020204" pitchFamily="34" charset="-122"/>
                <a:ea typeface="微软雅黑" panose="020B0503020204020204" pitchFamily="34" charset="-122"/>
              </a:rPr>
              <a:t>一体化项目（广州局、深圳局、广西电网</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600" dirty="0" smtClean="0">
                <a:latin typeface="微软雅黑" panose="020B0503020204020204" pitchFamily="34" charset="-122"/>
                <a:ea typeface="微软雅黑" panose="020B0503020204020204" pitchFamily="34" charset="-122"/>
              </a:rPr>
              <a:t>深圳局</a:t>
            </a:r>
            <a:r>
              <a:rPr lang="zh-CN" altLang="en-US" sz="1600" dirty="0">
                <a:latin typeface="微软雅黑" panose="020B0503020204020204" pitchFamily="34" charset="-122"/>
                <a:ea typeface="微软雅黑" panose="020B0503020204020204" pitchFamily="34" charset="-122"/>
              </a:rPr>
              <a:t>客户全方位服务体系项目完成开发</a:t>
            </a:r>
            <a:r>
              <a:rPr lang="zh-CN" altLang="en-US" sz="1600" dirty="0" smtClean="0">
                <a:latin typeface="微软雅黑" panose="020B0503020204020204" pitchFamily="34" charset="-122"/>
                <a:ea typeface="微软雅黑" panose="020B0503020204020204" pitchFamily="34" charset="-122"/>
              </a:rPr>
              <a:t>工作。 </a:t>
            </a:r>
            <a:endParaRPr lang="zh-CN" altLang="en-US"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rPr>
              <a:t>南网</a:t>
            </a:r>
            <a:r>
              <a:rPr lang="en-US" altLang="zh-CN" sz="1600" dirty="0">
                <a:latin typeface="微软雅黑" panose="020B0503020204020204" pitchFamily="34" charset="-122"/>
                <a:ea typeface="微软雅黑" panose="020B0503020204020204" pitchFamily="34" charset="-122"/>
              </a:rPr>
              <a:t>6+1</a:t>
            </a:r>
            <a:r>
              <a:rPr lang="zh-CN" altLang="en-US" sz="1600" dirty="0">
                <a:latin typeface="微软雅黑" panose="020B0503020204020204" pitchFamily="34" charset="-122"/>
                <a:ea typeface="微软雅黑" panose="020B0503020204020204" pitchFamily="34" charset="-122"/>
              </a:rPr>
              <a:t>最大系统</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资产管理系统（包括投资计划、项目管理、基建管理、物资管理、安全生产五个子系统），顺利完成功能验收并在广东电网公司上线试运行。 </a:t>
            </a:r>
            <a:endParaRPr lang="zh-CN" altLang="en-US" sz="1600" dirty="0">
              <a:effectLst/>
              <a:latin typeface="微软雅黑" panose="020B0503020204020204" pitchFamily="34" charset="-122"/>
              <a:ea typeface="微软雅黑" panose="020B0503020204020204" pitchFamily="34" charset="-122"/>
            </a:endParaRPr>
          </a:p>
        </p:txBody>
      </p:sp>
      <p:sp>
        <p:nvSpPr>
          <p:cNvPr id="9" name="矩形 8"/>
          <p:cNvSpPr/>
          <p:nvPr/>
        </p:nvSpPr>
        <p:spPr>
          <a:xfrm>
            <a:off x="838200" y="4392304"/>
            <a:ext cx="7920000" cy="2308324"/>
          </a:xfrm>
          <a:prstGeom prst="rect">
            <a:avLst/>
          </a:prstGeom>
        </p:spPr>
        <p:txBody>
          <a:bodyPr wrap="square">
            <a:spAutoFit/>
          </a:bodyPr>
          <a:lstStyle/>
          <a:p>
            <a:r>
              <a:rPr lang="en-US" altLang="zh-CN" sz="1600" b="1" dirty="0" smtClean="0">
                <a:solidFill>
                  <a:srgbClr val="C00000"/>
                </a:solidFill>
                <a:latin typeface="微软雅黑" panose="020B0503020204020204" pitchFamily="34" charset="-122"/>
                <a:ea typeface="微软雅黑" panose="020B0503020204020204" pitchFamily="34" charset="-122"/>
              </a:rPr>
              <a:t>2015</a:t>
            </a:r>
          </a:p>
          <a:p>
            <a:pPr marL="285750" indent="-285750">
              <a:buFont typeface="Wingdings" panose="05000000000000000000" pitchFamily="2" charset="2"/>
              <a:buChar char="n"/>
            </a:pPr>
            <a:r>
              <a:rPr lang="zh-CN" altLang="en-US" sz="1600" dirty="0" smtClean="0">
                <a:solidFill>
                  <a:schemeClr val="tx1"/>
                </a:solidFill>
                <a:latin typeface="微软雅黑" panose="020B0503020204020204" pitchFamily="34" charset="-122"/>
                <a:ea typeface="微软雅黑" panose="020B0503020204020204" pitchFamily="34" charset="-122"/>
              </a:rPr>
              <a:t>我</a:t>
            </a:r>
            <a:r>
              <a:rPr lang="zh-CN" altLang="en-US" sz="1600" dirty="0">
                <a:solidFill>
                  <a:schemeClr val="tx1"/>
                </a:solidFill>
                <a:latin typeface="微软雅黑" panose="020B0503020204020204" pitchFamily="34" charset="-122"/>
                <a:ea typeface="微软雅黑" panose="020B0503020204020204" pitchFamily="34" charset="-122"/>
              </a:rPr>
              <a:t>司与广州供电局合作研发的“电网企业财务共享服务中心建设的探索与实践”创新成果</a:t>
            </a:r>
            <a:r>
              <a:rPr lang="zh-CN" altLang="en-US" sz="1600" dirty="0" smtClean="0">
                <a:solidFill>
                  <a:schemeClr val="tx1"/>
                </a:solidFill>
                <a:latin typeface="微软雅黑" panose="020B0503020204020204" pitchFamily="34" charset="-122"/>
                <a:ea typeface="微软雅黑" panose="020B0503020204020204" pitchFamily="34" charset="-122"/>
              </a:rPr>
              <a:t>获奖。</a:t>
            </a:r>
            <a:endParaRPr lang="en-US" altLang="zh-CN" sz="1600" dirty="0" smtClean="0">
              <a:solidFill>
                <a:schemeClr val="tx1"/>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600" dirty="0" smtClean="0">
                <a:solidFill>
                  <a:schemeClr val="tx1"/>
                </a:solidFill>
                <a:latin typeface="微软雅黑" panose="020B0503020204020204" pitchFamily="34" charset="-122"/>
                <a:ea typeface="微软雅黑" panose="020B0503020204020204" pitchFamily="34" charset="-122"/>
              </a:rPr>
              <a:t>极</a:t>
            </a:r>
            <a:r>
              <a:rPr lang="zh-CN" altLang="en-US" sz="1600" dirty="0">
                <a:solidFill>
                  <a:schemeClr val="tx1"/>
                </a:solidFill>
                <a:latin typeface="微软雅黑" panose="020B0503020204020204" pitchFamily="34" charset="-122"/>
                <a:ea typeface="微软雅黑" panose="020B0503020204020204" pitchFamily="34" charset="-122"/>
              </a:rPr>
              <a:t>星实时数据库中标南网海量准实时数据服务</a:t>
            </a:r>
            <a:r>
              <a:rPr lang="zh-CN" altLang="en-US" sz="1600" dirty="0" smtClean="0">
                <a:solidFill>
                  <a:schemeClr val="tx1"/>
                </a:solidFill>
                <a:latin typeface="微软雅黑" panose="020B0503020204020204" pitchFamily="34" charset="-122"/>
                <a:ea typeface="微软雅黑" panose="020B0503020204020204" pitchFamily="34" charset="-122"/>
              </a:rPr>
              <a:t>平台。</a:t>
            </a:r>
            <a:endParaRPr lang="en-US" altLang="zh-CN" sz="1600" dirty="0" smtClean="0">
              <a:solidFill>
                <a:schemeClr val="tx1"/>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600" b="1" dirty="0" smtClean="0">
                <a:solidFill>
                  <a:schemeClr val="tx1"/>
                </a:solidFill>
                <a:latin typeface="微软雅黑" panose="020B0503020204020204" pitchFamily="34" charset="-122"/>
                <a:ea typeface="微软雅黑" panose="020B0503020204020204" pitchFamily="34" charset="-122"/>
              </a:rPr>
              <a:t>荣获“</a:t>
            </a:r>
            <a:r>
              <a:rPr lang="zh-CN" altLang="en-US" sz="1600" b="1" dirty="0">
                <a:solidFill>
                  <a:schemeClr val="tx1"/>
                </a:solidFill>
                <a:latin typeface="微软雅黑" panose="020B0503020204020204" pitchFamily="34" charset="-122"/>
                <a:ea typeface="微软雅黑" panose="020B0503020204020204" pitchFamily="34" charset="-122"/>
              </a:rPr>
              <a:t>深圳市</a:t>
            </a:r>
            <a:r>
              <a:rPr lang="en-US" altLang="zh-CN" sz="1600" b="1" dirty="0">
                <a:solidFill>
                  <a:schemeClr val="tx1"/>
                </a:solidFill>
                <a:latin typeface="微软雅黑" panose="020B0503020204020204" pitchFamily="34" charset="-122"/>
                <a:ea typeface="微软雅黑" panose="020B0503020204020204" pitchFamily="34" charset="-122"/>
              </a:rPr>
              <a:t>2014</a:t>
            </a:r>
            <a:r>
              <a:rPr lang="zh-CN" altLang="en-US" sz="1600" b="1" dirty="0">
                <a:solidFill>
                  <a:schemeClr val="tx1"/>
                </a:solidFill>
                <a:latin typeface="微软雅黑" panose="020B0503020204020204" pitchFamily="34" charset="-122"/>
                <a:ea typeface="微软雅黑" panose="020B0503020204020204" pitchFamily="34" charset="-122"/>
              </a:rPr>
              <a:t>年度</a:t>
            </a:r>
            <a:r>
              <a:rPr lang="en-US" altLang="zh-CN" sz="1600" b="1" dirty="0">
                <a:solidFill>
                  <a:schemeClr val="tx1"/>
                </a:solidFill>
                <a:latin typeface="微软雅黑" panose="020B0503020204020204" pitchFamily="34" charset="-122"/>
                <a:ea typeface="微软雅黑" panose="020B0503020204020204" pitchFamily="34" charset="-122"/>
              </a:rPr>
              <a:t>A</a:t>
            </a:r>
            <a:r>
              <a:rPr lang="zh-CN" altLang="en-US" sz="1600" b="1" dirty="0">
                <a:solidFill>
                  <a:schemeClr val="tx1"/>
                </a:solidFill>
                <a:latin typeface="微软雅黑" panose="020B0503020204020204" pitchFamily="34" charset="-122"/>
                <a:ea typeface="微软雅黑" panose="020B0503020204020204" pitchFamily="34" charset="-122"/>
              </a:rPr>
              <a:t>级纳税人</a:t>
            </a:r>
            <a:r>
              <a:rPr lang="zh-CN" altLang="en-US" sz="1600" b="1" dirty="0" smtClean="0">
                <a:solidFill>
                  <a:schemeClr val="tx1"/>
                </a:solidFill>
                <a:latin typeface="微软雅黑" panose="020B0503020204020204" pitchFamily="34" charset="-122"/>
                <a:ea typeface="微软雅黑" panose="020B0503020204020204" pitchFamily="34" charset="-122"/>
              </a:rPr>
              <a:t>”称号。</a:t>
            </a:r>
            <a:endParaRPr lang="en-US" altLang="zh-CN" sz="1600" b="1" dirty="0" smtClean="0">
              <a:solidFill>
                <a:schemeClr val="tx1"/>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600" b="1" dirty="0" smtClean="0">
                <a:solidFill>
                  <a:schemeClr val="tx1"/>
                </a:solidFill>
                <a:latin typeface="微软雅黑" panose="020B0503020204020204" pitchFamily="34" charset="-122"/>
                <a:ea typeface="微软雅黑" panose="020B0503020204020204" pitchFamily="34" charset="-122"/>
              </a:rPr>
              <a:t>获得由</a:t>
            </a:r>
            <a:r>
              <a:rPr lang="zh-CN" altLang="en-US" sz="1600" b="1" dirty="0">
                <a:solidFill>
                  <a:schemeClr val="tx1"/>
                </a:solidFill>
                <a:latin typeface="微软雅黑" panose="020B0503020204020204" pitchFamily="34" charset="-122"/>
                <a:ea typeface="微软雅黑" panose="020B0503020204020204" pitchFamily="34" charset="-122"/>
              </a:rPr>
              <a:t>深圳市科技创新委员会、市财政委员会、市国家税务局、市地方税务局联合颁发的</a:t>
            </a:r>
            <a:r>
              <a:rPr lang="en-US" altLang="zh-CN" sz="1600" b="1" dirty="0">
                <a:solidFill>
                  <a:schemeClr val="tx1"/>
                </a:solidFill>
                <a:latin typeface="微软雅黑" panose="020B0503020204020204" pitchFamily="34" charset="-122"/>
                <a:ea typeface="微软雅黑" panose="020B0503020204020204" pitchFamily="34" charset="-122"/>
              </a:rPr>
              <a:t>《</a:t>
            </a:r>
            <a:r>
              <a:rPr lang="zh-CN" altLang="en-US" sz="1600" b="1" dirty="0">
                <a:solidFill>
                  <a:schemeClr val="tx1"/>
                </a:solidFill>
                <a:latin typeface="微软雅黑" panose="020B0503020204020204" pitchFamily="34" charset="-122"/>
                <a:ea typeface="微软雅黑" panose="020B0503020204020204" pitchFamily="34" charset="-122"/>
              </a:rPr>
              <a:t>高新技术企业证书</a:t>
            </a:r>
            <a:r>
              <a:rPr lang="en-US" altLang="zh-CN" sz="1600" b="1" dirty="0">
                <a:solidFill>
                  <a:schemeClr val="tx1"/>
                </a:solidFill>
                <a:latin typeface="微软雅黑" panose="020B0503020204020204" pitchFamily="34" charset="-122"/>
                <a:ea typeface="微软雅黑" panose="020B0503020204020204" pitchFamily="34" charset="-122"/>
              </a:rPr>
              <a:t>》</a:t>
            </a:r>
            <a:r>
              <a:rPr lang="zh-CN" altLang="en-US" sz="1600" b="1" dirty="0">
                <a:solidFill>
                  <a:schemeClr val="tx1"/>
                </a:solidFill>
                <a:latin typeface="微软雅黑" panose="020B0503020204020204" pitchFamily="34" charset="-122"/>
                <a:ea typeface="微软雅黑" panose="020B0503020204020204" pitchFamily="34" charset="-122"/>
              </a:rPr>
              <a:t>，再一次入选国家级高新技术企业</a:t>
            </a:r>
            <a:r>
              <a:rPr lang="zh-CN" altLang="en-US" sz="1600" b="1" dirty="0" smtClean="0">
                <a:solidFill>
                  <a:schemeClr val="tx1"/>
                </a:solidFill>
                <a:latin typeface="微软雅黑" panose="020B0503020204020204" pitchFamily="34" charset="-122"/>
                <a:ea typeface="微软雅黑" panose="020B0503020204020204" pitchFamily="34" charset="-122"/>
              </a:rPr>
              <a:t>。</a:t>
            </a:r>
            <a:endParaRPr lang="en-US" altLang="zh-CN" sz="1600" b="1" dirty="0" smtClean="0">
              <a:solidFill>
                <a:schemeClr val="tx1"/>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600" b="1" dirty="0" smtClean="0">
                <a:solidFill>
                  <a:schemeClr val="tx1"/>
                </a:solidFill>
                <a:latin typeface="微软雅黑" panose="020B0503020204020204" pitchFamily="34" charset="-122"/>
                <a:ea typeface="微软雅黑" panose="020B0503020204020204" pitchFamily="34" charset="-122"/>
              </a:rPr>
              <a:t>广东电网公司</a:t>
            </a:r>
            <a:r>
              <a:rPr lang="zh-CN" altLang="en-US" sz="1600" b="1" dirty="0">
                <a:solidFill>
                  <a:schemeClr val="tx1"/>
                </a:solidFill>
                <a:latin typeface="微软雅黑" panose="020B0503020204020204" pitchFamily="34" charset="-122"/>
                <a:ea typeface="微软雅黑" panose="020B0503020204020204" pitchFamily="34" charset="-122"/>
              </a:rPr>
              <a:t>资产一体化系统正式单轨</a:t>
            </a:r>
            <a:r>
              <a:rPr lang="zh-CN" altLang="en-US" sz="1600" b="1" dirty="0" smtClean="0">
                <a:solidFill>
                  <a:schemeClr val="tx1"/>
                </a:solidFill>
                <a:latin typeface="微软雅黑" panose="020B0503020204020204" pitchFamily="34" charset="-122"/>
                <a:ea typeface="微软雅黑" panose="020B0503020204020204" pitchFamily="34" charset="-122"/>
              </a:rPr>
              <a:t>上线。</a:t>
            </a:r>
            <a:endParaRPr lang="en-US" altLang="zh-CN" sz="1600" b="1" dirty="0" smtClean="0">
              <a:solidFill>
                <a:schemeClr val="tx1"/>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en-US" altLang="zh-CN" sz="1600" dirty="0">
                <a:solidFill>
                  <a:schemeClr val="tx1"/>
                </a:solidFill>
                <a:latin typeface="微软雅黑" panose="020B0503020204020204" pitchFamily="34" charset="-122"/>
                <a:ea typeface="微软雅黑" panose="020B0503020204020204" pitchFamily="34" charset="-122"/>
              </a:rPr>
              <a:t>……</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0" name="矩形 9"/>
          <p:cNvSpPr/>
          <p:nvPr/>
        </p:nvSpPr>
        <p:spPr>
          <a:xfrm>
            <a:off x="0" y="0"/>
            <a:ext cx="9144000" cy="648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11" name="矩形 10"/>
          <p:cNvSpPr/>
          <p:nvPr/>
        </p:nvSpPr>
        <p:spPr>
          <a:xfrm>
            <a:off x="0" y="72000"/>
            <a:ext cx="2880000" cy="504000"/>
          </a:xfrm>
          <a:prstGeom prst="rect">
            <a:avLst/>
          </a:prstGeom>
          <a:solidFill>
            <a:srgbClr val="EB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800" b="1" dirty="0" smtClean="0">
                <a:latin typeface="微软雅黑" panose="020B0503020204020204" pitchFamily="34" charset="-122"/>
                <a:ea typeface="微软雅黑" panose="020B0503020204020204" pitchFamily="34" charset="-122"/>
              </a:rPr>
              <a:t>发展历程</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1769777231"/>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12110" y="2862600"/>
            <a:ext cx="410369" cy="2510616"/>
          </a:xfrm>
          <a:prstGeom prst="rect">
            <a:avLst/>
          </a:prstGeom>
          <a:solidFill>
            <a:srgbClr val="FF6600"/>
          </a:solidFill>
          <a:ln/>
        </p:spPr>
        <p:style>
          <a:lnRef idx="0">
            <a:schemeClr val="accent5"/>
          </a:lnRef>
          <a:fillRef idx="3">
            <a:schemeClr val="accent5"/>
          </a:fillRef>
          <a:effectRef idx="3">
            <a:schemeClr val="accent5"/>
          </a:effectRef>
          <a:fontRef idx="minor">
            <a:schemeClr val="lt1"/>
          </a:fontRef>
        </p:style>
        <p:txBody>
          <a:bodyPr rot="0" spcFirstLastPara="1" vertOverflow="overflow" horzOverflow="overflow" vert="eaVert" wrap="square" lIns="50800" tIns="50800" rIns="50800" bIns="50800"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zh-CN" altLang="en-US" sz="2000" i="0" u="none" strike="noStrike" cap="none" spc="0" normalizeH="0" baseline="0" dirty="0" smtClean="0">
                <a:ln>
                  <a:noFill/>
                </a:ln>
                <a:solidFill>
                  <a:schemeClr val="bg1"/>
                </a:solidFill>
                <a:uFillTx/>
                <a:latin typeface="微软雅黑" panose="020B0503020204020204" pitchFamily="34" charset="-122"/>
                <a:ea typeface="微软雅黑" panose="020B0503020204020204" pitchFamily="34" charset="-122"/>
                <a:sym typeface="Trebuchet MS"/>
              </a:rPr>
              <a:t>生产系统产品部</a:t>
            </a:r>
            <a:endParaRPr kumimoji="0" lang="zh-CN" altLang="en-US" sz="2000" i="0" u="none" strike="noStrike" cap="none" spc="0" normalizeH="0" baseline="0" dirty="0">
              <a:ln>
                <a:noFill/>
              </a:ln>
              <a:solidFill>
                <a:schemeClr val="bg1"/>
              </a:solidFill>
              <a:uFillTx/>
              <a:latin typeface="微软雅黑" panose="020B0503020204020204" pitchFamily="34" charset="-122"/>
              <a:ea typeface="微软雅黑" panose="020B0503020204020204" pitchFamily="34" charset="-122"/>
              <a:sym typeface="Trebuchet MS"/>
            </a:endParaRPr>
          </a:p>
        </p:txBody>
      </p:sp>
      <p:sp>
        <p:nvSpPr>
          <p:cNvPr id="6" name="文本框 5"/>
          <p:cNvSpPr txBox="1"/>
          <p:nvPr/>
        </p:nvSpPr>
        <p:spPr>
          <a:xfrm>
            <a:off x="1456228" y="2881423"/>
            <a:ext cx="410369" cy="2510616"/>
          </a:xfrm>
          <a:prstGeom prst="rect">
            <a:avLst/>
          </a:prstGeom>
          <a:solidFill>
            <a:srgbClr val="FF6600"/>
          </a:solidFill>
          <a:ln/>
        </p:spPr>
        <p:style>
          <a:lnRef idx="0">
            <a:schemeClr val="accent5"/>
          </a:lnRef>
          <a:fillRef idx="3">
            <a:schemeClr val="accent5"/>
          </a:fillRef>
          <a:effectRef idx="3">
            <a:schemeClr val="accent5"/>
          </a:effectRef>
          <a:fontRef idx="minor">
            <a:schemeClr val="lt1"/>
          </a:fontRef>
        </p:style>
        <p:txBody>
          <a:bodyPr rot="0" spcFirstLastPara="1" vertOverflow="overflow" horzOverflow="overflow" vert="eaVert" wrap="square" lIns="50800" tIns="50800" rIns="50800" bIns="50800"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zh-CN" altLang="en-US" sz="2000" i="0" u="none" strike="noStrike" cap="none" spc="0" normalizeH="0" baseline="0" dirty="0" smtClean="0">
                <a:ln>
                  <a:noFill/>
                </a:ln>
                <a:solidFill>
                  <a:schemeClr val="bg1"/>
                </a:solidFill>
                <a:uFillTx/>
                <a:latin typeface="微软雅黑" panose="020B0503020204020204" pitchFamily="34" charset="-122"/>
                <a:ea typeface="微软雅黑" panose="020B0503020204020204" pitchFamily="34" charset="-122"/>
                <a:sym typeface="Trebuchet MS"/>
              </a:rPr>
              <a:t>项目物资系统产品部</a:t>
            </a:r>
            <a:endParaRPr kumimoji="0" lang="zh-CN" altLang="en-US" sz="2000" i="0" u="none" strike="noStrike" cap="none" spc="0" normalizeH="0" baseline="0" dirty="0">
              <a:ln>
                <a:noFill/>
              </a:ln>
              <a:solidFill>
                <a:schemeClr val="bg1"/>
              </a:solidFill>
              <a:uFillTx/>
              <a:latin typeface="微软雅黑" panose="020B0503020204020204" pitchFamily="34" charset="-122"/>
              <a:ea typeface="微软雅黑" panose="020B0503020204020204" pitchFamily="34" charset="-122"/>
              <a:sym typeface="Trebuchet MS"/>
            </a:endParaRPr>
          </a:p>
        </p:txBody>
      </p:sp>
      <p:sp>
        <p:nvSpPr>
          <p:cNvPr id="11" name="文本框 10"/>
          <p:cNvSpPr txBox="1"/>
          <p:nvPr/>
        </p:nvSpPr>
        <p:spPr>
          <a:xfrm>
            <a:off x="3678865" y="2892056"/>
            <a:ext cx="410369" cy="2510616"/>
          </a:xfrm>
          <a:prstGeom prst="rect">
            <a:avLst/>
          </a:prstGeom>
          <a:solidFill>
            <a:srgbClr val="FF6600"/>
          </a:solidFill>
          <a:ln/>
        </p:spPr>
        <p:style>
          <a:lnRef idx="0">
            <a:schemeClr val="accent5"/>
          </a:lnRef>
          <a:fillRef idx="3">
            <a:schemeClr val="accent5"/>
          </a:fillRef>
          <a:effectRef idx="3">
            <a:schemeClr val="accent5"/>
          </a:effectRef>
          <a:fontRef idx="minor">
            <a:schemeClr val="lt1"/>
          </a:fontRef>
        </p:style>
        <p:txBody>
          <a:bodyPr rot="0" spcFirstLastPara="1" vertOverflow="overflow" horzOverflow="overflow" vert="eaVert" wrap="square" lIns="50800" tIns="50800" rIns="50800" bIns="50800"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zh-CN" altLang="en-US" sz="2000" i="0" u="none" strike="noStrike" cap="none" spc="0" normalizeH="0" baseline="0" dirty="0" smtClean="0">
                <a:ln>
                  <a:noFill/>
                </a:ln>
                <a:solidFill>
                  <a:schemeClr val="bg1"/>
                </a:solidFill>
                <a:uFillTx/>
                <a:latin typeface="微软雅黑" panose="020B0503020204020204" pitchFamily="34" charset="-122"/>
                <a:ea typeface="微软雅黑" panose="020B0503020204020204" pitchFamily="34" charset="-122"/>
                <a:sym typeface="Trebuchet MS"/>
              </a:rPr>
              <a:t>系统集成部</a:t>
            </a:r>
            <a:endParaRPr kumimoji="0" lang="zh-CN" altLang="en-US" sz="2000" i="0" u="none" strike="noStrike" cap="none" spc="0" normalizeH="0" baseline="0" dirty="0">
              <a:ln>
                <a:noFill/>
              </a:ln>
              <a:solidFill>
                <a:schemeClr val="bg1"/>
              </a:solidFill>
              <a:uFillTx/>
              <a:latin typeface="微软雅黑" panose="020B0503020204020204" pitchFamily="34" charset="-122"/>
              <a:ea typeface="微软雅黑" panose="020B0503020204020204" pitchFamily="34" charset="-122"/>
              <a:sym typeface="Trebuchet MS"/>
            </a:endParaRPr>
          </a:p>
        </p:txBody>
      </p:sp>
      <p:sp>
        <p:nvSpPr>
          <p:cNvPr id="12" name="文本框 11"/>
          <p:cNvSpPr txBox="1"/>
          <p:nvPr/>
        </p:nvSpPr>
        <p:spPr>
          <a:xfrm>
            <a:off x="2017020" y="2881423"/>
            <a:ext cx="410369" cy="2510616"/>
          </a:xfrm>
          <a:prstGeom prst="rect">
            <a:avLst/>
          </a:prstGeom>
          <a:solidFill>
            <a:srgbClr val="FF6600"/>
          </a:solidFill>
          <a:ln/>
        </p:spPr>
        <p:style>
          <a:lnRef idx="0">
            <a:schemeClr val="accent5"/>
          </a:lnRef>
          <a:fillRef idx="3">
            <a:schemeClr val="accent5"/>
          </a:fillRef>
          <a:effectRef idx="3">
            <a:schemeClr val="accent5"/>
          </a:effectRef>
          <a:fontRef idx="minor">
            <a:schemeClr val="lt1"/>
          </a:fontRef>
        </p:style>
        <p:txBody>
          <a:bodyPr rot="0" spcFirstLastPara="1" vertOverflow="overflow" horzOverflow="overflow" vert="eaVert" wrap="square" lIns="50800" tIns="50800" rIns="50800" bIns="50800"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zh-CN" altLang="en-US" sz="2000" i="0" u="none" strike="noStrike" cap="none" spc="0" normalizeH="0" baseline="0" dirty="0" smtClean="0">
                <a:ln>
                  <a:noFill/>
                </a:ln>
                <a:solidFill>
                  <a:schemeClr val="bg1"/>
                </a:solidFill>
                <a:uFillTx/>
                <a:latin typeface="微软雅黑" panose="020B0503020204020204" pitchFamily="34" charset="-122"/>
                <a:ea typeface="微软雅黑" panose="020B0503020204020204" pitchFamily="34" charset="-122"/>
                <a:sym typeface="Trebuchet MS"/>
              </a:rPr>
              <a:t>智能电网产品部</a:t>
            </a:r>
            <a:endParaRPr kumimoji="0" lang="zh-CN" altLang="en-US" sz="2000" i="0" u="none" strike="noStrike" cap="none" spc="0" normalizeH="0" baseline="0" dirty="0">
              <a:ln>
                <a:noFill/>
              </a:ln>
              <a:solidFill>
                <a:schemeClr val="bg1"/>
              </a:solidFill>
              <a:uFillTx/>
              <a:latin typeface="微软雅黑" panose="020B0503020204020204" pitchFamily="34" charset="-122"/>
              <a:ea typeface="微软雅黑" panose="020B0503020204020204" pitchFamily="34" charset="-122"/>
              <a:sym typeface="Trebuchet MS"/>
            </a:endParaRPr>
          </a:p>
        </p:txBody>
      </p:sp>
      <p:sp>
        <p:nvSpPr>
          <p:cNvPr id="13" name="文本框 12"/>
          <p:cNvSpPr txBox="1"/>
          <p:nvPr/>
        </p:nvSpPr>
        <p:spPr>
          <a:xfrm>
            <a:off x="4221126" y="2905161"/>
            <a:ext cx="410369" cy="2510616"/>
          </a:xfrm>
          <a:prstGeom prst="rect">
            <a:avLst/>
          </a:prstGeom>
          <a:solidFill>
            <a:srgbClr val="FF6600"/>
          </a:solidFill>
          <a:ln/>
        </p:spPr>
        <p:style>
          <a:lnRef idx="0">
            <a:schemeClr val="accent5"/>
          </a:lnRef>
          <a:fillRef idx="3">
            <a:schemeClr val="accent5"/>
          </a:fillRef>
          <a:effectRef idx="3">
            <a:schemeClr val="accent5"/>
          </a:effectRef>
          <a:fontRef idx="minor">
            <a:schemeClr val="lt1"/>
          </a:fontRef>
        </p:style>
        <p:txBody>
          <a:bodyPr rot="0" spcFirstLastPara="1" vertOverflow="overflow" horzOverflow="overflow" vert="eaVert" wrap="square" lIns="50800" tIns="50800" rIns="50800" bIns="50800"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zh-CN" altLang="en-US" sz="2000" i="0" u="none" strike="noStrike" cap="none" spc="0" normalizeH="0" baseline="0" dirty="0" smtClean="0">
                <a:ln>
                  <a:noFill/>
                </a:ln>
                <a:solidFill>
                  <a:schemeClr val="bg1"/>
                </a:solidFill>
                <a:uFillTx/>
                <a:latin typeface="微软雅黑" panose="020B0503020204020204" pitchFamily="34" charset="-122"/>
                <a:ea typeface="微软雅黑" panose="020B0503020204020204" pitchFamily="34" charset="-122"/>
                <a:sym typeface="Trebuchet MS"/>
              </a:rPr>
              <a:t>质量管理部</a:t>
            </a:r>
            <a:endParaRPr kumimoji="0" lang="zh-CN" altLang="en-US" sz="2000" i="0" u="none" strike="noStrike" cap="none" spc="0" normalizeH="0" baseline="0" dirty="0">
              <a:ln>
                <a:noFill/>
              </a:ln>
              <a:solidFill>
                <a:schemeClr val="bg1"/>
              </a:solidFill>
              <a:uFillTx/>
              <a:latin typeface="微软雅黑" panose="020B0503020204020204" pitchFamily="34" charset="-122"/>
              <a:ea typeface="微软雅黑" panose="020B0503020204020204" pitchFamily="34" charset="-122"/>
              <a:sym typeface="Trebuchet MS"/>
            </a:endParaRPr>
          </a:p>
        </p:txBody>
      </p:sp>
      <p:sp>
        <p:nvSpPr>
          <p:cNvPr id="14" name="文本框 13"/>
          <p:cNvSpPr txBox="1"/>
          <p:nvPr/>
        </p:nvSpPr>
        <p:spPr>
          <a:xfrm>
            <a:off x="4739244" y="2894497"/>
            <a:ext cx="410369" cy="2510616"/>
          </a:xfrm>
          <a:prstGeom prst="rect">
            <a:avLst/>
          </a:prstGeom>
          <a:solidFill>
            <a:srgbClr val="FF6600"/>
          </a:solidFill>
          <a:ln/>
        </p:spPr>
        <p:style>
          <a:lnRef idx="0">
            <a:schemeClr val="accent5"/>
          </a:lnRef>
          <a:fillRef idx="3">
            <a:schemeClr val="accent5"/>
          </a:fillRef>
          <a:effectRef idx="3">
            <a:schemeClr val="accent5"/>
          </a:effectRef>
          <a:fontRef idx="minor">
            <a:schemeClr val="lt1"/>
          </a:fontRef>
        </p:style>
        <p:txBody>
          <a:bodyPr rot="0" spcFirstLastPara="1" vertOverflow="overflow" horzOverflow="overflow" vert="eaVert" wrap="square" lIns="50800" tIns="50800" rIns="50800" bIns="50800"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zh-CN" altLang="en-US" sz="2000" i="0" u="none" strike="noStrike" cap="none" spc="0" normalizeH="0" baseline="0" dirty="0" smtClean="0">
                <a:ln>
                  <a:noFill/>
                </a:ln>
                <a:solidFill>
                  <a:schemeClr val="bg1"/>
                </a:solidFill>
                <a:uFillTx/>
                <a:latin typeface="微软雅黑" panose="020B0503020204020204" pitchFamily="34" charset="-122"/>
                <a:ea typeface="微软雅黑" panose="020B0503020204020204" pitchFamily="34" charset="-122"/>
                <a:sym typeface="Trebuchet MS"/>
              </a:rPr>
              <a:t>业务研究中心</a:t>
            </a:r>
            <a:endParaRPr kumimoji="0" lang="zh-CN" altLang="en-US" sz="2000" i="0" u="none" strike="noStrike" cap="none" spc="0" normalizeH="0" baseline="0" dirty="0">
              <a:ln>
                <a:noFill/>
              </a:ln>
              <a:solidFill>
                <a:schemeClr val="bg1"/>
              </a:solidFill>
              <a:uFillTx/>
              <a:latin typeface="微软雅黑" panose="020B0503020204020204" pitchFamily="34" charset="-122"/>
              <a:ea typeface="微软雅黑" panose="020B0503020204020204" pitchFamily="34" charset="-122"/>
              <a:sym typeface="Trebuchet MS"/>
            </a:endParaRPr>
          </a:p>
        </p:txBody>
      </p:sp>
      <p:sp>
        <p:nvSpPr>
          <p:cNvPr id="15" name="文本框 14"/>
          <p:cNvSpPr txBox="1"/>
          <p:nvPr/>
        </p:nvSpPr>
        <p:spPr>
          <a:xfrm>
            <a:off x="5273749" y="2894513"/>
            <a:ext cx="410369" cy="2510616"/>
          </a:xfrm>
          <a:prstGeom prst="rect">
            <a:avLst/>
          </a:prstGeom>
          <a:solidFill>
            <a:srgbClr val="FF6600"/>
          </a:solidFill>
          <a:ln/>
        </p:spPr>
        <p:style>
          <a:lnRef idx="0">
            <a:schemeClr val="accent5"/>
          </a:lnRef>
          <a:fillRef idx="3">
            <a:schemeClr val="accent5"/>
          </a:fillRef>
          <a:effectRef idx="3">
            <a:schemeClr val="accent5"/>
          </a:effectRef>
          <a:fontRef idx="minor">
            <a:schemeClr val="lt1"/>
          </a:fontRef>
        </p:style>
        <p:txBody>
          <a:bodyPr rot="0" spcFirstLastPara="1" vertOverflow="overflow" horzOverflow="overflow" vert="eaVert" wrap="square" lIns="50800" tIns="50800" rIns="50800" bIns="50800"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zh-CN" altLang="en-US" sz="2000" i="0" u="none" strike="noStrike" cap="none" spc="0" normalizeH="0" baseline="0" dirty="0" smtClean="0">
                <a:ln>
                  <a:noFill/>
                </a:ln>
                <a:solidFill>
                  <a:schemeClr val="bg1"/>
                </a:solidFill>
                <a:uFillTx/>
                <a:latin typeface="微软雅黑" panose="020B0503020204020204" pitchFamily="34" charset="-122"/>
                <a:ea typeface="微软雅黑" panose="020B0503020204020204" pitchFamily="34" charset="-122"/>
                <a:sym typeface="Trebuchet MS"/>
              </a:rPr>
              <a:t>技术研究中心</a:t>
            </a:r>
            <a:endParaRPr kumimoji="0" lang="zh-CN" altLang="en-US" sz="2000" i="0" u="none" strike="noStrike" cap="none" spc="0" normalizeH="0" baseline="0" dirty="0">
              <a:ln>
                <a:noFill/>
              </a:ln>
              <a:solidFill>
                <a:schemeClr val="bg1"/>
              </a:solidFill>
              <a:uFillTx/>
              <a:latin typeface="微软雅黑" panose="020B0503020204020204" pitchFamily="34" charset="-122"/>
              <a:ea typeface="微软雅黑" panose="020B0503020204020204" pitchFamily="34" charset="-122"/>
              <a:sym typeface="Trebuchet MS"/>
            </a:endParaRPr>
          </a:p>
        </p:txBody>
      </p:sp>
      <p:sp>
        <p:nvSpPr>
          <p:cNvPr id="16" name="文本框 15"/>
          <p:cNvSpPr txBox="1"/>
          <p:nvPr/>
        </p:nvSpPr>
        <p:spPr>
          <a:xfrm>
            <a:off x="5837274" y="2881423"/>
            <a:ext cx="410369" cy="2541182"/>
          </a:xfrm>
          <a:prstGeom prst="rect">
            <a:avLst/>
          </a:prstGeom>
          <a:solidFill>
            <a:srgbClr val="FF6600"/>
          </a:solidFill>
          <a:ln/>
        </p:spPr>
        <p:style>
          <a:lnRef idx="0">
            <a:schemeClr val="accent5"/>
          </a:lnRef>
          <a:fillRef idx="3">
            <a:schemeClr val="accent5"/>
          </a:fillRef>
          <a:effectRef idx="3">
            <a:schemeClr val="accent5"/>
          </a:effectRef>
          <a:fontRef idx="minor">
            <a:schemeClr val="lt1"/>
          </a:fontRef>
        </p:style>
        <p:txBody>
          <a:bodyPr rot="0" spcFirstLastPara="1" vertOverflow="overflow" horzOverflow="overflow" vert="eaVert" wrap="square" lIns="50800" tIns="50800" rIns="50800" bIns="50800"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r>
              <a:rPr lang="zh-CN" altLang="en-US" sz="2000" dirty="0" smtClean="0">
                <a:solidFill>
                  <a:schemeClr val="bg1"/>
                </a:solidFill>
                <a:latin typeface="微软雅黑" panose="020B0503020204020204" pitchFamily="34" charset="-122"/>
                <a:ea typeface="微软雅黑" panose="020B0503020204020204" pitchFamily="34" charset="-122"/>
              </a:rPr>
              <a:t>市场部</a:t>
            </a:r>
            <a:endParaRPr kumimoji="0" lang="zh-CN" altLang="en-US" sz="2000" i="0" u="none" strike="noStrike" cap="none" spc="0" normalizeH="0" baseline="0" dirty="0">
              <a:ln>
                <a:noFill/>
              </a:ln>
              <a:solidFill>
                <a:schemeClr val="bg1"/>
              </a:solidFill>
              <a:uFillTx/>
              <a:latin typeface="微软雅黑" panose="020B0503020204020204" pitchFamily="34" charset="-122"/>
              <a:ea typeface="微软雅黑" panose="020B0503020204020204" pitchFamily="34" charset="-122"/>
              <a:sym typeface="Trebuchet MS"/>
            </a:endParaRPr>
          </a:p>
        </p:txBody>
      </p:sp>
      <p:sp>
        <p:nvSpPr>
          <p:cNvPr id="17" name="文本框 16"/>
          <p:cNvSpPr txBox="1"/>
          <p:nvPr/>
        </p:nvSpPr>
        <p:spPr>
          <a:xfrm>
            <a:off x="6368902" y="2913321"/>
            <a:ext cx="410369" cy="2510616"/>
          </a:xfrm>
          <a:prstGeom prst="rect">
            <a:avLst/>
          </a:prstGeom>
          <a:solidFill>
            <a:srgbClr val="FF6600"/>
          </a:solidFill>
          <a:ln/>
        </p:spPr>
        <p:style>
          <a:lnRef idx="0">
            <a:schemeClr val="accent5"/>
          </a:lnRef>
          <a:fillRef idx="3">
            <a:schemeClr val="accent5"/>
          </a:fillRef>
          <a:effectRef idx="3">
            <a:schemeClr val="accent5"/>
          </a:effectRef>
          <a:fontRef idx="minor">
            <a:schemeClr val="lt1"/>
          </a:fontRef>
        </p:style>
        <p:txBody>
          <a:bodyPr rot="0" spcFirstLastPara="1" vertOverflow="overflow" horzOverflow="overflow" vert="eaVert" wrap="square" lIns="50800" tIns="50800" rIns="50800" bIns="50800"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zh-CN" altLang="en-US" sz="2000" i="0" u="none" strike="noStrike" cap="none" spc="0" normalizeH="0" baseline="0" dirty="0" smtClean="0">
                <a:ln>
                  <a:noFill/>
                </a:ln>
                <a:solidFill>
                  <a:schemeClr val="bg1"/>
                </a:solidFill>
                <a:uFillTx/>
                <a:latin typeface="微软雅黑" panose="020B0503020204020204" pitchFamily="34" charset="-122"/>
                <a:ea typeface="微软雅黑" panose="020B0503020204020204" pitchFamily="34" charset="-122"/>
                <a:sym typeface="Trebuchet MS"/>
              </a:rPr>
              <a:t>财务部</a:t>
            </a:r>
            <a:endParaRPr kumimoji="0" lang="zh-CN" altLang="en-US" sz="2000" i="0" u="none" strike="noStrike" cap="none" spc="0" normalizeH="0" baseline="0" dirty="0">
              <a:ln>
                <a:noFill/>
              </a:ln>
              <a:solidFill>
                <a:schemeClr val="bg1"/>
              </a:solidFill>
              <a:uFillTx/>
              <a:latin typeface="微软雅黑" panose="020B0503020204020204" pitchFamily="34" charset="-122"/>
              <a:ea typeface="微软雅黑" panose="020B0503020204020204" pitchFamily="34" charset="-122"/>
              <a:sym typeface="Trebuchet MS"/>
            </a:endParaRPr>
          </a:p>
        </p:txBody>
      </p:sp>
      <p:sp>
        <p:nvSpPr>
          <p:cNvPr id="18" name="文本框 17"/>
          <p:cNvSpPr txBox="1"/>
          <p:nvPr/>
        </p:nvSpPr>
        <p:spPr>
          <a:xfrm>
            <a:off x="6896797" y="2905130"/>
            <a:ext cx="410369" cy="2510616"/>
          </a:xfrm>
          <a:prstGeom prst="rect">
            <a:avLst/>
          </a:prstGeom>
          <a:solidFill>
            <a:srgbClr val="FF6600"/>
          </a:solidFill>
          <a:ln/>
        </p:spPr>
        <p:style>
          <a:lnRef idx="0">
            <a:schemeClr val="accent5"/>
          </a:lnRef>
          <a:fillRef idx="3">
            <a:schemeClr val="accent5"/>
          </a:fillRef>
          <a:effectRef idx="3">
            <a:schemeClr val="accent5"/>
          </a:effectRef>
          <a:fontRef idx="minor">
            <a:schemeClr val="lt1"/>
          </a:fontRef>
        </p:style>
        <p:txBody>
          <a:bodyPr rot="0" spcFirstLastPara="1" vertOverflow="overflow" horzOverflow="overflow" vert="eaVert" wrap="square" lIns="50800" tIns="50800" rIns="50800" bIns="50800"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zh-CN" altLang="en-US" sz="2000" i="0" u="none" strike="noStrike" cap="none" spc="0" normalizeH="0" baseline="0" dirty="0" smtClean="0">
                <a:ln>
                  <a:noFill/>
                </a:ln>
                <a:solidFill>
                  <a:schemeClr val="bg1"/>
                </a:solidFill>
                <a:uFillTx/>
                <a:latin typeface="微软雅黑" panose="020B0503020204020204" pitchFamily="34" charset="-122"/>
                <a:ea typeface="微软雅黑" panose="020B0503020204020204" pitchFamily="34" charset="-122"/>
                <a:sym typeface="Trebuchet MS"/>
              </a:rPr>
              <a:t>行政部</a:t>
            </a:r>
            <a:endParaRPr kumimoji="0" lang="zh-CN" altLang="en-US" sz="2000" i="0" u="none" strike="noStrike" cap="none" spc="0" normalizeH="0" baseline="0" dirty="0">
              <a:ln>
                <a:noFill/>
              </a:ln>
              <a:solidFill>
                <a:schemeClr val="bg1"/>
              </a:solidFill>
              <a:uFillTx/>
              <a:latin typeface="微软雅黑" panose="020B0503020204020204" pitchFamily="34" charset="-122"/>
              <a:ea typeface="微软雅黑" panose="020B0503020204020204" pitchFamily="34" charset="-122"/>
              <a:sym typeface="Trebuchet MS"/>
            </a:endParaRPr>
          </a:p>
        </p:txBody>
      </p:sp>
      <p:sp>
        <p:nvSpPr>
          <p:cNvPr id="19" name="文本框 18"/>
          <p:cNvSpPr txBox="1"/>
          <p:nvPr/>
        </p:nvSpPr>
        <p:spPr>
          <a:xfrm>
            <a:off x="2564473" y="2881423"/>
            <a:ext cx="410369" cy="2510616"/>
          </a:xfrm>
          <a:prstGeom prst="rect">
            <a:avLst/>
          </a:prstGeom>
          <a:solidFill>
            <a:srgbClr val="FF6600"/>
          </a:solidFill>
          <a:ln/>
        </p:spPr>
        <p:style>
          <a:lnRef idx="0">
            <a:schemeClr val="accent5"/>
          </a:lnRef>
          <a:fillRef idx="3">
            <a:schemeClr val="accent5"/>
          </a:fillRef>
          <a:effectRef idx="3">
            <a:schemeClr val="accent5"/>
          </a:effectRef>
          <a:fontRef idx="minor">
            <a:schemeClr val="lt1"/>
          </a:fontRef>
        </p:style>
        <p:txBody>
          <a:bodyPr rot="0" spcFirstLastPara="1" vertOverflow="overflow" horzOverflow="overflow" vert="eaVert" wrap="square" lIns="50800" tIns="50800" rIns="50800" bIns="50800"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zh-CN" altLang="en-US" sz="2000" i="0" u="none" strike="noStrike" cap="none" spc="0" normalizeH="0" baseline="0" dirty="0" smtClean="0">
                <a:ln>
                  <a:noFill/>
                </a:ln>
                <a:solidFill>
                  <a:schemeClr val="bg1"/>
                </a:solidFill>
                <a:uFillTx/>
                <a:latin typeface="微软雅黑" panose="020B0503020204020204" pitchFamily="34" charset="-122"/>
                <a:ea typeface="微软雅黑" panose="020B0503020204020204" pitchFamily="34" charset="-122"/>
                <a:sym typeface="Trebuchet MS"/>
              </a:rPr>
              <a:t>电网工程服务部</a:t>
            </a:r>
            <a:endParaRPr kumimoji="0" lang="zh-CN" altLang="en-US" sz="2000" i="0" u="none" strike="noStrike" cap="none" spc="0" normalizeH="0" baseline="0" dirty="0">
              <a:ln>
                <a:noFill/>
              </a:ln>
              <a:solidFill>
                <a:schemeClr val="bg1"/>
              </a:solidFill>
              <a:uFillTx/>
              <a:latin typeface="微软雅黑" panose="020B0503020204020204" pitchFamily="34" charset="-122"/>
              <a:ea typeface="微软雅黑" panose="020B0503020204020204" pitchFamily="34" charset="-122"/>
              <a:sym typeface="Trebuchet MS"/>
            </a:endParaRPr>
          </a:p>
        </p:txBody>
      </p:sp>
      <p:sp>
        <p:nvSpPr>
          <p:cNvPr id="20" name="文本框 19"/>
          <p:cNvSpPr txBox="1"/>
          <p:nvPr/>
        </p:nvSpPr>
        <p:spPr>
          <a:xfrm>
            <a:off x="7432158" y="2926396"/>
            <a:ext cx="410369" cy="2510616"/>
          </a:xfrm>
          <a:prstGeom prst="rect">
            <a:avLst/>
          </a:prstGeom>
          <a:solidFill>
            <a:srgbClr val="FF6600"/>
          </a:solidFill>
          <a:ln/>
        </p:spPr>
        <p:style>
          <a:lnRef idx="0">
            <a:schemeClr val="accent5"/>
          </a:lnRef>
          <a:fillRef idx="3">
            <a:schemeClr val="accent5"/>
          </a:fillRef>
          <a:effectRef idx="3">
            <a:schemeClr val="accent5"/>
          </a:effectRef>
          <a:fontRef idx="minor">
            <a:schemeClr val="lt1"/>
          </a:fontRef>
        </p:style>
        <p:txBody>
          <a:bodyPr rot="0" spcFirstLastPara="1" vertOverflow="overflow" horzOverflow="overflow" vert="eaVert" wrap="square" lIns="50800" tIns="50800" rIns="50800" bIns="50800"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zh-CN" altLang="en-US" sz="2000" i="0" u="none" strike="noStrike" cap="none" spc="0" normalizeH="0" baseline="0" dirty="0" smtClean="0">
                <a:ln>
                  <a:noFill/>
                </a:ln>
                <a:solidFill>
                  <a:schemeClr val="bg1"/>
                </a:solidFill>
                <a:uFillTx/>
                <a:latin typeface="微软雅黑" panose="020B0503020204020204" pitchFamily="34" charset="-122"/>
                <a:ea typeface="微软雅黑" panose="020B0503020204020204" pitchFamily="34" charset="-122"/>
                <a:sym typeface="Trebuchet MS"/>
              </a:rPr>
              <a:t>人力资源部</a:t>
            </a:r>
            <a:endParaRPr kumimoji="0" lang="zh-CN" altLang="en-US" sz="2000" i="0" u="none" strike="noStrike" cap="none" spc="0" normalizeH="0" baseline="0" dirty="0">
              <a:ln>
                <a:noFill/>
              </a:ln>
              <a:solidFill>
                <a:schemeClr val="bg1"/>
              </a:solidFill>
              <a:uFillTx/>
              <a:latin typeface="微软雅黑" panose="020B0503020204020204" pitchFamily="34" charset="-122"/>
              <a:ea typeface="微软雅黑" panose="020B0503020204020204" pitchFamily="34" charset="-122"/>
              <a:sym typeface="Trebuchet MS"/>
            </a:endParaRPr>
          </a:p>
        </p:txBody>
      </p:sp>
      <p:sp>
        <p:nvSpPr>
          <p:cNvPr id="21" name="文本框 20"/>
          <p:cNvSpPr txBox="1"/>
          <p:nvPr/>
        </p:nvSpPr>
        <p:spPr>
          <a:xfrm>
            <a:off x="7953153" y="2915778"/>
            <a:ext cx="410369" cy="2510616"/>
          </a:xfrm>
          <a:prstGeom prst="rect">
            <a:avLst/>
          </a:prstGeom>
          <a:solidFill>
            <a:srgbClr val="FF6600"/>
          </a:solidFill>
          <a:ln/>
        </p:spPr>
        <p:style>
          <a:lnRef idx="0">
            <a:schemeClr val="accent5"/>
          </a:lnRef>
          <a:fillRef idx="3">
            <a:schemeClr val="accent5"/>
          </a:fillRef>
          <a:effectRef idx="3">
            <a:schemeClr val="accent5"/>
          </a:effectRef>
          <a:fontRef idx="minor">
            <a:schemeClr val="lt1"/>
          </a:fontRef>
        </p:style>
        <p:txBody>
          <a:bodyPr rot="0" spcFirstLastPara="1" vertOverflow="overflow" horzOverflow="overflow" vert="eaVert" wrap="square" lIns="50800" tIns="50800" rIns="50800" bIns="50800"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zh-CN" altLang="en-US" sz="2000" i="0" u="none" strike="noStrike" cap="none" spc="0" normalizeH="0" baseline="0" dirty="0" smtClean="0">
                <a:ln>
                  <a:noFill/>
                </a:ln>
                <a:solidFill>
                  <a:schemeClr val="bg1"/>
                </a:solidFill>
                <a:uFillTx/>
                <a:latin typeface="微软雅黑" panose="020B0503020204020204" pitchFamily="34" charset="-122"/>
                <a:ea typeface="微软雅黑" panose="020B0503020204020204" pitchFamily="34" charset="-122"/>
                <a:sym typeface="Trebuchet MS"/>
              </a:rPr>
              <a:t>康拓普学院</a:t>
            </a:r>
            <a:endParaRPr kumimoji="0" lang="zh-CN" altLang="en-US" sz="2000" i="0" u="none" strike="noStrike" cap="none" spc="0" normalizeH="0" baseline="0" dirty="0">
              <a:ln>
                <a:noFill/>
              </a:ln>
              <a:solidFill>
                <a:schemeClr val="bg1"/>
              </a:solidFill>
              <a:uFillTx/>
              <a:latin typeface="微软雅黑" panose="020B0503020204020204" pitchFamily="34" charset="-122"/>
              <a:ea typeface="微软雅黑" panose="020B0503020204020204" pitchFamily="34" charset="-122"/>
              <a:sym typeface="Trebuchet MS"/>
            </a:endParaRPr>
          </a:p>
        </p:txBody>
      </p:sp>
      <p:sp>
        <p:nvSpPr>
          <p:cNvPr id="22" name="文本框 21"/>
          <p:cNvSpPr txBox="1"/>
          <p:nvPr/>
        </p:nvSpPr>
        <p:spPr>
          <a:xfrm>
            <a:off x="3136605" y="2879056"/>
            <a:ext cx="410369" cy="2510616"/>
          </a:xfrm>
          <a:prstGeom prst="rect">
            <a:avLst/>
          </a:prstGeom>
          <a:solidFill>
            <a:srgbClr val="FF6600"/>
          </a:solidFill>
          <a:ln/>
        </p:spPr>
        <p:style>
          <a:lnRef idx="0">
            <a:schemeClr val="accent5"/>
          </a:lnRef>
          <a:fillRef idx="3">
            <a:schemeClr val="accent5"/>
          </a:fillRef>
          <a:effectRef idx="3">
            <a:schemeClr val="accent5"/>
          </a:effectRef>
          <a:fontRef idx="minor">
            <a:schemeClr val="lt1"/>
          </a:fontRef>
        </p:style>
        <p:txBody>
          <a:bodyPr rot="0" spcFirstLastPara="1" vertOverflow="overflow" horzOverflow="overflow" vert="eaVert" wrap="square" lIns="50800" tIns="50800" rIns="50800" bIns="50800"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r>
              <a:rPr lang="zh-CN" altLang="en-US" sz="2000" dirty="0">
                <a:solidFill>
                  <a:schemeClr val="bg1"/>
                </a:solidFill>
                <a:latin typeface="微软雅黑" panose="020B0503020204020204" pitchFamily="34" charset="-122"/>
                <a:ea typeface="微软雅黑" panose="020B0503020204020204" pitchFamily="34" charset="-122"/>
              </a:rPr>
              <a:t>移动互联网产品部</a:t>
            </a:r>
          </a:p>
        </p:txBody>
      </p:sp>
      <p:cxnSp>
        <p:nvCxnSpPr>
          <p:cNvPr id="25" name="直接连接符 24"/>
          <p:cNvCxnSpPr/>
          <p:nvPr/>
        </p:nvCxnSpPr>
        <p:spPr>
          <a:xfrm>
            <a:off x="1117295" y="2425996"/>
            <a:ext cx="0" cy="436604"/>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26" name="直接连接符 25"/>
          <p:cNvCxnSpPr/>
          <p:nvPr/>
        </p:nvCxnSpPr>
        <p:spPr>
          <a:xfrm>
            <a:off x="1669312" y="2447224"/>
            <a:ext cx="0" cy="436604"/>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27" name="直接连接符 26"/>
          <p:cNvCxnSpPr/>
          <p:nvPr/>
        </p:nvCxnSpPr>
        <p:spPr>
          <a:xfrm>
            <a:off x="2222205" y="2434856"/>
            <a:ext cx="0" cy="436604"/>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28" name="直接连接符 27"/>
          <p:cNvCxnSpPr/>
          <p:nvPr/>
        </p:nvCxnSpPr>
        <p:spPr>
          <a:xfrm>
            <a:off x="2764465" y="2457819"/>
            <a:ext cx="0" cy="436604"/>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29" name="直接连接符 28"/>
          <p:cNvCxnSpPr/>
          <p:nvPr/>
        </p:nvCxnSpPr>
        <p:spPr>
          <a:xfrm>
            <a:off x="3306726" y="2457819"/>
            <a:ext cx="0" cy="436604"/>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31" name="直接连接符 30"/>
          <p:cNvCxnSpPr/>
          <p:nvPr/>
        </p:nvCxnSpPr>
        <p:spPr>
          <a:xfrm>
            <a:off x="3848986" y="2437238"/>
            <a:ext cx="0" cy="436604"/>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32" name="直接连接符 31"/>
          <p:cNvCxnSpPr/>
          <p:nvPr/>
        </p:nvCxnSpPr>
        <p:spPr>
          <a:xfrm>
            <a:off x="4641192" y="1981200"/>
            <a:ext cx="0" cy="444796"/>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33" name="直接连接符 32"/>
          <p:cNvCxnSpPr/>
          <p:nvPr/>
        </p:nvCxnSpPr>
        <p:spPr>
          <a:xfrm>
            <a:off x="4912242" y="2457856"/>
            <a:ext cx="0" cy="436604"/>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34" name="直接连接符 33"/>
          <p:cNvCxnSpPr/>
          <p:nvPr/>
        </p:nvCxnSpPr>
        <p:spPr>
          <a:xfrm>
            <a:off x="5443870" y="2439011"/>
            <a:ext cx="0" cy="436604"/>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35" name="直接连接符 34"/>
          <p:cNvCxnSpPr/>
          <p:nvPr/>
        </p:nvCxnSpPr>
        <p:spPr>
          <a:xfrm>
            <a:off x="6007395" y="2425958"/>
            <a:ext cx="0" cy="436604"/>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36" name="直接连接符 35"/>
          <p:cNvCxnSpPr/>
          <p:nvPr/>
        </p:nvCxnSpPr>
        <p:spPr>
          <a:xfrm>
            <a:off x="6539023" y="2436591"/>
            <a:ext cx="0" cy="436604"/>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37" name="直接连接符 36"/>
          <p:cNvCxnSpPr/>
          <p:nvPr/>
        </p:nvCxnSpPr>
        <p:spPr>
          <a:xfrm>
            <a:off x="7081284" y="2439011"/>
            <a:ext cx="0" cy="436604"/>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38" name="直接连接符 37"/>
          <p:cNvCxnSpPr/>
          <p:nvPr/>
        </p:nvCxnSpPr>
        <p:spPr>
          <a:xfrm>
            <a:off x="7624314" y="2447261"/>
            <a:ext cx="0" cy="436604"/>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39" name="直接连接符 38"/>
          <p:cNvCxnSpPr/>
          <p:nvPr/>
        </p:nvCxnSpPr>
        <p:spPr>
          <a:xfrm>
            <a:off x="8133907" y="2434856"/>
            <a:ext cx="0" cy="462024"/>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41" name="直接连接符 40"/>
          <p:cNvCxnSpPr/>
          <p:nvPr/>
        </p:nvCxnSpPr>
        <p:spPr>
          <a:xfrm flipV="1">
            <a:off x="1117295" y="2424223"/>
            <a:ext cx="7048510" cy="19493"/>
          </a:xfrm>
          <a:prstGeom prst="line">
            <a:avLst/>
          </a:prstGeom>
          <a:ln/>
        </p:spPr>
        <p:style>
          <a:lnRef idx="2">
            <a:schemeClr val="accent3"/>
          </a:lnRef>
          <a:fillRef idx="0">
            <a:schemeClr val="accent3"/>
          </a:fillRef>
          <a:effectRef idx="1">
            <a:schemeClr val="accent3"/>
          </a:effectRef>
          <a:fontRef idx="minor">
            <a:schemeClr val="tx1"/>
          </a:fontRef>
        </p:style>
      </p:cxnSp>
      <p:sp>
        <p:nvSpPr>
          <p:cNvPr id="4" name="矩形 3"/>
          <p:cNvSpPr/>
          <p:nvPr/>
        </p:nvSpPr>
        <p:spPr>
          <a:xfrm>
            <a:off x="2012244" y="1385137"/>
            <a:ext cx="5257801" cy="615551"/>
          </a:xfrm>
          <a:prstGeom prst="rect">
            <a:avLst/>
          </a:prstGeom>
          <a:solidFill>
            <a:srgbClr val="FF6600"/>
          </a:solidFill>
          <a:ln/>
        </p:spPr>
        <p:style>
          <a:lnRef idx="0">
            <a:schemeClr val="accent5"/>
          </a:lnRef>
          <a:fillRef idx="3">
            <a:schemeClr val="accent5"/>
          </a:fillRef>
          <a:effectRef idx="3">
            <a:schemeClr val="accent5"/>
          </a:effectRef>
          <a:fontRef idx="minor">
            <a:schemeClr val="lt1"/>
          </a:fontRef>
        </p:style>
        <p:txBody>
          <a:bodyPr rot="0" spcFirstLastPara="1" vertOverflow="overflow" horzOverflow="overflow" vert="horz" wrap="square" lIns="91439" tIns="91439" rIns="91439" bIns="9143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kumimoji="0" lang="zh-CN" altLang="en-US" sz="2800" b="0" i="0" u="none" strike="noStrike" cap="none" spc="0" normalizeH="0" baseline="0" dirty="0" smtClean="0">
                <a:ln>
                  <a:noFill/>
                </a:ln>
                <a:solidFill>
                  <a:schemeClr val="bg1"/>
                </a:solidFill>
                <a:effectLst/>
                <a:uFillTx/>
                <a:latin typeface="微软雅黑" panose="020B0503020204020204" pitchFamily="34" charset="-122"/>
                <a:ea typeface="微软雅黑" panose="020B0503020204020204" pitchFamily="34" charset="-122"/>
                <a:sym typeface="Trebuchet MS"/>
              </a:rPr>
              <a:t>深圳市康拓普信息技术有限公司</a:t>
            </a:r>
            <a:endParaRPr kumimoji="0" lang="zh-CN" altLang="en-US" sz="2800" b="0"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Trebuchet MS"/>
            </a:endParaRPr>
          </a:p>
        </p:txBody>
      </p:sp>
      <p:sp>
        <p:nvSpPr>
          <p:cNvPr id="40" name="矩形 39"/>
          <p:cNvSpPr/>
          <p:nvPr/>
        </p:nvSpPr>
        <p:spPr>
          <a:xfrm>
            <a:off x="0" y="0"/>
            <a:ext cx="9144000" cy="648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42" name="矩形 41"/>
          <p:cNvSpPr/>
          <p:nvPr/>
        </p:nvSpPr>
        <p:spPr>
          <a:xfrm>
            <a:off x="0" y="72000"/>
            <a:ext cx="2880000" cy="504000"/>
          </a:xfrm>
          <a:prstGeom prst="rect">
            <a:avLst/>
          </a:prstGeom>
          <a:solidFill>
            <a:srgbClr val="EB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800" b="1" dirty="0" smtClean="0">
                <a:latin typeface="微软雅黑" panose="020B0503020204020204" pitchFamily="34" charset="-122"/>
                <a:ea typeface="微软雅黑" panose="020B0503020204020204" pitchFamily="34" charset="-122"/>
              </a:rPr>
              <a:t>组织架构</a:t>
            </a:r>
            <a:endParaRPr lang="zh-CN" altLang="en-US" sz="2800" b="1" dirty="0">
              <a:latin typeface="微软雅黑" panose="020B0503020204020204" pitchFamily="34" charset="-122"/>
              <a:ea typeface="微软雅黑" panose="020B0503020204020204" pitchFamily="34" charset="-122"/>
            </a:endParaRPr>
          </a:p>
        </p:txBody>
      </p:sp>
      <p:cxnSp>
        <p:nvCxnSpPr>
          <p:cNvPr id="45" name="直接连接符 44"/>
          <p:cNvCxnSpPr/>
          <p:nvPr/>
        </p:nvCxnSpPr>
        <p:spPr>
          <a:xfrm>
            <a:off x="4401879" y="2434171"/>
            <a:ext cx="0" cy="436604"/>
          </a:xfrm>
          <a:prstGeom prst="line">
            <a:avLst/>
          </a:prstGeom>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 xmlns:p14="http://schemas.microsoft.com/office/powerpoint/2010/main" val="3623802456"/>
      </p:ext>
    </p:extLst>
  </p:cSld>
  <p:clrMapOvr>
    <a:masterClrMapping/>
  </p:clrMapOvr>
  <mc:AlternateContent xmlns:mc="http://schemas.openxmlformats.org/markup-compatibility/2006">
    <mc:Choice xmlns="" xmlns:p14="http://schemas.microsoft.com/office/powerpoint/2010/main" Requires="p14">
      <p:transition spd="slow" p14:dur="2500">
        <p:checker dir="vert"/>
      </p:transition>
    </mc:Choice>
    <mc:Fallback>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up)">
                                      <p:cBhvr>
                                        <p:cTn id="13" dur="300"/>
                                        <p:tgtEl>
                                          <p:spTgt spid="32"/>
                                        </p:tgtEl>
                                      </p:cBhvr>
                                    </p:animEffect>
                                  </p:childTnLst>
                                </p:cTn>
                              </p:par>
                            </p:childTnLst>
                          </p:cTn>
                        </p:par>
                        <p:par>
                          <p:cTn id="14" fill="hold">
                            <p:stCondLst>
                              <p:cond delay="800"/>
                            </p:stCondLst>
                            <p:childTnLst>
                              <p:par>
                                <p:cTn id="15" presetID="16" presetClass="entr" presetSubtype="37" fill="hold" nodeType="after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barn(outVertical)">
                                      <p:cBhvr>
                                        <p:cTn id="17" dur="500"/>
                                        <p:tgtEl>
                                          <p:spTgt spid="41"/>
                                        </p:tgtEl>
                                      </p:cBhvr>
                                    </p:animEffect>
                                  </p:childTnLst>
                                </p:cTn>
                              </p:par>
                              <p:par>
                                <p:cTn id="18" presetID="22" presetClass="entr" presetSubtype="1" fill="hold"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up)">
                                      <p:cBhvr>
                                        <p:cTn id="20" dur="300"/>
                                        <p:tgtEl>
                                          <p:spTgt spid="25"/>
                                        </p:tgtEl>
                                      </p:cBhvr>
                                    </p:animEffect>
                                  </p:childTnLst>
                                </p:cTn>
                              </p:par>
                              <p:par>
                                <p:cTn id="21" presetID="22" presetClass="entr" presetSubtype="1"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up)">
                                      <p:cBhvr>
                                        <p:cTn id="23" dur="300"/>
                                        <p:tgtEl>
                                          <p:spTgt spid="26"/>
                                        </p:tgtEl>
                                      </p:cBhvr>
                                    </p:animEffect>
                                  </p:childTnLst>
                                </p:cTn>
                              </p:par>
                              <p:par>
                                <p:cTn id="24" presetID="22" presetClass="entr" presetSubtype="1" fill="hold"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up)">
                                      <p:cBhvr>
                                        <p:cTn id="26" dur="300"/>
                                        <p:tgtEl>
                                          <p:spTgt spid="27"/>
                                        </p:tgtEl>
                                      </p:cBhvr>
                                    </p:animEffect>
                                  </p:childTnLst>
                                </p:cTn>
                              </p:par>
                              <p:par>
                                <p:cTn id="27" presetID="22" presetClass="entr" presetSubtype="1"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wipe(up)">
                                      <p:cBhvr>
                                        <p:cTn id="29" dur="300"/>
                                        <p:tgtEl>
                                          <p:spTgt spid="28"/>
                                        </p:tgtEl>
                                      </p:cBhvr>
                                    </p:animEffect>
                                  </p:childTnLst>
                                </p:cTn>
                              </p:par>
                              <p:par>
                                <p:cTn id="30" presetID="22" presetClass="entr" presetSubtype="1"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up)">
                                      <p:cBhvr>
                                        <p:cTn id="32" dur="300"/>
                                        <p:tgtEl>
                                          <p:spTgt spid="29"/>
                                        </p:tgtEl>
                                      </p:cBhvr>
                                    </p:animEffect>
                                  </p:childTnLst>
                                </p:cTn>
                              </p:par>
                              <p:par>
                                <p:cTn id="33" presetID="22" presetClass="entr" presetSubtype="1"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up)">
                                      <p:cBhvr>
                                        <p:cTn id="35" dur="300"/>
                                        <p:tgtEl>
                                          <p:spTgt spid="31"/>
                                        </p:tgtEl>
                                      </p:cBhvr>
                                    </p:animEffect>
                                  </p:childTnLst>
                                </p:cTn>
                              </p:par>
                              <p:par>
                                <p:cTn id="36" presetID="22" presetClass="entr" presetSubtype="1" fill="hold"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wipe(up)">
                                      <p:cBhvr>
                                        <p:cTn id="38" dur="300"/>
                                        <p:tgtEl>
                                          <p:spTgt spid="45"/>
                                        </p:tgtEl>
                                      </p:cBhvr>
                                    </p:animEffect>
                                  </p:childTnLst>
                                </p:cTn>
                              </p:par>
                              <p:par>
                                <p:cTn id="39" presetID="22" presetClass="entr" presetSubtype="1"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wipe(up)">
                                      <p:cBhvr>
                                        <p:cTn id="41" dur="300"/>
                                        <p:tgtEl>
                                          <p:spTgt spid="33"/>
                                        </p:tgtEl>
                                      </p:cBhvr>
                                    </p:animEffect>
                                  </p:childTnLst>
                                </p:cTn>
                              </p:par>
                              <p:par>
                                <p:cTn id="42" presetID="22" presetClass="entr" presetSubtype="1" fill="hold" nodeType="with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wipe(up)">
                                      <p:cBhvr>
                                        <p:cTn id="44" dur="300"/>
                                        <p:tgtEl>
                                          <p:spTgt spid="34"/>
                                        </p:tgtEl>
                                      </p:cBhvr>
                                    </p:animEffect>
                                  </p:childTnLst>
                                </p:cTn>
                              </p:par>
                              <p:par>
                                <p:cTn id="45" presetID="22" presetClass="entr" presetSubtype="1"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up)">
                                      <p:cBhvr>
                                        <p:cTn id="47" dur="300"/>
                                        <p:tgtEl>
                                          <p:spTgt spid="35"/>
                                        </p:tgtEl>
                                      </p:cBhvr>
                                    </p:animEffect>
                                  </p:childTnLst>
                                </p:cTn>
                              </p:par>
                              <p:par>
                                <p:cTn id="48" presetID="22" presetClass="entr" presetSubtype="1" fill="hold" nodeType="with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wipe(up)">
                                      <p:cBhvr>
                                        <p:cTn id="50" dur="300"/>
                                        <p:tgtEl>
                                          <p:spTgt spid="36"/>
                                        </p:tgtEl>
                                      </p:cBhvr>
                                    </p:animEffect>
                                  </p:childTnLst>
                                </p:cTn>
                              </p:par>
                              <p:par>
                                <p:cTn id="51" presetID="22" presetClass="entr" presetSubtype="1"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wipe(up)">
                                      <p:cBhvr>
                                        <p:cTn id="53" dur="300"/>
                                        <p:tgtEl>
                                          <p:spTgt spid="37"/>
                                        </p:tgtEl>
                                      </p:cBhvr>
                                    </p:animEffect>
                                  </p:childTnLst>
                                </p:cTn>
                              </p:par>
                              <p:par>
                                <p:cTn id="54" presetID="22" presetClass="entr" presetSubtype="1" fill="hold"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wipe(up)">
                                      <p:cBhvr>
                                        <p:cTn id="56" dur="300"/>
                                        <p:tgtEl>
                                          <p:spTgt spid="38"/>
                                        </p:tgtEl>
                                      </p:cBhvr>
                                    </p:animEffect>
                                  </p:childTnLst>
                                </p:cTn>
                              </p:par>
                              <p:par>
                                <p:cTn id="57" presetID="22" presetClass="entr" presetSubtype="1" fill="hold"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wipe(up)">
                                      <p:cBhvr>
                                        <p:cTn id="59" dur="300"/>
                                        <p:tgtEl>
                                          <p:spTgt spid="39"/>
                                        </p:tgtEl>
                                      </p:cBhvr>
                                    </p:animEffect>
                                  </p:childTnLst>
                                </p:cTn>
                              </p:par>
                            </p:childTnLst>
                          </p:cTn>
                        </p:par>
                        <p:par>
                          <p:cTn id="60" fill="hold">
                            <p:stCondLst>
                              <p:cond delay="1300"/>
                            </p:stCondLst>
                            <p:childTnLst>
                              <p:par>
                                <p:cTn id="61" presetID="22" presetClass="entr" presetSubtype="1" fill="hold" grpId="0" nodeType="after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wipe(up)">
                                      <p:cBhvr>
                                        <p:cTn id="63" dur="500"/>
                                        <p:tgtEl>
                                          <p:spTgt spid="5"/>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6"/>
                                        </p:tgtEl>
                                        <p:attrNameLst>
                                          <p:attrName>style.visibility</p:attrName>
                                        </p:attrNameLst>
                                      </p:cBhvr>
                                      <p:to>
                                        <p:strVal val="visible"/>
                                      </p:to>
                                    </p:set>
                                    <p:animEffect transition="in" filter="wipe(up)">
                                      <p:cBhvr>
                                        <p:cTn id="66" dur="500"/>
                                        <p:tgtEl>
                                          <p:spTgt spid="6"/>
                                        </p:tgtEl>
                                      </p:cBhvr>
                                    </p:animEffect>
                                  </p:childTnLst>
                                </p:cTn>
                              </p:par>
                              <p:par>
                                <p:cTn id="67" presetID="22" presetClass="entr" presetSubtype="1" fill="hold" grpId="0" nodeType="with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wipe(up)">
                                      <p:cBhvr>
                                        <p:cTn id="69" dur="500"/>
                                        <p:tgtEl>
                                          <p:spTgt spid="11"/>
                                        </p:tgtEl>
                                      </p:cBhvr>
                                    </p:animEffect>
                                  </p:childTnLst>
                                </p:cTn>
                              </p:par>
                              <p:par>
                                <p:cTn id="70" presetID="22" presetClass="entr" presetSubtype="1" fill="hold" grpId="0" nodeType="with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wipe(up)">
                                      <p:cBhvr>
                                        <p:cTn id="72" dur="500"/>
                                        <p:tgtEl>
                                          <p:spTgt spid="12"/>
                                        </p:tgtEl>
                                      </p:cBhvr>
                                    </p:animEffect>
                                  </p:childTnLst>
                                </p:cTn>
                              </p:par>
                              <p:par>
                                <p:cTn id="73" presetID="22" presetClass="entr" presetSubtype="1" fill="hold" grpId="0" nodeType="with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wipe(up)">
                                      <p:cBhvr>
                                        <p:cTn id="75" dur="500"/>
                                        <p:tgtEl>
                                          <p:spTgt spid="13"/>
                                        </p:tgtEl>
                                      </p:cBhvr>
                                    </p:animEffect>
                                  </p:childTnLst>
                                </p:cTn>
                              </p:par>
                              <p:par>
                                <p:cTn id="76" presetID="22" presetClass="entr" presetSubtype="1" fill="hold" grpId="0" nodeType="withEffect">
                                  <p:stCondLst>
                                    <p:cond delay="0"/>
                                  </p:stCondLst>
                                  <p:childTnLst>
                                    <p:set>
                                      <p:cBhvr>
                                        <p:cTn id="77" dur="1" fill="hold">
                                          <p:stCondLst>
                                            <p:cond delay="0"/>
                                          </p:stCondLst>
                                        </p:cTn>
                                        <p:tgtEl>
                                          <p:spTgt spid="14"/>
                                        </p:tgtEl>
                                        <p:attrNameLst>
                                          <p:attrName>style.visibility</p:attrName>
                                        </p:attrNameLst>
                                      </p:cBhvr>
                                      <p:to>
                                        <p:strVal val="visible"/>
                                      </p:to>
                                    </p:set>
                                    <p:animEffect transition="in" filter="wipe(up)">
                                      <p:cBhvr>
                                        <p:cTn id="78" dur="500"/>
                                        <p:tgtEl>
                                          <p:spTgt spid="14"/>
                                        </p:tgtEl>
                                      </p:cBhvr>
                                    </p:animEffect>
                                  </p:childTnLst>
                                </p:cTn>
                              </p:par>
                              <p:par>
                                <p:cTn id="79" presetID="22" presetClass="entr" presetSubtype="1" fill="hold" grpId="0" nodeType="with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wipe(up)">
                                      <p:cBhvr>
                                        <p:cTn id="81" dur="500"/>
                                        <p:tgtEl>
                                          <p:spTgt spid="15"/>
                                        </p:tgtEl>
                                      </p:cBhvr>
                                    </p:animEffect>
                                  </p:childTnLst>
                                </p:cTn>
                              </p:par>
                              <p:par>
                                <p:cTn id="82" presetID="22" presetClass="entr" presetSubtype="1" fill="hold" grpId="0" nodeType="with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wipe(up)">
                                      <p:cBhvr>
                                        <p:cTn id="84" dur="500"/>
                                        <p:tgtEl>
                                          <p:spTgt spid="16"/>
                                        </p:tgtEl>
                                      </p:cBhvr>
                                    </p:animEffect>
                                  </p:childTnLst>
                                </p:cTn>
                              </p:par>
                              <p:par>
                                <p:cTn id="85" presetID="22" presetClass="entr" presetSubtype="1" fill="hold" grpId="0" nodeType="withEffect">
                                  <p:stCondLst>
                                    <p:cond delay="0"/>
                                  </p:stCondLst>
                                  <p:childTnLst>
                                    <p:set>
                                      <p:cBhvr>
                                        <p:cTn id="86" dur="1" fill="hold">
                                          <p:stCondLst>
                                            <p:cond delay="0"/>
                                          </p:stCondLst>
                                        </p:cTn>
                                        <p:tgtEl>
                                          <p:spTgt spid="17"/>
                                        </p:tgtEl>
                                        <p:attrNameLst>
                                          <p:attrName>style.visibility</p:attrName>
                                        </p:attrNameLst>
                                      </p:cBhvr>
                                      <p:to>
                                        <p:strVal val="visible"/>
                                      </p:to>
                                    </p:set>
                                    <p:animEffect transition="in" filter="wipe(up)">
                                      <p:cBhvr>
                                        <p:cTn id="87" dur="500"/>
                                        <p:tgtEl>
                                          <p:spTgt spid="17"/>
                                        </p:tgtEl>
                                      </p:cBhvr>
                                    </p:animEffect>
                                  </p:childTnLst>
                                </p:cTn>
                              </p:par>
                              <p:par>
                                <p:cTn id="88" presetID="22" presetClass="entr" presetSubtype="1" fill="hold" grpId="0" nodeType="withEffect">
                                  <p:stCondLst>
                                    <p:cond delay="0"/>
                                  </p:stCondLst>
                                  <p:childTnLst>
                                    <p:set>
                                      <p:cBhvr>
                                        <p:cTn id="89" dur="1" fill="hold">
                                          <p:stCondLst>
                                            <p:cond delay="0"/>
                                          </p:stCondLst>
                                        </p:cTn>
                                        <p:tgtEl>
                                          <p:spTgt spid="18"/>
                                        </p:tgtEl>
                                        <p:attrNameLst>
                                          <p:attrName>style.visibility</p:attrName>
                                        </p:attrNameLst>
                                      </p:cBhvr>
                                      <p:to>
                                        <p:strVal val="visible"/>
                                      </p:to>
                                    </p:set>
                                    <p:animEffect transition="in" filter="wipe(up)">
                                      <p:cBhvr>
                                        <p:cTn id="90" dur="500"/>
                                        <p:tgtEl>
                                          <p:spTgt spid="18"/>
                                        </p:tgtEl>
                                      </p:cBhvr>
                                    </p:animEffect>
                                  </p:childTnLst>
                                </p:cTn>
                              </p:par>
                              <p:par>
                                <p:cTn id="91" presetID="22" presetClass="entr" presetSubtype="1" fill="hold" grpId="0" nodeType="withEffect">
                                  <p:stCondLst>
                                    <p:cond delay="0"/>
                                  </p:stCondLst>
                                  <p:childTnLst>
                                    <p:set>
                                      <p:cBhvr>
                                        <p:cTn id="92" dur="1" fill="hold">
                                          <p:stCondLst>
                                            <p:cond delay="0"/>
                                          </p:stCondLst>
                                        </p:cTn>
                                        <p:tgtEl>
                                          <p:spTgt spid="19"/>
                                        </p:tgtEl>
                                        <p:attrNameLst>
                                          <p:attrName>style.visibility</p:attrName>
                                        </p:attrNameLst>
                                      </p:cBhvr>
                                      <p:to>
                                        <p:strVal val="visible"/>
                                      </p:to>
                                    </p:set>
                                    <p:animEffect transition="in" filter="wipe(up)">
                                      <p:cBhvr>
                                        <p:cTn id="93" dur="500"/>
                                        <p:tgtEl>
                                          <p:spTgt spid="19"/>
                                        </p:tgtEl>
                                      </p:cBhvr>
                                    </p:animEffect>
                                  </p:childTnLst>
                                </p:cTn>
                              </p:par>
                              <p:par>
                                <p:cTn id="94" presetID="22" presetClass="entr" presetSubtype="1" fill="hold" grpId="0" nodeType="withEffect">
                                  <p:stCondLst>
                                    <p:cond delay="0"/>
                                  </p:stCondLst>
                                  <p:childTnLst>
                                    <p:set>
                                      <p:cBhvr>
                                        <p:cTn id="95" dur="1" fill="hold">
                                          <p:stCondLst>
                                            <p:cond delay="0"/>
                                          </p:stCondLst>
                                        </p:cTn>
                                        <p:tgtEl>
                                          <p:spTgt spid="20"/>
                                        </p:tgtEl>
                                        <p:attrNameLst>
                                          <p:attrName>style.visibility</p:attrName>
                                        </p:attrNameLst>
                                      </p:cBhvr>
                                      <p:to>
                                        <p:strVal val="visible"/>
                                      </p:to>
                                    </p:set>
                                    <p:animEffect transition="in" filter="wipe(up)">
                                      <p:cBhvr>
                                        <p:cTn id="96" dur="500"/>
                                        <p:tgtEl>
                                          <p:spTgt spid="20"/>
                                        </p:tgtEl>
                                      </p:cBhvr>
                                    </p:animEffect>
                                  </p:childTnLst>
                                </p:cTn>
                              </p:par>
                              <p:par>
                                <p:cTn id="97" presetID="22" presetClass="entr" presetSubtype="1" fill="hold" grpId="0" nodeType="withEffect">
                                  <p:stCondLst>
                                    <p:cond delay="0"/>
                                  </p:stCondLst>
                                  <p:childTnLst>
                                    <p:set>
                                      <p:cBhvr>
                                        <p:cTn id="98" dur="1" fill="hold">
                                          <p:stCondLst>
                                            <p:cond delay="0"/>
                                          </p:stCondLst>
                                        </p:cTn>
                                        <p:tgtEl>
                                          <p:spTgt spid="21"/>
                                        </p:tgtEl>
                                        <p:attrNameLst>
                                          <p:attrName>style.visibility</p:attrName>
                                        </p:attrNameLst>
                                      </p:cBhvr>
                                      <p:to>
                                        <p:strVal val="visible"/>
                                      </p:to>
                                    </p:set>
                                    <p:animEffect transition="in" filter="wipe(up)">
                                      <p:cBhvr>
                                        <p:cTn id="99" dur="500"/>
                                        <p:tgtEl>
                                          <p:spTgt spid="21"/>
                                        </p:tgtEl>
                                      </p:cBhvr>
                                    </p:animEffect>
                                  </p:childTnLst>
                                </p:cTn>
                              </p:par>
                              <p:par>
                                <p:cTn id="100" presetID="22" presetClass="entr" presetSubtype="1" fill="hold" grpId="0" nodeType="withEffect">
                                  <p:stCondLst>
                                    <p:cond delay="0"/>
                                  </p:stCondLst>
                                  <p:childTnLst>
                                    <p:set>
                                      <p:cBhvr>
                                        <p:cTn id="101" dur="1" fill="hold">
                                          <p:stCondLst>
                                            <p:cond delay="0"/>
                                          </p:stCondLst>
                                        </p:cTn>
                                        <p:tgtEl>
                                          <p:spTgt spid="22"/>
                                        </p:tgtEl>
                                        <p:attrNameLst>
                                          <p:attrName>style.visibility</p:attrName>
                                        </p:attrNameLst>
                                      </p:cBhvr>
                                      <p:to>
                                        <p:strVal val="visible"/>
                                      </p:to>
                                    </p:set>
                                    <p:animEffect transition="in" filter="wipe(up)">
                                      <p:cBhvr>
                                        <p:cTn id="10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0" y="0"/>
            <a:ext cx="9144000" cy="648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24" name="矩形 23"/>
          <p:cNvSpPr/>
          <p:nvPr/>
        </p:nvSpPr>
        <p:spPr>
          <a:xfrm>
            <a:off x="0" y="72000"/>
            <a:ext cx="2880000" cy="504000"/>
          </a:xfrm>
          <a:prstGeom prst="rect">
            <a:avLst/>
          </a:prstGeom>
          <a:solidFill>
            <a:srgbClr val="EB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800" b="1" dirty="0" smtClean="0">
                <a:latin typeface="微软雅黑" panose="020B0503020204020204" pitchFamily="34" charset="-122"/>
                <a:ea typeface="微软雅黑" panose="020B0503020204020204" pitchFamily="34" charset="-122"/>
              </a:rPr>
              <a:t>公司领导</a:t>
            </a:r>
            <a:endParaRPr lang="zh-CN" altLang="en-US" sz="2800" b="1" dirty="0">
              <a:latin typeface="微软雅黑" panose="020B0503020204020204" pitchFamily="34" charset="-122"/>
              <a:ea typeface="微软雅黑" panose="020B0503020204020204" pitchFamily="34" charset="-122"/>
            </a:endParaRPr>
          </a:p>
        </p:txBody>
      </p:sp>
      <p:grpSp>
        <p:nvGrpSpPr>
          <p:cNvPr id="30" name="组合 29"/>
          <p:cNvGrpSpPr/>
          <p:nvPr/>
        </p:nvGrpSpPr>
        <p:grpSpPr>
          <a:xfrm>
            <a:off x="4520867" y="1901225"/>
            <a:ext cx="2694339" cy="3596225"/>
            <a:chOff x="609600" y="1375375"/>
            <a:chExt cx="2694339" cy="3596225"/>
          </a:xfrm>
        </p:grpSpPr>
        <p:pic>
          <p:nvPicPr>
            <p:cNvPr id="31" name="图片 30"/>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09600" y="1375375"/>
              <a:ext cx="2694338" cy="3592450"/>
            </a:xfrm>
            <a:prstGeom prst="rect">
              <a:avLst/>
            </a:prstGeom>
            <a:ln>
              <a:solidFill>
                <a:schemeClr val="bg1">
                  <a:lumMod val="75000"/>
                </a:schemeClr>
              </a:solidFill>
            </a:ln>
          </p:spPr>
        </p:pic>
        <p:sp>
          <p:nvSpPr>
            <p:cNvPr id="32" name="文本框 31"/>
            <p:cNvSpPr txBox="1"/>
            <p:nvPr/>
          </p:nvSpPr>
          <p:spPr>
            <a:xfrm>
              <a:off x="609600" y="4497160"/>
              <a:ext cx="2694339" cy="474440"/>
            </a:xfrm>
            <a:prstGeom prst="rect">
              <a:avLst/>
            </a:prstGeom>
            <a:solidFill>
              <a:schemeClr val="tx1">
                <a:lumMod val="65000"/>
                <a:lumOff val="3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a:defRPr>
                  <a:solidFill>
                    <a:schemeClr val="bg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smtClean="0"/>
                <a:t>林镇锋 </a:t>
              </a:r>
              <a:r>
                <a:rPr lang="en-US" altLang="zh-CN" dirty="0" smtClean="0"/>
                <a:t>· </a:t>
              </a:r>
              <a:r>
                <a:rPr lang="zh-CN" altLang="en-US" dirty="0" smtClean="0"/>
                <a:t>总经理</a:t>
              </a:r>
              <a:endParaRPr lang="zh-CN" altLang="en-US" dirty="0"/>
            </a:p>
          </p:txBody>
        </p:sp>
      </p:grpSp>
      <p:pic>
        <p:nvPicPr>
          <p:cNvPr id="86017" name="Picture 1" descr="D:\公司资料\2016 年\宣传\DSC_9595.JPG"/>
          <p:cNvPicPr>
            <a:picLocks noChangeAspect="1" noChangeArrowheads="1"/>
          </p:cNvPicPr>
          <p:nvPr/>
        </p:nvPicPr>
        <p:blipFill>
          <a:blip r:embed="rId4" cstate="print"/>
          <a:srcRect/>
          <a:stretch>
            <a:fillRect/>
          </a:stretch>
        </p:blipFill>
        <p:spPr bwMode="auto">
          <a:xfrm>
            <a:off x="1012938" y="1901225"/>
            <a:ext cx="2811536" cy="3583620"/>
          </a:xfrm>
          <a:prstGeom prst="rect">
            <a:avLst/>
          </a:prstGeom>
          <a:noFill/>
          <a:ln>
            <a:solidFill>
              <a:schemeClr val="tx1">
                <a:lumMod val="50000"/>
                <a:lumOff val="50000"/>
              </a:schemeClr>
            </a:solidFill>
          </a:ln>
        </p:spPr>
      </p:pic>
      <p:sp>
        <p:nvSpPr>
          <p:cNvPr id="9" name="文本框 31"/>
          <p:cNvSpPr txBox="1"/>
          <p:nvPr/>
        </p:nvSpPr>
        <p:spPr>
          <a:xfrm>
            <a:off x="1012938" y="5023010"/>
            <a:ext cx="2811536" cy="477692"/>
          </a:xfrm>
          <a:prstGeom prst="rect">
            <a:avLst/>
          </a:prstGeom>
          <a:solidFill>
            <a:schemeClr val="tx1">
              <a:lumMod val="65000"/>
              <a:lumOff val="3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a:defRPr>
                <a:solidFill>
                  <a:schemeClr val="bg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smtClean="0"/>
              <a:t>赵铭 </a:t>
            </a:r>
            <a:r>
              <a:rPr lang="en-US" altLang="zh-CN" dirty="0" smtClean="0"/>
              <a:t>· </a:t>
            </a:r>
            <a:r>
              <a:rPr lang="zh-CN" altLang="en-US" dirty="0" smtClean="0"/>
              <a:t>董事长</a:t>
            </a:r>
            <a:endParaRPr lang="zh-CN" altLang="en-US" dirty="0"/>
          </a:p>
        </p:txBody>
      </p:sp>
    </p:spTree>
    <p:extLst>
      <p:ext uri="{BB962C8B-B14F-4D97-AF65-F5344CB8AC3E}">
        <p14:creationId xmlns="" xmlns:p14="http://schemas.microsoft.com/office/powerpoint/2010/main" val="60108733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100"/>
                                  </p:stCondLst>
                                  <p:childTnLst>
                                    <p:set>
                                      <p:cBhvr>
                                        <p:cTn id="10" dur="1" fill="hold">
                                          <p:stCondLst>
                                            <p:cond delay="0"/>
                                          </p:stCondLst>
                                        </p:cTn>
                                        <p:tgtEl>
                                          <p:spTgt spid="86017"/>
                                        </p:tgtEl>
                                        <p:attrNameLst>
                                          <p:attrName>style.visibility</p:attrName>
                                        </p:attrNameLst>
                                      </p:cBhvr>
                                      <p:to>
                                        <p:strVal val="visible"/>
                                      </p:to>
                                    </p:set>
                                    <p:anim calcmode="lin" valueType="num">
                                      <p:cBhvr additive="base">
                                        <p:cTn id="11" dur="500" fill="hold"/>
                                        <p:tgtEl>
                                          <p:spTgt spid="86017"/>
                                        </p:tgtEl>
                                        <p:attrNameLst>
                                          <p:attrName>ppt_x</p:attrName>
                                        </p:attrNameLst>
                                      </p:cBhvr>
                                      <p:tavLst>
                                        <p:tav tm="0">
                                          <p:val>
                                            <p:strVal val="#ppt_x"/>
                                          </p:val>
                                        </p:tav>
                                        <p:tav tm="100000">
                                          <p:val>
                                            <p:strVal val="#ppt_x"/>
                                          </p:val>
                                        </p:tav>
                                      </p:tavLst>
                                    </p:anim>
                                    <p:anim calcmode="lin" valueType="num">
                                      <p:cBhvr additive="base">
                                        <p:cTn id="12" dur="500" fill="hold"/>
                                        <p:tgtEl>
                                          <p:spTgt spid="8601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1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0" y="0"/>
            <a:ext cx="9144000" cy="648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24" name="矩形 23"/>
          <p:cNvSpPr/>
          <p:nvPr/>
        </p:nvSpPr>
        <p:spPr>
          <a:xfrm>
            <a:off x="0" y="72000"/>
            <a:ext cx="2880000" cy="504000"/>
          </a:xfrm>
          <a:prstGeom prst="rect">
            <a:avLst/>
          </a:prstGeom>
          <a:solidFill>
            <a:srgbClr val="EB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800" b="1" dirty="0" smtClean="0">
                <a:latin typeface="微软雅黑" panose="020B0503020204020204" pitchFamily="34" charset="-122"/>
                <a:ea typeface="微软雅黑" panose="020B0503020204020204" pitchFamily="34" charset="-122"/>
              </a:rPr>
              <a:t>公司领导</a:t>
            </a:r>
            <a:endParaRPr lang="zh-CN" altLang="en-US" sz="2800" b="1" dirty="0">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722119" y="1830688"/>
            <a:ext cx="2694339" cy="3596225"/>
            <a:chOff x="609600" y="1375375"/>
            <a:chExt cx="2694339" cy="3596225"/>
          </a:xfrm>
        </p:grpSpPr>
        <p:pic>
          <p:nvPicPr>
            <p:cNvPr id="31" name="图片 30"/>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11623" y="1375375"/>
              <a:ext cx="2690291" cy="3592450"/>
            </a:xfrm>
            <a:prstGeom prst="rect">
              <a:avLst/>
            </a:prstGeom>
            <a:ln>
              <a:solidFill>
                <a:schemeClr val="bg1">
                  <a:lumMod val="75000"/>
                </a:schemeClr>
              </a:solidFill>
            </a:ln>
          </p:spPr>
        </p:pic>
        <p:sp>
          <p:nvSpPr>
            <p:cNvPr id="32" name="文本框 31"/>
            <p:cNvSpPr txBox="1"/>
            <p:nvPr/>
          </p:nvSpPr>
          <p:spPr>
            <a:xfrm>
              <a:off x="609600" y="4497160"/>
              <a:ext cx="2694339" cy="474440"/>
            </a:xfrm>
            <a:prstGeom prst="rect">
              <a:avLst/>
            </a:prstGeom>
            <a:solidFill>
              <a:schemeClr val="tx1">
                <a:lumMod val="65000"/>
                <a:lumOff val="3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a:defRPr>
                  <a:solidFill>
                    <a:schemeClr val="bg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周祥春 </a:t>
              </a:r>
              <a:r>
                <a:rPr lang="en-US" altLang="zh-CN" dirty="0"/>
                <a:t>· </a:t>
              </a:r>
              <a:r>
                <a:rPr lang="zh-CN" altLang="en-US" dirty="0"/>
                <a:t>副总经理</a:t>
              </a:r>
            </a:p>
          </p:txBody>
        </p:sp>
      </p:grpSp>
      <p:grpSp>
        <p:nvGrpSpPr>
          <p:cNvPr id="10" name="组合 9"/>
          <p:cNvGrpSpPr/>
          <p:nvPr/>
        </p:nvGrpSpPr>
        <p:grpSpPr>
          <a:xfrm>
            <a:off x="4735181" y="1830688"/>
            <a:ext cx="2694339" cy="3596225"/>
            <a:chOff x="609600" y="1375375"/>
            <a:chExt cx="2694339" cy="3596225"/>
          </a:xfrm>
        </p:grpSpPr>
        <p:pic>
          <p:nvPicPr>
            <p:cNvPr id="11" name="图片 10"/>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610157" y="1375375"/>
              <a:ext cx="2693224" cy="3592450"/>
            </a:xfrm>
            <a:prstGeom prst="rect">
              <a:avLst/>
            </a:prstGeom>
            <a:ln>
              <a:solidFill>
                <a:schemeClr val="bg1">
                  <a:lumMod val="75000"/>
                </a:schemeClr>
              </a:solidFill>
            </a:ln>
          </p:spPr>
        </p:pic>
        <p:sp>
          <p:nvSpPr>
            <p:cNvPr id="12" name="文本框 11"/>
            <p:cNvSpPr txBox="1"/>
            <p:nvPr/>
          </p:nvSpPr>
          <p:spPr>
            <a:xfrm>
              <a:off x="609600" y="4497160"/>
              <a:ext cx="2694339" cy="474440"/>
            </a:xfrm>
            <a:prstGeom prst="rect">
              <a:avLst/>
            </a:prstGeom>
            <a:solidFill>
              <a:schemeClr val="tx1">
                <a:lumMod val="65000"/>
                <a:lumOff val="3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a:defRPr>
                  <a:solidFill>
                    <a:schemeClr val="bg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smtClean="0"/>
                <a:t>罗育林 </a:t>
              </a:r>
              <a:r>
                <a:rPr lang="en-US" altLang="zh-CN" dirty="0" smtClean="0"/>
                <a:t>· </a:t>
              </a:r>
              <a:r>
                <a:rPr lang="zh-CN" altLang="en-US" dirty="0" smtClean="0"/>
                <a:t>副总经理</a:t>
              </a:r>
              <a:endParaRPr lang="zh-CN" altLang="en-US" dirty="0"/>
            </a:p>
          </p:txBody>
        </p:sp>
      </p:grpSp>
    </p:spTree>
    <p:extLst>
      <p:ext uri="{BB962C8B-B14F-4D97-AF65-F5344CB8AC3E}">
        <p14:creationId xmlns="" xmlns:p14="http://schemas.microsoft.com/office/powerpoint/2010/main" val="219809025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10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2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图表 8"/>
          <p:cNvGraphicFramePr/>
          <p:nvPr>
            <p:extLst/>
          </p:nvPr>
        </p:nvGraphicFramePr>
        <p:xfrm>
          <a:off x="990600" y="1066800"/>
          <a:ext cx="7200000" cy="5400000"/>
        </p:xfrm>
        <a:graphic>
          <a:graphicData uri="http://schemas.openxmlformats.org/drawingml/2006/chart">
            <c:chart xmlns:c="http://schemas.openxmlformats.org/drawingml/2006/chart" xmlns:r="http://schemas.openxmlformats.org/officeDocument/2006/relationships" r:id="rId2"/>
          </a:graphicData>
        </a:graphic>
      </p:graphicFrame>
      <p:sp>
        <p:nvSpPr>
          <p:cNvPr id="5" name="矩形 4"/>
          <p:cNvSpPr/>
          <p:nvPr/>
        </p:nvSpPr>
        <p:spPr>
          <a:xfrm>
            <a:off x="0" y="0"/>
            <a:ext cx="9144000" cy="648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6" name="矩形 5"/>
          <p:cNvSpPr/>
          <p:nvPr/>
        </p:nvSpPr>
        <p:spPr>
          <a:xfrm>
            <a:off x="0" y="72000"/>
            <a:ext cx="2880000" cy="504000"/>
          </a:xfrm>
          <a:prstGeom prst="rect">
            <a:avLst/>
          </a:prstGeom>
          <a:solidFill>
            <a:srgbClr val="EB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800" b="1" dirty="0">
                <a:latin typeface="微软雅黑" panose="020B0503020204020204" pitchFamily="34" charset="-122"/>
                <a:ea typeface="微软雅黑" panose="020B0503020204020204" pitchFamily="34" charset="-122"/>
              </a:rPr>
              <a:t>合同额</a:t>
            </a:r>
            <a:r>
              <a:rPr lang="zh-CN" altLang="en-US" sz="1400" b="1" dirty="0">
                <a:latin typeface="微软雅黑" panose="020B0503020204020204" pitchFamily="34" charset="-122"/>
                <a:ea typeface="微软雅黑" panose="020B0503020204020204" pitchFamily="34" charset="-122"/>
              </a:rPr>
              <a:t>（单位：万元）</a:t>
            </a:r>
          </a:p>
        </p:txBody>
      </p:sp>
    </p:spTree>
    <p:extLst>
      <p:ext uri="{BB962C8B-B14F-4D97-AF65-F5344CB8AC3E}">
        <p14:creationId xmlns="" xmlns:p14="http://schemas.microsoft.com/office/powerpoint/2010/main" val="7858107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
                                            <p:graphicEl>
                                              <a:chart seriesIdx="-3" categoryIdx="-3" bldStep="gridLegend"/>
                                            </p:graphicEl>
                                          </p:spTgt>
                                        </p:tgtEl>
                                        <p:attrNameLst>
                                          <p:attrName>style.visibility</p:attrName>
                                        </p:attrNameLst>
                                      </p:cBhvr>
                                      <p:to>
                                        <p:strVal val="visible"/>
                                      </p:to>
                                    </p:set>
                                    <p:animEffect transition="in" filter="wipe(down)">
                                      <p:cBhvr>
                                        <p:cTn id="7" dur="500"/>
                                        <p:tgtEl>
                                          <p:spTgt spid="9">
                                            <p:graphicEl>
                                              <a:chart seriesIdx="-3" categoryIdx="-3" bldStep="gridLegend"/>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graphicEl>
                                              <a:chart seriesIdx="0" categoryIdx="-4" bldStep="series"/>
                                            </p:graphicEl>
                                          </p:spTgt>
                                        </p:tgtEl>
                                        <p:attrNameLst>
                                          <p:attrName>style.visibility</p:attrName>
                                        </p:attrNameLst>
                                      </p:cBhvr>
                                      <p:to>
                                        <p:strVal val="visible"/>
                                      </p:to>
                                    </p:set>
                                    <p:animEffect transition="in" filter="wipe(down)">
                                      <p:cBhvr>
                                        <p:cTn id="11" dur="500"/>
                                        <p:tgtEl>
                                          <p:spTgt spid="9">
                                            <p:graphicEl>
                                              <a:chart seriesIdx="0"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Chart bld="series"/>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90"/>
          <p:cNvSpPr>
            <a:spLocks noChangeArrowheads="1"/>
          </p:cNvSpPr>
          <p:nvPr/>
        </p:nvSpPr>
        <p:spPr bwMode="auto">
          <a:xfrm>
            <a:off x="571500" y="1125538"/>
            <a:ext cx="80010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pPr>
            <a:r>
              <a:rPr lang="zh-CN" altLang="en-US" sz="2000" dirty="0" smtClean="0">
                <a:solidFill>
                  <a:srgbClr val="000000"/>
                </a:solidFill>
                <a:latin typeface="微软雅黑" panose="020B0503020204020204" pitchFamily="34" charset="-122"/>
                <a:ea typeface="微软雅黑" panose="020B0503020204020204" pitchFamily="34" charset="-122"/>
              </a:rPr>
              <a:t>截至</a:t>
            </a:r>
            <a:r>
              <a:rPr lang="en-US" altLang="zh-CN" sz="2000" dirty="0" smtClean="0">
                <a:solidFill>
                  <a:srgbClr val="000000"/>
                </a:solidFill>
                <a:latin typeface="微软雅黑" panose="020B0503020204020204" pitchFamily="34" charset="-122"/>
                <a:ea typeface="微软雅黑" panose="020B0503020204020204" pitchFamily="34" charset="-122"/>
              </a:rPr>
              <a:t>2016</a:t>
            </a:r>
            <a:r>
              <a:rPr lang="zh-CN" altLang="en-US" sz="2000" dirty="0" smtClean="0">
                <a:solidFill>
                  <a:srgbClr val="000000"/>
                </a:solidFill>
                <a:latin typeface="微软雅黑" panose="020B0503020204020204" pitchFamily="34" charset="-122"/>
                <a:ea typeface="微软雅黑" panose="020B0503020204020204" pitchFamily="34" charset="-122"/>
              </a:rPr>
              <a:t>年</a:t>
            </a:r>
            <a:r>
              <a:rPr lang="en-US" altLang="zh-CN" sz="2000" dirty="0" smtClean="0">
                <a:solidFill>
                  <a:srgbClr val="000000"/>
                </a:solidFill>
                <a:latin typeface="微软雅黑" panose="020B0503020204020204" pitchFamily="34" charset="-122"/>
                <a:ea typeface="微软雅黑" panose="020B0503020204020204" pitchFamily="34" charset="-122"/>
              </a:rPr>
              <a:t>3</a:t>
            </a:r>
            <a:r>
              <a:rPr lang="zh-CN" altLang="en-US" sz="2000" dirty="0" smtClean="0">
                <a:solidFill>
                  <a:srgbClr val="000000"/>
                </a:solidFill>
                <a:latin typeface="微软雅黑" panose="020B0503020204020204" pitchFamily="34" charset="-122"/>
                <a:ea typeface="微软雅黑" panose="020B0503020204020204" pitchFamily="34" charset="-122"/>
              </a:rPr>
              <a:t>月</a:t>
            </a:r>
            <a:r>
              <a:rPr lang="en-US" altLang="zh-CN" sz="2000" dirty="0" smtClean="0">
                <a:solidFill>
                  <a:srgbClr val="000000"/>
                </a:solidFill>
                <a:latin typeface="微软雅黑" panose="020B0503020204020204" pitchFamily="34" charset="-122"/>
                <a:ea typeface="微软雅黑" panose="020B0503020204020204" pitchFamily="34" charset="-122"/>
              </a:rPr>
              <a:t>31</a:t>
            </a:r>
            <a:r>
              <a:rPr lang="zh-CN" altLang="en-US" sz="2000" dirty="0">
                <a:solidFill>
                  <a:srgbClr val="000000"/>
                </a:solidFill>
                <a:latin typeface="微软雅黑" panose="020B0503020204020204" pitchFamily="34" charset="-122"/>
                <a:ea typeface="微软雅黑" panose="020B0503020204020204" pitchFamily="34" charset="-122"/>
              </a:rPr>
              <a:t>日</a:t>
            </a:r>
            <a:r>
              <a:rPr lang="zh-CN" altLang="en-US" sz="2000" dirty="0" smtClean="0">
                <a:solidFill>
                  <a:srgbClr val="000000"/>
                </a:solidFill>
                <a:latin typeface="微软雅黑" panose="020B0503020204020204" pitchFamily="34" charset="-122"/>
                <a:ea typeface="微软雅黑" panose="020B0503020204020204" pitchFamily="34" charset="-122"/>
              </a:rPr>
              <a:t>，共有</a:t>
            </a:r>
            <a:r>
              <a:rPr lang="en-US" altLang="zh-CN" sz="2000" dirty="0" smtClean="0">
                <a:solidFill>
                  <a:srgbClr val="000000"/>
                </a:solidFill>
                <a:latin typeface="微软雅黑" panose="020B0503020204020204" pitchFamily="34" charset="-122"/>
                <a:ea typeface="微软雅黑" panose="020B0503020204020204" pitchFamily="34" charset="-122"/>
              </a:rPr>
              <a:t>844</a:t>
            </a:r>
            <a:r>
              <a:rPr lang="zh-CN" altLang="en-US" sz="2000" dirty="0" smtClean="0">
                <a:solidFill>
                  <a:srgbClr val="000000"/>
                </a:solidFill>
                <a:latin typeface="微软雅黑" panose="020B0503020204020204" pitchFamily="34" charset="-122"/>
                <a:ea typeface="微软雅黑" panose="020B0503020204020204" pitchFamily="34" charset="-122"/>
              </a:rPr>
              <a:t>人（总部</a:t>
            </a:r>
            <a:r>
              <a:rPr lang="en-US" altLang="zh-CN" sz="2000" dirty="0" smtClean="0">
                <a:solidFill>
                  <a:srgbClr val="000000"/>
                </a:solidFill>
                <a:latin typeface="微软雅黑" panose="020B0503020204020204" pitchFamily="34" charset="-122"/>
                <a:ea typeface="微软雅黑" panose="020B0503020204020204" pitchFamily="34" charset="-122"/>
              </a:rPr>
              <a:t>785</a:t>
            </a:r>
            <a:r>
              <a:rPr lang="zh-CN" altLang="en-US" sz="2000" dirty="0" smtClean="0">
                <a:solidFill>
                  <a:srgbClr val="000000"/>
                </a:solidFill>
                <a:latin typeface="微软雅黑" panose="020B0503020204020204" pitchFamily="34" charset="-122"/>
                <a:ea typeface="微软雅黑" panose="020B0503020204020204" pitchFamily="34" charset="-122"/>
              </a:rPr>
              <a:t>人</a:t>
            </a:r>
            <a:r>
              <a:rPr lang="zh-CN" altLang="en-US" sz="2000" dirty="0">
                <a:solidFill>
                  <a:srgbClr val="000000"/>
                </a:solidFill>
                <a:latin typeface="微软雅黑" panose="020B0503020204020204" pitchFamily="34" charset="-122"/>
                <a:ea typeface="微软雅黑" panose="020B0503020204020204" pitchFamily="34" charset="-122"/>
              </a:rPr>
              <a:t>，子公司</a:t>
            </a:r>
            <a:r>
              <a:rPr lang="en-US" altLang="zh-CN" sz="2000" dirty="0" smtClean="0">
                <a:solidFill>
                  <a:srgbClr val="000000"/>
                </a:solidFill>
                <a:latin typeface="微软雅黑" panose="020B0503020204020204" pitchFamily="34" charset="-122"/>
                <a:ea typeface="微软雅黑" panose="020B0503020204020204" pitchFamily="34" charset="-122"/>
              </a:rPr>
              <a:t>59</a:t>
            </a:r>
            <a:r>
              <a:rPr lang="zh-CN" altLang="en-US" sz="2000" dirty="0" smtClean="0">
                <a:solidFill>
                  <a:srgbClr val="000000"/>
                </a:solidFill>
                <a:latin typeface="微软雅黑" panose="020B0503020204020204" pitchFamily="34" charset="-122"/>
                <a:ea typeface="微软雅黑" panose="020B0503020204020204" pitchFamily="34" charset="-122"/>
              </a:rPr>
              <a:t>人）。</a:t>
            </a:r>
            <a:endParaRPr lang="zh-CN" altLang="en-US" sz="2000" dirty="0">
              <a:solidFill>
                <a:srgbClr val="000000"/>
              </a:solidFill>
              <a:latin typeface="微软雅黑" panose="020B0503020204020204" pitchFamily="34" charset="-122"/>
              <a:ea typeface="微软雅黑" panose="020B0503020204020204" pitchFamily="34" charset="-122"/>
            </a:endParaRPr>
          </a:p>
        </p:txBody>
      </p:sp>
      <p:graphicFrame>
        <p:nvGraphicFramePr>
          <p:cNvPr id="8" name="图表 7"/>
          <p:cNvGraphicFramePr/>
          <p:nvPr>
            <p:extLst/>
          </p:nvPr>
        </p:nvGraphicFramePr>
        <p:xfrm>
          <a:off x="972000" y="2122311"/>
          <a:ext cx="7200000" cy="4320000"/>
        </p:xfrm>
        <a:graphic>
          <a:graphicData uri="http://schemas.openxmlformats.org/drawingml/2006/chart">
            <c:chart xmlns:c="http://schemas.openxmlformats.org/drawingml/2006/chart" xmlns:r="http://schemas.openxmlformats.org/officeDocument/2006/relationships" r:id="rId2"/>
          </a:graphicData>
        </a:graphic>
      </p:graphicFrame>
      <p:sp>
        <p:nvSpPr>
          <p:cNvPr id="7" name="矩形 6"/>
          <p:cNvSpPr/>
          <p:nvPr/>
        </p:nvSpPr>
        <p:spPr>
          <a:xfrm>
            <a:off x="0" y="0"/>
            <a:ext cx="9144000" cy="648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9" name="矩形 8"/>
          <p:cNvSpPr/>
          <p:nvPr/>
        </p:nvSpPr>
        <p:spPr>
          <a:xfrm>
            <a:off x="0" y="72000"/>
            <a:ext cx="2880000" cy="504000"/>
          </a:xfrm>
          <a:prstGeom prst="rect">
            <a:avLst/>
          </a:prstGeom>
          <a:solidFill>
            <a:srgbClr val="EB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800" b="1" dirty="0" smtClean="0">
                <a:latin typeface="微软雅黑" panose="020B0503020204020204" pitchFamily="34" charset="-122"/>
                <a:ea typeface="微软雅黑" panose="020B0503020204020204" pitchFamily="34" charset="-122"/>
              </a:rPr>
              <a:t>人员情况</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43833684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8">
                                            <p:graphicEl>
                                              <a:chart seriesIdx="-3" categoryIdx="-3" bldStep="gridLegend"/>
                                            </p:graphicEl>
                                          </p:spTgt>
                                        </p:tgtEl>
                                        <p:attrNameLst>
                                          <p:attrName>style.visibility</p:attrName>
                                        </p:attrNameLst>
                                      </p:cBhvr>
                                      <p:to>
                                        <p:strVal val="visible"/>
                                      </p:to>
                                    </p:set>
                                    <p:animEffect transition="in" filter="wipe(down)">
                                      <p:cBhvr>
                                        <p:cTn id="7" dur="500"/>
                                        <p:tgtEl>
                                          <p:spTgt spid="8">
                                            <p:graphicEl>
                                              <a:chart seriesIdx="-3" categoryIdx="-3" bldStep="gridLegend"/>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graphicEl>
                                              <a:chart seriesIdx="0" categoryIdx="-4" bldStep="series"/>
                                            </p:graphicEl>
                                          </p:spTgt>
                                        </p:tgtEl>
                                        <p:attrNameLst>
                                          <p:attrName>style.visibility</p:attrName>
                                        </p:attrNameLst>
                                      </p:cBhvr>
                                      <p:to>
                                        <p:strVal val="visible"/>
                                      </p:to>
                                    </p:set>
                                    <p:animEffect transition="in" filter="wipe(down)">
                                      <p:cBhvr>
                                        <p:cTn id="11" dur="500"/>
                                        <p:tgtEl>
                                          <p:spTgt spid="8">
                                            <p:graphicEl>
                                              <a:chart seriesIdx="0"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Chart bld="series"/>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90"/>
          <p:cNvSpPr>
            <a:spLocks noChangeArrowheads="1"/>
          </p:cNvSpPr>
          <p:nvPr/>
        </p:nvSpPr>
        <p:spPr bwMode="auto">
          <a:xfrm>
            <a:off x="428625" y="1173163"/>
            <a:ext cx="828675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pPr>
            <a:r>
              <a:rPr lang="zh-CN" altLang="en-US" sz="2000" dirty="0" smtClean="0">
                <a:latin typeface="微软雅黑" panose="020B0503020204020204" pitchFamily="34" charset="-122"/>
                <a:ea typeface="微软雅黑" panose="020B0503020204020204" pitchFamily="34" charset="-122"/>
              </a:rPr>
              <a:t>康</a:t>
            </a:r>
            <a:r>
              <a:rPr lang="zh-CN" altLang="en-US" sz="2000" dirty="0">
                <a:latin typeface="微软雅黑" panose="020B0503020204020204" pitchFamily="34" charset="-122"/>
                <a:ea typeface="微软雅黑" panose="020B0503020204020204" pitchFamily="34" charset="-122"/>
              </a:rPr>
              <a:t>拓普公司现有员工人才结构按学历及技术比重如下：</a:t>
            </a:r>
            <a:endParaRPr lang="en-US" altLang="zh-CN" sz="2000" dirty="0">
              <a:latin typeface="微软雅黑" panose="020B0503020204020204" pitchFamily="34" charset="-122"/>
              <a:ea typeface="微软雅黑" panose="020B0503020204020204" pitchFamily="34" charset="-122"/>
            </a:endParaRPr>
          </a:p>
        </p:txBody>
      </p:sp>
      <p:graphicFrame>
        <p:nvGraphicFramePr>
          <p:cNvPr id="9" name="图表 8"/>
          <p:cNvGraphicFramePr/>
          <p:nvPr>
            <p:extLst/>
          </p:nvPr>
        </p:nvGraphicFramePr>
        <p:xfrm>
          <a:off x="612000" y="2204915"/>
          <a:ext cx="3600000" cy="324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图表 12"/>
          <p:cNvGraphicFramePr/>
          <p:nvPr>
            <p:extLst/>
          </p:nvPr>
        </p:nvGraphicFramePr>
        <p:xfrm>
          <a:off x="4212000" y="2204915"/>
          <a:ext cx="4320000" cy="3240000"/>
        </p:xfrm>
        <a:graphic>
          <a:graphicData uri="http://schemas.openxmlformats.org/drawingml/2006/chart">
            <c:chart xmlns:c="http://schemas.openxmlformats.org/drawingml/2006/chart" xmlns:r="http://schemas.openxmlformats.org/officeDocument/2006/relationships" r:id="rId3"/>
          </a:graphicData>
        </a:graphic>
      </p:graphicFrame>
      <p:sp>
        <p:nvSpPr>
          <p:cNvPr id="6" name="矩形 5"/>
          <p:cNvSpPr/>
          <p:nvPr/>
        </p:nvSpPr>
        <p:spPr>
          <a:xfrm>
            <a:off x="0" y="0"/>
            <a:ext cx="9144000" cy="648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7" name="矩形 6"/>
          <p:cNvSpPr/>
          <p:nvPr/>
        </p:nvSpPr>
        <p:spPr>
          <a:xfrm>
            <a:off x="0" y="72000"/>
            <a:ext cx="2880000" cy="504000"/>
          </a:xfrm>
          <a:prstGeom prst="rect">
            <a:avLst/>
          </a:prstGeom>
          <a:solidFill>
            <a:srgbClr val="EB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800" b="1" dirty="0" smtClean="0">
                <a:latin typeface="微软雅黑" panose="020B0503020204020204" pitchFamily="34" charset="-122"/>
                <a:ea typeface="微软雅黑" panose="020B0503020204020204" pitchFamily="34" charset="-122"/>
              </a:rPr>
              <a:t>人才结构</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4247098179"/>
      </p:ext>
    </p:extLst>
  </p:cSld>
  <p:clrMapOvr>
    <a:masterClrMapping/>
  </p:clrMapOvr>
  <p:transition spd="slow">
    <p:push/>
  </p:transition>
  <mc:AlternateContent xmlns:mc="http://schemas.openxmlformats.org/markup-compatibility/2006">
    <mc:Choice xmlns=""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60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60000">
                                          <p:cBhvr additive="base">
                                            <p:cTn id="7" dur="500" fill="hold"/>
                                            <p:tgtEl>
                                              <p:spTgt spid="9"/>
                                            </p:tgtEl>
                                            <p:attrNameLst>
                                              <p:attrName>ppt_x</p:attrName>
                                            </p:attrNameLst>
                                          </p:cBhvr>
                                          <p:tavLst>
                                            <p:tav tm="0">
                                              <p:val>
                                                <p:strVal val="0-#ppt_w/2"/>
                                              </p:val>
                                            </p:tav>
                                            <p:tav tm="100000">
                                              <p:val>
                                                <p:strVal val="#ppt_x"/>
                                              </p:val>
                                            </p:tav>
                                          </p:tavLst>
                                        </p:anim>
                                        <p:anim calcmode="lin" valueType="num" p14:bounceEnd="60000">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14:bounceEnd="60000">
                                          <p:cBhvr additive="base">
                                            <p:cTn id="11" dur="500" fill="hold"/>
                                            <p:tgtEl>
                                              <p:spTgt spid="13"/>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Graphic spid="13" grpId="0">
            <p:bldAsOne/>
          </p:bldGraphic>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1+#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Graphic spid="13" grpId="0">
            <p:bldAsOne/>
          </p:bldGraphic>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34"/>
          <p:cNvSpPr txBox="1">
            <a:spLocks noChangeArrowheads="1"/>
          </p:cNvSpPr>
          <p:nvPr/>
        </p:nvSpPr>
        <p:spPr bwMode="auto">
          <a:xfrm>
            <a:off x="612000" y="990600"/>
            <a:ext cx="7920000" cy="194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2000" dirty="0">
                <a:latin typeface="微软雅黑" panose="020B0503020204020204" pitchFamily="34" charset="-122"/>
                <a:ea typeface="微软雅黑" panose="020B0503020204020204" pitchFamily="34" charset="-122"/>
              </a:rPr>
              <a:t>       为了保证公司的技术先进性和可持续性，公司投入大量技术人员从事基础技术领域研究。多年以来，建立众多快捷、高效、灵活、规范技术平台，保障产品先进性</a:t>
            </a: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2014</a:t>
            </a:r>
            <a:r>
              <a:rPr lang="zh-CN" altLang="en-US" sz="2000" dirty="0" smtClean="0">
                <a:latin typeface="微软雅黑" panose="020B0503020204020204" pitchFamily="34" charset="-122"/>
                <a:ea typeface="微软雅黑" panose="020B0503020204020204" pitchFamily="34" charset="-122"/>
              </a:rPr>
              <a:t>年度开始开发</a:t>
            </a:r>
            <a:r>
              <a:rPr lang="zh-CN" altLang="en-US" sz="2000" dirty="0">
                <a:latin typeface="微软雅黑" panose="020B0503020204020204" pitchFamily="34" charset="-122"/>
                <a:ea typeface="微软雅黑" panose="020B0503020204020204" pitchFamily="34" charset="-122"/>
              </a:rPr>
              <a:t>新技术、新产品发生的研发费用占营业收入的</a:t>
            </a:r>
            <a:r>
              <a:rPr lang="en-US" altLang="zh-CN" sz="2000" dirty="0" smtClean="0">
                <a:latin typeface="微软雅黑" panose="020B0503020204020204" pitchFamily="34" charset="-122"/>
                <a:ea typeface="微软雅黑" panose="020B0503020204020204" pitchFamily="34" charset="-122"/>
              </a:rPr>
              <a:t>12%</a:t>
            </a:r>
            <a:r>
              <a:rPr lang="zh-CN" altLang="en-US" sz="2000" dirty="0">
                <a:latin typeface="微软雅黑" panose="020B0503020204020204" pitchFamily="34" charset="-122"/>
                <a:ea typeface="微软雅黑" panose="020B0503020204020204" pitchFamily="34" charset="-122"/>
              </a:rPr>
              <a:t>。</a:t>
            </a:r>
          </a:p>
        </p:txBody>
      </p:sp>
      <p:graphicFrame>
        <p:nvGraphicFramePr>
          <p:cNvPr id="31" name="图表 30"/>
          <p:cNvGraphicFramePr/>
          <p:nvPr>
            <p:extLst/>
          </p:nvPr>
        </p:nvGraphicFramePr>
        <p:xfrm>
          <a:off x="1635600" y="2934600"/>
          <a:ext cx="5872800" cy="3240000"/>
        </p:xfrm>
        <a:graphic>
          <a:graphicData uri="http://schemas.openxmlformats.org/drawingml/2006/chart">
            <c:chart xmlns:c="http://schemas.openxmlformats.org/drawingml/2006/chart" xmlns:r="http://schemas.openxmlformats.org/officeDocument/2006/relationships" r:id="rId3"/>
          </a:graphicData>
        </a:graphic>
      </p:graphicFrame>
      <p:sp>
        <p:nvSpPr>
          <p:cNvPr id="6" name="矩形 5"/>
          <p:cNvSpPr/>
          <p:nvPr/>
        </p:nvSpPr>
        <p:spPr>
          <a:xfrm>
            <a:off x="0" y="0"/>
            <a:ext cx="9144000" cy="648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7" name="矩形 6"/>
          <p:cNvSpPr/>
          <p:nvPr/>
        </p:nvSpPr>
        <p:spPr>
          <a:xfrm>
            <a:off x="0" y="72000"/>
            <a:ext cx="9144000" cy="504000"/>
          </a:xfrm>
          <a:prstGeom prst="rect">
            <a:avLst/>
          </a:prstGeom>
          <a:solidFill>
            <a:srgbClr val="EB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800" b="1" dirty="0">
                <a:latin typeface="微软雅黑" panose="020B0503020204020204" pitchFamily="34" charset="-122"/>
                <a:ea typeface="微软雅黑" panose="020B0503020204020204" pitchFamily="34" charset="-122"/>
              </a:rPr>
              <a:t>持续不断的技术研究投入，提升产品核心竞争力 </a:t>
            </a:r>
          </a:p>
        </p:txBody>
      </p:sp>
    </p:spTree>
    <p:extLst>
      <p:ext uri="{BB962C8B-B14F-4D97-AF65-F5344CB8AC3E}">
        <p14:creationId xmlns="" xmlns:p14="http://schemas.microsoft.com/office/powerpoint/2010/main" val="1940289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1">
                                            <p:graphicEl>
                                              <a:chart seriesIdx="-3" categoryIdx="-3" bldStep="gridLegend"/>
                                            </p:graphicEl>
                                          </p:spTgt>
                                        </p:tgtEl>
                                        <p:attrNameLst>
                                          <p:attrName>style.visibility</p:attrName>
                                        </p:attrNameLst>
                                      </p:cBhvr>
                                      <p:to>
                                        <p:strVal val="visible"/>
                                      </p:to>
                                    </p:set>
                                    <p:animEffect transition="in" filter="wipe(down)">
                                      <p:cBhvr>
                                        <p:cTn id="7" dur="500"/>
                                        <p:tgtEl>
                                          <p:spTgt spid="31">
                                            <p:graphicEl>
                                              <a:chart seriesIdx="-3" categoryIdx="-3" bldStep="gridLegend"/>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1">
                                            <p:graphicEl>
                                              <a:chart seriesIdx="0" categoryIdx="-4" bldStep="series"/>
                                            </p:graphicEl>
                                          </p:spTgt>
                                        </p:tgtEl>
                                        <p:attrNameLst>
                                          <p:attrName>style.visibility</p:attrName>
                                        </p:attrNameLst>
                                      </p:cBhvr>
                                      <p:to>
                                        <p:strVal val="visible"/>
                                      </p:to>
                                    </p:set>
                                    <p:animEffect transition="in" filter="wipe(down)">
                                      <p:cBhvr>
                                        <p:cTn id="11" dur="500"/>
                                        <p:tgtEl>
                                          <p:spTgt spid="31">
                                            <p:graphicEl>
                                              <a:chart seriesIdx="0"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1" grpId="0">
        <p:bldSub>
          <a:bldChart bld="series"/>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7"/>
          <p:cNvSpPr>
            <a:spLocks/>
          </p:cNvSpPr>
          <p:nvPr/>
        </p:nvSpPr>
        <p:spPr bwMode="auto">
          <a:xfrm>
            <a:off x="0" y="836188"/>
            <a:ext cx="9144000" cy="4996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spcBef>
                <a:spcPct val="20000"/>
              </a:spcBef>
            </a:pPr>
            <a:r>
              <a:rPr lang="en-US" altLang="zh-CN" sz="2000" dirty="0">
                <a:latin typeface="微软雅黑" panose="020B0503020204020204" pitchFamily="34" charset="-122"/>
                <a:ea typeface="微软雅黑" panose="020B0503020204020204" pitchFamily="34" charset="-122"/>
              </a:rPr>
              <a:t>2002</a:t>
            </a:r>
            <a:r>
              <a:rPr lang="zh-CN" altLang="en-US" sz="2000" dirty="0">
                <a:latin typeface="微软雅黑" panose="020B0503020204020204" pitchFamily="34" charset="-122"/>
                <a:ea typeface="微软雅黑" panose="020B0503020204020204" pitchFamily="34" charset="-122"/>
              </a:rPr>
              <a:t>年，康拓普通过“软件企业”资格认证，是国家首批认证的软件企业。</a:t>
            </a:r>
          </a:p>
        </p:txBody>
      </p:sp>
      <p:pic>
        <p:nvPicPr>
          <p:cNvPr id="2" name="图片 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332000" y="1524000"/>
            <a:ext cx="6480000" cy="4993247"/>
          </a:xfrm>
          <a:prstGeom prst="rect">
            <a:avLst/>
          </a:prstGeom>
          <a:ln w="38100">
            <a:solidFill>
              <a:schemeClr val="accent1">
                <a:lumMod val="20000"/>
                <a:lumOff val="80000"/>
              </a:schemeClr>
            </a:solidFill>
          </a:ln>
        </p:spPr>
      </p:pic>
      <p:sp>
        <p:nvSpPr>
          <p:cNvPr id="8" name="矩形 7"/>
          <p:cNvSpPr/>
          <p:nvPr/>
        </p:nvSpPr>
        <p:spPr>
          <a:xfrm>
            <a:off x="0" y="0"/>
            <a:ext cx="9144000" cy="648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9" name="矩形 8"/>
          <p:cNvSpPr/>
          <p:nvPr/>
        </p:nvSpPr>
        <p:spPr>
          <a:xfrm>
            <a:off x="0" y="72000"/>
            <a:ext cx="2880000" cy="504000"/>
          </a:xfrm>
          <a:prstGeom prst="rect">
            <a:avLst/>
          </a:prstGeom>
          <a:solidFill>
            <a:srgbClr val="EB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800" b="1" dirty="0" smtClean="0">
                <a:latin typeface="微软雅黑" panose="020B0503020204020204" pitchFamily="34" charset="-122"/>
                <a:ea typeface="微软雅黑" panose="020B0503020204020204" pitchFamily="34" charset="-122"/>
              </a:rPr>
              <a:t>资质荣誉</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2489853099"/>
      </p:ext>
    </p:extLst>
  </p:cSld>
  <p:clrMapOvr>
    <a:masterClrMapping/>
  </p:clrMapOvr>
  <p:transition>
    <p:split orient="ver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332000" y="1600200"/>
            <a:ext cx="6480000" cy="4841131"/>
          </a:xfrm>
          <a:prstGeom prst="rect">
            <a:avLst/>
          </a:prstGeom>
          <a:ln w="38100">
            <a:solidFill>
              <a:schemeClr val="accent1">
                <a:lumMod val="20000"/>
                <a:lumOff val="80000"/>
              </a:schemeClr>
            </a:solidFill>
          </a:ln>
        </p:spPr>
      </p:pic>
      <p:sp>
        <p:nvSpPr>
          <p:cNvPr id="8" name="Rectangle 7"/>
          <p:cNvSpPr>
            <a:spLocks/>
          </p:cNvSpPr>
          <p:nvPr/>
        </p:nvSpPr>
        <p:spPr bwMode="auto">
          <a:xfrm>
            <a:off x="252000" y="874288"/>
            <a:ext cx="8640000"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spcBef>
                <a:spcPct val="20000"/>
              </a:spcBef>
            </a:pPr>
            <a:r>
              <a:rPr lang="en-US" altLang="zh-CN" sz="2000" dirty="0">
                <a:latin typeface="微软雅黑" panose="020B0503020204020204" pitchFamily="34" charset="-122"/>
                <a:ea typeface="微软雅黑" panose="020B0503020204020204" pitchFamily="34" charset="-122"/>
              </a:rPr>
              <a:t>2004</a:t>
            </a:r>
            <a:r>
              <a:rPr lang="zh-CN" altLang="en-US" sz="2000" dirty="0">
                <a:latin typeface="微软雅黑" panose="020B0503020204020204" pitchFamily="34" charset="-122"/>
                <a:ea typeface="微软雅黑" panose="020B0503020204020204" pitchFamily="34" charset="-122"/>
              </a:rPr>
              <a:t>年，康拓普通过</a:t>
            </a:r>
            <a:r>
              <a:rPr lang="en-US" altLang="zh-CN" sz="2000" dirty="0" smtClean="0">
                <a:latin typeface="微软雅黑" panose="020B0503020204020204" pitchFamily="34" charset="-122"/>
                <a:ea typeface="微软雅黑" panose="020B0503020204020204" pitchFamily="34" charset="-122"/>
              </a:rPr>
              <a:t>CMM</a:t>
            </a:r>
            <a:r>
              <a:rPr lang="zh-CN" altLang="en-US" sz="2000" dirty="0" smtClean="0">
                <a:latin typeface="微软雅黑" panose="020B0503020204020204" pitchFamily="34" charset="-122"/>
                <a:ea typeface="微软雅黑" panose="020B0503020204020204" pitchFamily="34" charset="-122"/>
              </a:rPr>
              <a:t> </a:t>
            </a:r>
            <a:r>
              <a:rPr lang="en-US" altLang="zh-CN" sz="2000" dirty="0" smtClean="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国际</a:t>
            </a:r>
            <a:r>
              <a:rPr lang="zh-CN" altLang="en-US" sz="2000" dirty="0" smtClean="0">
                <a:latin typeface="微软雅黑" panose="020B0503020204020204" pitchFamily="34" charset="-122"/>
                <a:ea typeface="微软雅黑" panose="020B0503020204020204" pitchFamily="34" charset="-122"/>
              </a:rPr>
              <a:t>认证</a:t>
            </a:r>
            <a:r>
              <a:rPr lang="zh-CN" altLang="en-US" sz="2000" dirty="0">
                <a:latin typeface="微软雅黑" panose="020B0503020204020204" pitchFamily="34" charset="-122"/>
                <a:ea typeface="微软雅黑" panose="020B0503020204020204" pitchFamily="34" charset="-122"/>
              </a:rPr>
              <a:t>。</a:t>
            </a:r>
          </a:p>
        </p:txBody>
      </p:sp>
      <p:sp>
        <p:nvSpPr>
          <p:cNvPr id="9" name="矩形 8"/>
          <p:cNvSpPr/>
          <p:nvPr/>
        </p:nvSpPr>
        <p:spPr>
          <a:xfrm>
            <a:off x="0" y="0"/>
            <a:ext cx="9144000" cy="648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10" name="矩形 9"/>
          <p:cNvSpPr/>
          <p:nvPr/>
        </p:nvSpPr>
        <p:spPr>
          <a:xfrm>
            <a:off x="0" y="72000"/>
            <a:ext cx="2880000" cy="504000"/>
          </a:xfrm>
          <a:prstGeom prst="rect">
            <a:avLst/>
          </a:prstGeom>
          <a:solidFill>
            <a:srgbClr val="EB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800" b="1" dirty="0" smtClean="0">
                <a:latin typeface="微软雅黑" panose="020B0503020204020204" pitchFamily="34" charset="-122"/>
                <a:ea typeface="微软雅黑" panose="020B0503020204020204" pitchFamily="34" charset="-122"/>
              </a:rPr>
              <a:t>资质荣誉</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2998666097"/>
      </p:ext>
    </p:extLst>
  </p:cSld>
  <p:clrMapOvr>
    <a:masterClrMapping/>
  </p:clrMapOvr>
  <p:transition>
    <p:split orient="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5" name="矩形 14"/>
          <p:cNvSpPr/>
          <p:nvPr/>
        </p:nvSpPr>
        <p:spPr>
          <a:xfrm>
            <a:off x="460799" y="0"/>
            <a:ext cx="8442000" cy="6858000"/>
          </a:xfrm>
          <a:prstGeom prst="rect">
            <a:avLst/>
          </a:prstGeom>
          <a:solidFill>
            <a:srgbClr val="FFFFFF"/>
          </a:solidFill>
          <a:ln w="25400" cap="flat">
            <a:solidFill>
              <a:schemeClr val="bg1"/>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3600" b="0" i="0" u="none" strike="noStrike" cap="none" spc="0" normalizeH="0" baseline="0">
              <a:ln>
                <a:noFill/>
              </a:ln>
              <a:solidFill>
                <a:srgbClr val="000000"/>
              </a:solidFill>
              <a:effectLst/>
              <a:uFillTx/>
              <a:latin typeface="+mn-lt"/>
              <a:ea typeface="+mn-ea"/>
              <a:cs typeface="+mn-cs"/>
              <a:sym typeface="Trebuchet MS"/>
            </a:endParaRPr>
          </a:p>
        </p:txBody>
      </p:sp>
      <p:sp>
        <p:nvSpPr>
          <p:cNvPr id="18" name="Shape 18"/>
          <p:cNvSpPr/>
          <p:nvPr/>
        </p:nvSpPr>
        <p:spPr>
          <a:xfrm rot="5400000">
            <a:off x="638664" y="3208249"/>
            <a:ext cx="2694969" cy="692497"/>
          </a:xfrm>
          <a:prstGeom prst="rect">
            <a:avLst/>
          </a:prstGeom>
          <a:ln w="12700">
            <a:miter lim="400000"/>
          </a:ln>
          <a:extLst>
            <a:ext uri="{C572A759-6A51-4108-AA02-DFA0A04FC94B}">
              <ma14:wrappingTextBoxFlag xmlns="" xmlns:ma14="http://schemas.microsoft.com/office/mac/drawingml/2011/main" val="1"/>
            </a:ext>
          </a:extLst>
        </p:spPr>
        <p:txBody>
          <a:bodyPr wrap="none" tIns="34290" bIns="34290">
            <a:spAutoFit/>
          </a:bodyPr>
          <a:lstStyle>
            <a:lvl1pPr>
              <a:defRPr sz="10800">
                <a:solidFill>
                  <a:srgbClr val="115DAC"/>
                </a:solidFill>
                <a:latin typeface="Helvetica"/>
                <a:ea typeface="Helvetica"/>
                <a:cs typeface="Helvetica"/>
                <a:sym typeface="Helvetica"/>
              </a:defRPr>
            </a:lvl1pPr>
          </a:lstStyle>
          <a:p>
            <a:pPr lvl="0">
              <a:defRPr sz="1800">
                <a:solidFill>
                  <a:srgbClr val="000000"/>
                </a:solidFill>
              </a:defRPr>
            </a:pPr>
            <a:r>
              <a:rPr sz="4050">
                <a:solidFill>
                  <a:schemeClr val="tx1"/>
                </a:solidFill>
              </a:rPr>
              <a:t>CONTENT</a:t>
            </a:r>
          </a:p>
        </p:txBody>
      </p:sp>
      <p:sp>
        <p:nvSpPr>
          <p:cNvPr id="19" name="Shape 19"/>
          <p:cNvSpPr/>
          <p:nvPr/>
        </p:nvSpPr>
        <p:spPr>
          <a:xfrm>
            <a:off x="-1" y="1142208"/>
            <a:ext cx="2458331" cy="864000"/>
          </a:xfrm>
          <a:prstGeom prst="rect">
            <a:avLst/>
          </a:prstGeom>
          <a:solidFill>
            <a:srgbClr val="FF0000"/>
          </a:solidFill>
          <a:ln w="12700">
            <a:miter lim="400000"/>
          </a:ln>
        </p:spPr>
        <p:txBody>
          <a:bodyPr lIns="0" tIns="0" rIns="0" bIns="0" anchor="ctr"/>
          <a:lstStyle/>
          <a:p>
            <a:pPr lvl="0" algn="ctr">
              <a:defRPr>
                <a:solidFill>
                  <a:srgbClr val="FFFFFF"/>
                </a:solidFill>
              </a:defRPr>
            </a:pPr>
            <a:endParaRPr sz="1350"/>
          </a:p>
        </p:txBody>
      </p:sp>
      <p:sp>
        <p:nvSpPr>
          <p:cNvPr id="20" name="Shape 20"/>
          <p:cNvSpPr/>
          <p:nvPr/>
        </p:nvSpPr>
        <p:spPr>
          <a:xfrm flipH="1">
            <a:off x="-6453" y="948358"/>
            <a:ext cx="457200" cy="1980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C00000"/>
          </a:solidFill>
          <a:ln w="12700">
            <a:miter lim="400000"/>
          </a:ln>
        </p:spPr>
        <p:txBody>
          <a:bodyPr lIns="0" tIns="0" rIns="0" bIns="0" anchor="ctr"/>
          <a:lstStyle/>
          <a:p>
            <a:pPr algn="ctr"/>
            <a:endParaRPr sz="1350">
              <a:solidFill>
                <a:srgbClr val="FFFFFF"/>
              </a:solidFill>
            </a:endParaRPr>
          </a:p>
        </p:txBody>
      </p:sp>
      <p:sp>
        <p:nvSpPr>
          <p:cNvPr id="21" name="Shape 21"/>
          <p:cNvSpPr/>
          <p:nvPr/>
        </p:nvSpPr>
        <p:spPr>
          <a:xfrm>
            <a:off x="863358" y="1207441"/>
            <a:ext cx="1499128" cy="761747"/>
          </a:xfrm>
          <a:prstGeom prst="rect">
            <a:avLst/>
          </a:prstGeom>
          <a:ln w="12700">
            <a:miter lim="400000"/>
          </a:ln>
          <a:extLst>
            <a:ext uri="{C572A759-6A51-4108-AA02-DFA0A04FC94B}">
              <ma14:wrappingTextBoxFlag xmlns="" xmlns:ma14="http://schemas.microsoft.com/office/mac/drawingml/2011/main" val="1"/>
            </a:ext>
          </a:extLst>
        </p:spPr>
        <p:txBody>
          <a:bodyPr wrap="none" tIns="34290" bIns="34290">
            <a:spAutoFit/>
          </a:bodyPr>
          <a:lstStyle>
            <a:lvl1pPr>
              <a:defRPr sz="12000">
                <a:solidFill>
                  <a:srgbClr val="FFFFFF"/>
                </a:solidFill>
                <a:latin typeface="Helvetica"/>
                <a:ea typeface="Helvetica"/>
                <a:cs typeface="Helvetica"/>
                <a:sym typeface="Helvetica"/>
              </a:defRPr>
            </a:lvl1pPr>
          </a:lstStyle>
          <a:p>
            <a:pPr lvl="0">
              <a:defRPr sz="1800">
                <a:solidFill>
                  <a:srgbClr val="000000"/>
                </a:solidFill>
              </a:defRPr>
            </a:pPr>
            <a:r>
              <a:rPr sz="4500">
                <a:solidFill>
                  <a:schemeClr val="bg1"/>
                </a:solidFill>
              </a:rPr>
              <a:t>目 录</a:t>
            </a:r>
          </a:p>
        </p:txBody>
      </p:sp>
      <p:sp>
        <p:nvSpPr>
          <p:cNvPr id="22" name="Shape 22"/>
          <p:cNvSpPr/>
          <p:nvPr/>
        </p:nvSpPr>
        <p:spPr>
          <a:xfrm>
            <a:off x="2458330" y="2147009"/>
            <a:ext cx="1157095" cy="792000"/>
          </a:xfrm>
          <a:prstGeom prst="rect">
            <a:avLst/>
          </a:prstGeom>
          <a:solidFill>
            <a:srgbClr val="FF6600"/>
          </a:solidFill>
          <a:ln w="12700" cap="flat">
            <a:noFill/>
            <a:miter lim="400000"/>
          </a:ln>
          <a:effectLst/>
        </p:spPr>
        <p:txBody>
          <a:bodyPr wrap="square" lIns="0" tIns="0" rIns="0" bIns="0" numCol="1" anchor="ctr">
            <a:noAutofit/>
          </a:bodyPr>
          <a:lstStyle/>
          <a:p>
            <a:pPr lvl="0" algn="ctr">
              <a:defRPr>
                <a:solidFill>
                  <a:srgbClr val="FFFFFF"/>
                </a:solidFill>
              </a:defRPr>
            </a:pPr>
            <a:endParaRPr sz="1350"/>
          </a:p>
        </p:txBody>
      </p:sp>
      <p:sp>
        <p:nvSpPr>
          <p:cNvPr id="23" name="Shape 23"/>
          <p:cNvSpPr/>
          <p:nvPr/>
        </p:nvSpPr>
        <p:spPr>
          <a:xfrm>
            <a:off x="2815777" y="2189066"/>
            <a:ext cx="389850" cy="76174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4290" tIns="34290" rIns="34290" bIns="34290" numCol="1" anchor="t">
            <a:spAutoFit/>
          </a:bodyPr>
          <a:lstStyle>
            <a:lvl1pPr>
              <a:defRPr sz="12000">
                <a:solidFill>
                  <a:srgbClr val="FFFFFF"/>
                </a:solidFill>
                <a:latin typeface="Century Gothic"/>
                <a:ea typeface="Century Gothic"/>
                <a:cs typeface="Century Gothic"/>
                <a:sym typeface="Century Gothic"/>
              </a:defRPr>
            </a:lvl1pPr>
          </a:lstStyle>
          <a:p>
            <a:pPr lvl="0">
              <a:defRPr sz="1800">
                <a:solidFill>
                  <a:srgbClr val="000000"/>
                </a:solidFill>
              </a:defRPr>
            </a:pPr>
            <a:r>
              <a:rPr sz="4500" dirty="0">
                <a:solidFill>
                  <a:schemeClr val="bg1"/>
                </a:solidFill>
              </a:rPr>
              <a:t>1</a:t>
            </a:r>
          </a:p>
        </p:txBody>
      </p:sp>
      <p:sp>
        <p:nvSpPr>
          <p:cNvPr id="27" name="Shape 27"/>
          <p:cNvSpPr/>
          <p:nvPr/>
        </p:nvSpPr>
        <p:spPr>
          <a:xfrm>
            <a:off x="2458330" y="3079810"/>
            <a:ext cx="2376000" cy="792000"/>
          </a:xfrm>
          <a:prstGeom prst="rect">
            <a:avLst/>
          </a:prstGeom>
          <a:solidFill>
            <a:srgbClr val="FF6600"/>
          </a:solidFill>
          <a:ln w="12700" cap="flat">
            <a:noFill/>
            <a:miter lim="400000"/>
          </a:ln>
          <a:effectLst/>
        </p:spPr>
        <p:txBody>
          <a:bodyPr wrap="square" lIns="0" tIns="0" rIns="0" bIns="0" numCol="1" anchor="ctr">
            <a:noAutofit/>
          </a:bodyPr>
          <a:lstStyle/>
          <a:p>
            <a:pPr lvl="0" algn="ctr">
              <a:defRPr>
                <a:solidFill>
                  <a:srgbClr val="FFFFFF"/>
                </a:solidFill>
              </a:defRPr>
            </a:pPr>
            <a:endParaRPr sz="1350"/>
          </a:p>
        </p:txBody>
      </p:sp>
      <p:sp>
        <p:nvSpPr>
          <p:cNvPr id="28" name="Shape 28"/>
          <p:cNvSpPr/>
          <p:nvPr/>
        </p:nvSpPr>
        <p:spPr>
          <a:xfrm>
            <a:off x="4275344" y="3101433"/>
            <a:ext cx="389850" cy="76174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4290" tIns="34290" rIns="34290" bIns="34290" numCol="1" anchor="t">
            <a:spAutoFit/>
          </a:bodyPr>
          <a:lstStyle>
            <a:lvl1pPr>
              <a:defRPr sz="12000">
                <a:solidFill>
                  <a:srgbClr val="FFFFFF"/>
                </a:solidFill>
                <a:latin typeface="Century Gothic"/>
                <a:ea typeface="Century Gothic"/>
                <a:cs typeface="Century Gothic"/>
                <a:sym typeface="Century Gothic"/>
              </a:defRPr>
            </a:lvl1pPr>
          </a:lstStyle>
          <a:p>
            <a:pPr lvl="0">
              <a:defRPr sz="1800">
                <a:solidFill>
                  <a:srgbClr val="000000"/>
                </a:solidFill>
              </a:defRPr>
            </a:pPr>
            <a:r>
              <a:rPr sz="4500" dirty="0">
                <a:solidFill>
                  <a:schemeClr val="bg1"/>
                </a:solidFill>
              </a:rPr>
              <a:t>2</a:t>
            </a:r>
          </a:p>
        </p:txBody>
      </p:sp>
      <p:sp>
        <p:nvSpPr>
          <p:cNvPr id="32" name="Shape 32"/>
          <p:cNvSpPr/>
          <p:nvPr/>
        </p:nvSpPr>
        <p:spPr>
          <a:xfrm>
            <a:off x="2458330" y="4012610"/>
            <a:ext cx="1794313" cy="792000"/>
          </a:xfrm>
          <a:prstGeom prst="rect">
            <a:avLst/>
          </a:prstGeom>
          <a:solidFill>
            <a:srgbClr val="FF6600"/>
          </a:solidFill>
          <a:ln w="12700" cap="flat">
            <a:noFill/>
            <a:miter lim="400000"/>
          </a:ln>
          <a:effectLst/>
        </p:spPr>
        <p:txBody>
          <a:bodyPr wrap="square" lIns="0" tIns="0" rIns="0" bIns="0" numCol="1" anchor="ctr">
            <a:noAutofit/>
          </a:bodyPr>
          <a:lstStyle/>
          <a:p>
            <a:pPr lvl="0" algn="ctr">
              <a:defRPr>
                <a:solidFill>
                  <a:srgbClr val="FFFFFF"/>
                </a:solidFill>
              </a:defRPr>
            </a:pPr>
            <a:endParaRPr sz="1350"/>
          </a:p>
        </p:txBody>
      </p:sp>
      <p:sp>
        <p:nvSpPr>
          <p:cNvPr id="33" name="Shape 33"/>
          <p:cNvSpPr/>
          <p:nvPr/>
        </p:nvSpPr>
        <p:spPr>
          <a:xfrm>
            <a:off x="3205627" y="4029934"/>
            <a:ext cx="389850" cy="76174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4290" tIns="34290" rIns="34290" bIns="34290" numCol="1" anchor="t">
            <a:spAutoFit/>
          </a:bodyPr>
          <a:lstStyle>
            <a:lvl1pPr>
              <a:defRPr sz="12000">
                <a:solidFill>
                  <a:srgbClr val="FFFFFF"/>
                </a:solidFill>
                <a:latin typeface="Century Gothic"/>
                <a:ea typeface="Century Gothic"/>
                <a:cs typeface="Century Gothic"/>
                <a:sym typeface="Century Gothic"/>
              </a:defRPr>
            </a:lvl1pPr>
          </a:lstStyle>
          <a:p>
            <a:pPr lvl="0">
              <a:defRPr sz="1800">
                <a:solidFill>
                  <a:srgbClr val="000000"/>
                </a:solidFill>
              </a:defRPr>
            </a:pPr>
            <a:r>
              <a:rPr sz="4500" dirty="0">
                <a:solidFill>
                  <a:schemeClr val="bg1"/>
                </a:solidFill>
              </a:rPr>
              <a:t>3</a:t>
            </a:r>
          </a:p>
        </p:txBody>
      </p:sp>
      <p:sp>
        <p:nvSpPr>
          <p:cNvPr id="42" name="矩形 41"/>
          <p:cNvSpPr/>
          <p:nvPr/>
        </p:nvSpPr>
        <p:spPr>
          <a:xfrm>
            <a:off x="3715858" y="2189066"/>
            <a:ext cx="3499676" cy="707886"/>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4000" kern="0" dirty="0">
                <a:solidFill>
                  <a:schemeClr val="tx1"/>
                </a:solidFill>
                <a:latin typeface="微软雅黑" panose="020B0503020204020204" pitchFamily="34" charset="-122"/>
                <a:ea typeface="微软雅黑" panose="020B0503020204020204" pitchFamily="34" charset="-122"/>
                <a:cs typeface="Arial" pitchFamily="34" charset="0"/>
              </a:rPr>
              <a:t>认识</a:t>
            </a:r>
            <a:r>
              <a:rPr lang="en-US" altLang="zh-CN" sz="4000" kern="0" dirty="0">
                <a:solidFill>
                  <a:schemeClr val="tx1"/>
                </a:solidFill>
                <a:latin typeface="微软雅黑" panose="020B0503020204020204" pitchFamily="34" charset="-122"/>
                <a:ea typeface="微软雅黑" panose="020B0503020204020204" pitchFamily="34" charset="-122"/>
                <a:cs typeface="Arial" pitchFamily="34" charset="0"/>
              </a:rPr>
              <a:t>COMTOP</a:t>
            </a:r>
          </a:p>
        </p:txBody>
      </p:sp>
      <p:sp>
        <p:nvSpPr>
          <p:cNvPr id="43" name="矩形 42"/>
          <p:cNvSpPr/>
          <p:nvPr/>
        </p:nvSpPr>
        <p:spPr>
          <a:xfrm>
            <a:off x="4860119" y="3122953"/>
            <a:ext cx="3262432" cy="707886"/>
          </a:xfrm>
          <a:prstGeom prst="rect">
            <a:avLst/>
          </a:prstGeom>
        </p:spPr>
        <p:txBody>
          <a:bodyPr wrap="none">
            <a:spAutoFit/>
          </a:bodyPr>
          <a:lstStyle/>
          <a:p>
            <a:pPr algn="ctr" fontAlgn="auto">
              <a:spcBef>
                <a:spcPts val="0"/>
              </a:spcBef>
              <a:spcAft>
                <a:spcPts val="0"/>
              </a:spcAft>
              <a:defRPr/>
            </a:pPr>
            <a:r>
              <a:rPr lang="zh-CN" altLang="en-US" sz="4000" kern="0" dirty="0">
                <a:solidFill>
                  <a:schemeClr val="tx1"/>
                </a:solidFill>
                <a:latin typeface="微软雅黑" panose="020B0503020204020204" pitchFamily="34" charset="-122"/>
                <a:ea typeface="微软雅黑" panose="020B0503020204020204" pitchFamily="34" charset="-122"/>
                <a:cs typeface="Arial" pitchFamily="34" charset="0"/>
              </a:rPr>
              <a:t>企业文化简介</a:t>
            </a:r>
            <a:endParaRPr lang="en-US" altLang="zh-CN" sz="4000" kern="0" dirty="0">
              <a:solidFill>
                <a:schemeClr val="tx1"/>
              </a:solidFill>
              <a:latin typeface="微软雅黑" panose="020B0503020204020204" pitchFamily="34" charset="-122"/>
              <a:ea typeface="微软雅黑" panose="020B0503020204020204" pitchFamily="34" charset="-122"/>
              <a:cs typeface="Arial" pitchFamily="34" charset="0"/>
            </a:endParaRPr>
          </a:p>
        </p:txBody>
      </p:sp>
      <p:sp>
        <p:nvSpPr>
          <p:cNvPr id="44" name="矩形 43"/>
          <p:cNvSpPr/>
          <p:nvPr/>
        </p:nvSpPr>
        <p:spPr>
          <a:xfrm>
            <a:off x="4257192" y="4054667"/>
            <a:ext cx="3600000" cy="707886"/>
          </a:xfrm>
          <a:prstGeom prst="rect">
            <a:avLst/>
          </a:prstGeom>
        </p:spPr>
        <p:txBody>
          <a:bodyPr wrap="square">
            <a:spAutoFit/>
          </a:bodyPr>
          <a:lstStyle/>
          <a:p>
            <a:pPr algn="ctr" fontAlgn="auto">
              <a:spcBef>
                <a:spcPts val="0"/>
              </a:spcBef>
              <a:spcAft>
                <a:spcPts val="0"/>
              </a:spcAft>
              <a:defRPr/>
            </a:pPr>
            <a:r>
              <a:rPr lang="zh-CN" altLang="en-US" sz="4000" kern="0" dirty="0">
                <a:solidFill>
                  <a:schemeClr val="tx1"/>
                </a:solidFill>
                <a:latin typeface="微软雅黑" panose="020B0503020204020204" pitchFamily="34" charset="-122"/>
                <a:ea typeface="微软雅黑" panose="020B0503020204020204" pitchFamily="34" charset="-122"/>
                <a:cs typeface="Arial" pitchFamily="34" charset="0"/>
              </a:rPr>
              <a:t>员工行为规范</a:t>
            </a:r>
            <a:endParaRPr lang="en-US" altLang="zh-CN" sz="4000" kern="0" dirty="0">
              <a:solidFill>
                <a:schemeClr val="tx1"/>
              </a:solidFill>
              <a:latin typeface="微软雅黑" panose="020B0503020204020204" pitchFamily="34" charset="-122"/>
              <a:ea typeface="微软雅黑" panose="020B0503020204020204" pitchFamily="34" charset="-122"/>
              <a:cs typeface="Arial"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42"/>
                                        </p:tgtEl>
                                        <p:attrNameLst>
                                          <p:attrName>style.color</p:attrName>
                                        </p:attrNameLst>
                                      </p:cBhvr>
                                      <p:to>
                                        <p:clrVal>
                                          <a:srgbClr val="FF6600"/>
                                        </p:clrVal>
                                      </p:to>
                                    </p:set>
                                    <p:set>
                                      <p:cBhvr>
                                        <p:cTn id="7" dur="500" fill="hold"/>
                                        <p:tgtEl>
                                          <p:spTgt spid="42"/>
                                        </p:tgtEl>
                                        <p:attrNameLst>
                                          <p:attrName>fillcolor</p:attrName>
                                        </p:attrNameLst>
                                      </p:cBhvr>
                                      <p:to>
                                        <p:clrVal>
                                          <a:srgbClr val="FF6600"/>
                                        </p:clrVal>
                                      </p:to>
                                    </p:set>
                                    <p:set>
                                      <p:cBhvr>
                                        <p:cTn id="8" dur="500" fill="hold"/>
                                        <p:tgtEl>
                                          <p:spTgt spid="4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332000" y="1752600"/>
            <a:ext cx="6480000" cy="4729226"/>
          </a:xfrm>
          <a:prstGeom prst="rect">
            <a:avLst/>
          </a:prstGeom>
          <a:ln w="38100">
            <a:solidFill>
              <a:schemeClr val="accent1">
                <a:lumMod val="20000"/>
                <a:lumOff val="80000"/>
              </a:schemeClr>
            </a:solidFill>
          </a:ln>
        </p:spPr>
      </p:pic>
      <p:sp>
        <p:nvSpPr>
          <p:cNvPr id="9" name="Rectangle 7"/>
          <p:cNvSpPr>
            <a:spLocks/>
          </p:cNvSpPr>
          <p:nvPr/>
        </p:nvSpPr>
        <p:spPr bwMode="auto">
          <a:xfrm>
            <a:off x="252000" y="950488"/>
            <a:ext cx="8640000" cy="4996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spcBef>
                <a:spcPct val="20000"/>
              </a:spcBef>
            </a:pPr>
            <a:r>
              <a:rPr lang="en-US" altLang="zh-CN" sz="2000" dirty="0">
                <a:latin typeface="微软雅黑" panose="020B0503020204020204" pitchFamily="34" charset="-122"/>
                <a:ea typeface="微软雅黑" panose="020B0503020204020204" pitchFamily="34" charset="-122"/>
              </a:rPr>
              <a:t>2005</a:t>
            </a:r>
            <a:r>
              <a:rPr lang="zh-CN" altLang="en-US" sz="2000" dirty="0">
                <a:latin typeface="微软雅黑" panose="020B0503020204020204" pitchFamily="34" charset="-122"/>
                <a:ea typeface="微软雅黑" panose="020B0503020204020204" pitchFamily="34" charset="-122"/>
              </a:rPr>
              <a:t>年，康拓普获得深圳“软件百强”称号。</a:t>
            </a:r>
          </a:p>
        </p:txBody>
      </p:sp>
      <p:sp>
        <p:nvSpPr>
          <p:cNvPr id="6" name="矩形 5"/>
          <p:cNvSpPr/>
          <p:nvPr/>
        </p:nvSpPr>
        <p:spPr>
          <a:xfrm>
            <a:off x="0" y="0"/>
            <a:ext cx="9144000" cy="648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10" name="矩形 9"/>
          <p:cNvSpPr/>
          <p:nvPr/>
        </p:nvSpPr>
        <p:spPr>
          <a:xfrm>
            <a:off x="0" y="72000"/>
            <a:ext cx="2880000" cy="504000"/>
          </a:xfrm>
          <a:prstGeom prst="rect">
            <a:avLst/>
          </a:prstGeom>
          <a:solidFill>
            <a:srgbClr val="EB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800" b="1" dirty="0" smtClean="0">
                <a:latin typeface="微软雅黑" panose="020B0503020204020204" pitchFamily="34" charset="-122"/>
                <a:ea typeface="微软雅黑" panose="020B0503020204020204" pitchFamily="34" charset="-122"/>
              </a:rPr>
              <a:t>资质荣誉</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527330658"/>
      </p:ext>
    </p:extLst>
  </p:cSld>
  <p:clrMapOvr>
    <a:masterClrMapping/>
  </p:clrMapOvr>
  <p:transition>
    <p:split orient="ver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87989" y="2042440"/>
            <a:ext cx="5760000" cy="4242226"/>
          </a:xfrm>
          <a:prstGeom prst="rect">
            <a:avLst/>
          </a:prstGeom>
          <a:ln w="38100">
            <a:solidFill>
              <a:schemeClr val="accent1">
                <a:lumMod val="20000"/>
                <a:lumOff val="80000"/>
              </a:schemeClr>
            </a:solidFill>
          </a:ln>
        </p:spPr>
      </p:pic>
      <p:sp>
        <p:nvSpPr>
          <p:cNvPr id="8" name="Rectangle 7"/>
          <p:cNvSpPr>
            <a:spLocks/>
          </p:cNvSpPr>
          <p:nvPr/>
        </p:nvSpPr>
        <p:spPr bwMode="auto">
          <a:xfrm>
            <a:off x="612000" y="854549"/>
            <a:ext cx="7920000" cy="961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20000"/>
              </a:spcBef>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2006</a:t>
            </a:r>
            <a:r>
              <a:rPr lang="zh-CN" altLang="en-US" sz="2000" dirty="0">
                <a:latin typeface="微软雅黑" panose="020B0503020204020204" pitchFamily="34" charset="-122"/>
                <a:ea typeface="微软雅黑" panose="020B0503020204020204" pitchFamily="34" charset="-122"/>
              </a:rPr>
              <a:t>年，康拓普获“深圳市高新技术企业”称号。包括技术水平、专利成果以及赢利能力等方面。</a:t>
            </a:r>
          </a:p>
        </p:txBody>
      </p:sp>
      <p:sp>
        <p:nvSpPr>
          <p:cNvPr id="9" name="矩形 8"/>
          <p:cNvSpPr/>
          <p:nvPr/>
        </p:nvSpPr>
        <p:spPr>
          <a:xfrm>
            <a:off x="0" y="0"/>
            <a:ext cx="9144000" cy="648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10" name="矩形 9"/>
          <p:cNvSpPr/>
          <p:nvPr/>
        </p:nvSpPr>
        <p:spPr>
          <a:xfrm>
            <a:off x="0" y="72000"/>
            <a:ext cx="2880000" cy="504000"/>
          </a:xfrm>
          <a:prstGeom prst="rect">
            <a:avLst/>
          </a:prstGeom>
          <a:solidFill>
            <a:srgbClr val="EB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800" b="1" dirty="0" smtClean="0">
                <a:latin typeface="微软雅黑" panose="020B0503020204020204" pitchFamily="34" charset="-122"/>
                <a:ea typeface="微软雅黑" panose="020B0503020204020204" pitchFamily="34" charset="-122"/>
              </a:rPr>
              <a:t>资质荣誉</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1069678408"/>
      </p:ext>
    </p:extLst>
  </p:cSld>
  <p:clrMapOvr>
    <a:masterClrMapping/>
  </p:clrMapOvr>
  <p:transition>
    <p:split orient="ver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332000" y="1523368"/>
            <a:ext cx="6480000" cy="4788177"/>
          </a:xfrm>
          <a:prstGeom prst="rect">
            <a:avLst/>
          </a:prstGeom>
          <a:ln w="38100">
            <a:solidFill>
              <a:schemeClr val="accent1">
                <a:lumMod val="20000"/>
                <a:lumOff val="80000"/>
              </a:schemeClr>
            </a:solidFill>
          </a:ln>
        </p:spPr>
      </p:pic>
      <p:sp>
        <p:nvSpPr>
          <p:cNvPr id="8" name="Rectangle 7"/>
          <p:cNvSpPr>
            <a:spLocks/>
          </p:cNvSpPr>
          <p:nvPr/>
        </p:nvSpPr>
        <p:spPr bwMode="auto">
          <a:xfrm>
            <a:off x="1" y="808685"/>
            <a:ext cx="9143999"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spcBef>
                <a:spcPct val="20000"/>
              </a:spcBef>
            </a:pPr>
            <a:r>
              <a:rPr lang="en-US" altLang="zh-CN" sz="2000" dirty="0">
                <a:latin typeface="微软雅黑" panose="020B0503020204020204" pitchFamily="34" charset="-122"/>
                <a:ea typeface="微软雅黑" panose="020B0503020204020204" pitchFamily="34" charset="-122"/>
              </a:rPr>
              <a:t>2007</a:t>
            </a:r>
            <a:r>
              <a:rPr lang="zh-CN" altLang="en-US" sz="2000" dirty="0">
                <a:latin typeface="微软雅黑" panose="020B0503020204020204" pitchFamily="34" charset="-122"/>
                <a:ea typeface="微软雅黑" panose="020B0503020204020204" pitchFamily="34" charset="-122"/>
              </a:rPr>
              <a:t>年，康拓普获国家信息产业部颁发的“计算机系统集成商三级资质”。 </a:t>
            </a:r>
          </a:p>
        </p:txBody>
      </p:sp>
      <p:sp>
        <p:nvSpPr>
          <p:cNvPr id="9" name="矩形 8"/>
          <p:cNvSpPr/>
          <p:nvPr/>
        </p:nvSpPr>
        <p:spPr>
          <a:xfrm>
            <a:off x="0" y="0"/>
            <a:ext cx="9144000" cy="648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10" name="矩形 9"/>
          <p:cNvSpPr/>
          <p:nvPr/>
        </p:nvSpPr>
        <p:spPr>
          <a:xfrm>
            <a:off x="0" y="72000"/>
            <a:ext cx="2880000" cy="504000"/>
          </a:xfrm>
          <a:prstGeom prst="rect">
            <a:avLst/>
          </a:prstGeom>
          <a:solidFill>
            <a:srgbClr val="EB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800" b="1" dirty="0" smtClean="0">
                <a:latin typeface="微软雅黑" panose="020B0503020204020204" pitchFamily="34" charset="-122"/>
                <a:ea typeface="微软雅黑" panose="020B0503020204020204" pitchFamily="34" charset="-122"/>
              </a:rPr>
              <a:t>资质荣誉</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3232137067"/>
      </p:ext>
    </p:extLst>
  </p:cSld>
  <p:clrMapOvr>
    <a:masterClrMapping/>
  </p:clrMapOvr>
  <p:transition>
    <p:split orient="ver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332000" y="1752600"/>
            <a:ext cx="6480000" cy="4963788"/>
          </a:xfrm>
          <a:prstGeom prst="rect">
            <a:avLst/>
          </a:prstGeom>
          <a:ln w="38100">
            <a:solidFill>
              <a:schemeClr val="accent1">
                <a:lumMod val="20000"/>
                <a:lumOff val="80000"/>
              </a:schemeClr>
            </a:solidFill>
          </a:ln>
        </p:spPr>
      </p:pic>
      <p:sp>
        <p:nvSpPr>
          <p:cNvPr id="8" name="Rectangle 7"/>
          <p:cNvSpPr>
            <a:spLocks/>
          </p:cNvSpPr>
          <p:nvPr/>
        </p:nvSpPr>
        <p:spPr bwMode="auto">
          <a:xfrm>
            <a:off x="612000" y="715111"/>
            <a:ext cx="7920000"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20000"/>
              </a:spcBef>
            </a:pPr>
            <a:r>
              <a:rPr lang="zh-CN" altLang="en-US" sz="2000" dirty="0" smtClean="0">
                <a:latin typeface="微软雅黑" panose="020B0503020204020204" pitchFamily="34" charset="-122"/>
                <a:ea typeface="微软雅黑" panose="020B0503020204020204" pitchFamily="34" charset="-122"/>
              </a:rPr>
              <a:t>       </a:t>
            </a:r>
            <a:r>
              <a:rPr lang="en-US" altLang="zh-CN" sz="2000" dirty="0" smtClean="0">
                <a:latin typeface="微软雅黑" panose="020B0503020204020204" pitchFamily="34" charset="-122"/>
                <a:ea typeface="微软雅黑" panose="020B0503020204020204" pitchFamily="34" charset="-122"/>
              </a:rPr>
              <a:t>2008</a:t>
            </a:r>
            <a:r>
              <a:rPr lang="zh-CN" altLang="en-US" sz="2000" dirty="0">
                <a:latin typeface="微软雅黑" panose="020B0503020204020204" pitchFamily="34" charset="-122"/>
                <a:ea typeface="微软雅黑" panose="020B0503020204020204" pitchFamily="34" charset="-122"/>
              </a:rPr>
              <a:t>年，康拓普获得高新技术企业的证书，成为国家首批认证的高新技术企业，并于</a:t>
            </a:r>
            <a:r>
              <a:rPr lang="en-US" altLang="zh-CN" sz="2000" dirty="0">
                <a:latin typeface="微软雅黑" panose="020B0503020204020204" pitchFamily="34" charset="-122"/>
                <a:ea typeface="微软雅黑" panose="020B0503020204020204" pitchFamily="34" charset="-122"/>
              </a:rPr>
              <a:t>2012</a:t>
            </a:r>
            <a:r>
              <a:rPr lang="zh-CN" altLang="en-US" sz="2000" dirty="0">
                <a:latin typeface="微软雅黑" panose="020B0503020204020204" pitchFamily="34" charset="-122"/>
                <a:ea typeface="微软雅黑" panose="020B0503020204020204" pitchFamily="34" charset="-122"/>
              </a:rPr>
              <a:t>年通过复审。</a:t>
            </a:r>
          </a:p>
        </p:txBody>
      </p:sp>
      <p:sp>
        <p:nvSpPr>
          <p:cNvPr id="9" name="矩形 8"/>
          <p:cNvSpPr/>
          <p:nvPr/>
        </p:nvSpPr>
        <p:spPr>
          <a:xfrm>
            <a:off x="0" y="0"/>
            <a:ext cx="9144000" cy="648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10" name="矩形 9"/>
          <p:cNvSpPr/>
          <p:nvPr/>
        </p:nvSpPr>
        <p:spPr>
          <a:xfrm>
            <a:off x="0" y="72000"/>
            <a:ext cx="2880000" cy="504000"/>
          </a:xfrm>
          <a:prstGeom prst="rect">
            <a:avLst/>
          </a:prstGeom>
          <a:solidFill>
            <a:srgbClr val="EB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800" b="1" dirty="0" smtClean="0">
                <a:latin typeface="微软雅黑" panose="020B0503020204020204" pitchFamily="34" charset="-122"/>
                <a:ea typeface="微软雅黑" panose="020B0503020204020204" pitchFamily="34" charset="-122"/>
              </a:rPr>
              <a:t>资质荣誉</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548144344"/>
      </p:ext>
    </p:extLst>
  </p:cSld>
  <p:clrMapOvr>
    <a:masterClrMapping/>
  </p:clrMapOvr>
  <p:transition>
    <p:split orient="ver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62730" y="807419"/>
            <a:ext cx="4333333" cy="5760000"/>
          </a:xfrm>
          <a:prstGeom prst="rect">
            <a:avLst/>
          </a:prstGeom>
          <a:ln w="38100">
            <a:solidFill>
              <a:schemeClr val="accent1">
                <a:lumMod val="20000"/>
                <a:lumOff val="80000"/>
              </a:schemeClr>
            </a:solidFill>
          </a:ln>
        </p:spPr>
      </p:pic>
      <p:sp>
        <p:nvSpPr>
          <p:cNvPr id="9" name="矩形 8"/>
          <p:cNvSpPr/>
          <p:nvPr/>
        </p:nvSpPr>
        <p:spPr>
          <a:xfrm>
            <a:off x="0" y="0"/>
            <a:ext cx="9144000" cy="648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10" name="矩形 9"/>
          <p:cNvSpPr/>
          <p:nvPr/>
        </p:nvSpPr>
        <p:spPr>
          <a:xfrm>
            <a:off x="0" y="72000"/>
            <a:ext cx="2880000" cy="504000"/>
          </a:xfrm>
          <a:prstGeom prst="rect">
            <a:avLst/>
          </a:prstGeom>
          <a:solidFill>
            <a:srgbClr val="EB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800" b="1" dirty="0" smtClean="0">
                <a:latin typeface="微软雅黑" panose="020B0503020204020204" pitchFamily="34" charset="-122"/>
                <a:ea typeface="微软雅黑" panose="020B0503020204020204" pitchFamily="34" charset="-122"/>
              </a:rPr>
              <a:t>资质荣誉</a:t>
            </a:r>
            <a:endParaRPr lang="zh-CN" altLang="en-US" sz="2800" b="1" dirty="0">
              <a:latin typeface="微软雅黑" panose="020B0503020204020204" pitchFamily="34" charset="-122"/>
              <a:ea typeface="微软雅黑" panose="020B0503020204020204" pitchFamily="34" charset="-122"/>
            </a:endParaRPr>
          </a:p>
        </p:txBody>
      </p:sp>
      <p:sp>
        <p:nvSpPr>
          <p:cNvPr id="3" name="矩形 2"/>
          <p:cNvSpPr/>
          <p:nvPr/>
        </p:nvSpPr>
        <p:spPr>
          <a:xfrm>
            <a:off x="4724400" y="2667000"/>
            <a:ext cx="3960000" cy="2400657"/>
          </a:xfrm>
          <a:prstGeom prst="rect">
            <a:avLst/>
          </a:prstGeom>
        </p:spPr>
        <p:txBody>
          <a:bodyPr>
            <a:spAutoFit/>
          </a:bodyPr>
          <a:lstStyle/>
          <a:p>
            <a:pPr algn="just" eaLnBrk="1" hangingPunct="1">
              <a:lnSpc>
                <a:spcPct val="150000"/>
              </a:lnSpc>
              <a:spcBef>
                <a:spcPct val="20000"/>
              </a:spcBef>
            </a:pPr>
            <a:r>
              <a:rPr lang="zh-CN" altLang="en-US" sz="2000" dirty="0" smtClean="0">
                <a:latin typeface="微软雅黑" panose="020B0503020204020204" pitchFamily="34" charset="-122"/>
                <a:ea typeface="微软雅黑" panose="020B0503020204020204" pitchFamily="34" charset="-122"/>
              </a:rPr>
              <a:t>       </a:t>
            </a:r>
            <a:r>
              <a:rPr lang="en-US" altLang="zh-CN" sz="2000" dirty="0" smtClean="0">
                <a:latin typeface="微软雅黑" panose="020B0503020204020204" pitchFamily="34" charset="-122"/>
                <a:ea typeface="微软雅黑" panose="020B0503020204020204" pitchFamily="34" charset="-122"/>
              </a:rPr>
              <a:t>2008</a:t>
            </a:r>
            <a:r>
              <a:rPr lang="zh-CN" altLang="en-US" sz="2000" dirty="0">
                <a:latin typeface="微软雅黑" panose="020B0503020204020204" pitchFamily="34" charset="-122"/>
                <a:ea typeface="微软雅黑" panose="020B0503020204020204" pitchFamily="34" charset="-122"/>
              </a:rPr>
              <a:t>年，公司通过</a:t>
            </a:r>
            <a:r>
              <a:rPr lang="en-US" altLang="zh-CN" sz="2000" dirty="0" smtClean="0">
                <a:latin typeface="微软雅黑" panose="020B0503020204020204" pitchFamily="34" charset="-122"/>
                <a:ea typeface="微软雅黑" panose="020B0503020204020204" pitchFamily="34" charset="-122"/>
              </a:rPr>
              <a:t>CMMI 3</a:t>
            </a:r>
            <a:r>
              <a:rPr lang="zh-CN" altLang="en-US" sz="2000" dirty="0">
                <a:latin typeface="微软雅黑" panose="020B0503020204020204" pitchFamily="34" charset="-122"/>
                <a:ea typeface="微软雅黑" panose="020B0503020204020204" pitchFamily="34" charset="-122"/>
              </a:rPr>
              <a:t>国际认证，标志着公司的技术研发和管理工作均已实现量化管理，全部技术活动和管理活动均处于可控制状态。</a:t>
            </a:r>
          </a:p>
        </p:txBody>
      </p:sp>
    </p:spTree>
    <p:extLst>
      <p:ext uri="{BB962C8B-B14F-4D97-AF65-F5344CB8AC3E}">
        <p14:creationId xmlns="" xmlns:p14="http://schemas.microsoft.com/office/powerpoint/2010/main" val="1464574596"/>
      </p:ext>
    </p:extLst>
  </p:cSld>
  <p:clrMapOvr>
    <a:masterClrMapping/>
  </p:clrMapOvr>
  <p:transition>
    <p:split orient="ver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332000" y="1447800"/>
            <a:ext cx="6480000" cy="4756933"/>
          </a:xfrm>
          <a:prstGeom prst="rect">
            <a:avLst/>
          </a:prstGeom>
          <a:ln w="38100">
            <a:solidFill>
              <a:schemeClr val="accent1">
                <a:lumMod val="20000"/>
                <a:lumOff val="80000"/>
              </a:schemeClr>
            </a:solidFill>
          </a:ln>
        </p:spPr>
      </p:pic>
      <p:sp>
        <p:nvSpPr>
          <p:cNvPr id="8" name="Rectangle 7"/>
          <p:cNvSpPr>
            <a:spLocks/>
          </p:cNvSpPr>
          <p:nvPr/>
        </p:nvSpPr>
        <p:spPr bwMode="auto">
          <a:xfrm>
            <a:off x="252000" y="744572"/>
            <a:ext cx="8640000" cy="4996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spcBef>
                <a:spcPct val="20000"/>
              </a:spcBef>
            </a:pPr>
            <a:r>
              <a:rPr lang="en-US" altLang="zh-CN" sz="2000" dirty="0" smtClean="0">
                <a:latin typeface="微软雅黑" panose="020B0503020204020204" pitchFamily="34" charset="-122"/>
                <a:ea typeface="微软雅黑" panose="020B0503020204020204" pitchFamily="34" charset="-122"/>
              </a:rPr>
              <a:t>2008</a:t>
            </a:r>
            <a:r>
              <a:rPr lang="zh-CN" altLang="en-US" sz="2000" dirty="0">
                <a:latin typeface="微软雅黑" panose="020B0503020204020204" pitchFamily="34" charset="-122"/>
                <a:ea typeface="微软雅黑" panose="020B0503020204020204" pitchFamily="34" charset="-122"/>
              </a:rPr>
              <a:t>年，康拓普被评审为最高资信等级“</a:t>
            </a:r>
            <a:r>
              <a:rPr lang="en-US" altLang="zh-CN" sz="2000" dirty="0">
                <a:latin typeface="微软雅黑" panose="020B0503020204020204" pitchFamily="34" charset="-122"/>
                <a:ea typeface="微软雅黑" panose="020B0503020204020204" pitchFamily="34" charset="-122"/>
              </a:rPr>
              <a:t>AAA”</a:t>
            </a:r>
            <a:r>
              <a:rPr lang="zh-CN" altLang="en-US" sz="2000" dirty="0">
                <a:latin typeface="微软雅黑" panose="020B0503020204020204" pitchFamily="34" charset="-122"/>
                <a:ea typeface="微软雅黑" panose="020B0503020204020204" pitchFamily="34" charset="-122"/>
              </a:rPr>
              <a:t>。</a:t>
            </a:r>
          </a:p>
        </p:txBody>
      </p:sp>
      <p:sp>
        <p:nvSpPr>
          <p:cNvPr id="9" name="矩形 8"/>
          <p:cNvSpPr/>
          <p:nvPr/>
        </p:nvSpPr>
        <p:spPr>
          <a:xfrm>
            <a:off x="0" y="0"/>
            <a:ext cx="9144000" cy="648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10" name="矩形 9"/>
          <p:cNvSpPr/>
          <p:nvPr/>
        </p:nvSpPr>
        <p:spPr>
          <a:xfrm>
            <a:off x="0" y="72000"/>
            <a:ext cx="2880000" cy="504000"/>
          </a:xfrm>
          <a:prstGeom prst="rect">
            <a:avLst/>
          </a:prstGeom>
          <a:solidFill>
            <a:srgbClr val="EB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800" b="1" dirty="0" smtClean="0">
                <a:latin typeface="微软雅黑" panose="020B0503020204020204" pitchFamily="34" charset="-122"/>
                <a:ea typeface="微软雅黑" panose="020B0503020204020204" pitchFamily="34" charset="-122"/>
              </a:rPr>
              <a:t>资质荣誉</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3982506346"/>
      </p:ext>
    </p:extLst>
  </p:cSld>
  <p:clrMapOvr>
    <a:masterClrMapping/>
  </p:clrMapOvr>
  <p:transition>
    <p:split orient="ver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4960800" y="861350"/>
            <a:ext cx="3878400" cy="5760000"/>
          </a:xfrm>
          <a:prstGeom prst="rect">
            <a:avLst/>
          </a:prstGeom>
          <a:ln w="38100">
            <a:solidFill>
              <a:schemeClr val="accent1">
                <a:lumMod val="20000"/>
                <a:lumOff val="80000"/>
              </a:schemeClr>
            </a:solidFill>
          </a:ln>
        </p:spPr>
      </p:pic>
      <p:sp>
        <p:nvSpPr>
          <p:cNvPr id="8" name="Rectangle 7"/>
          <p:cNvSpPr>
            <a:spLocks/>
          </p:cNvSpPr>
          <p:nvPr/>
        </p:nvSpPr>
        <p:spPr bwMode="auto">
          <a:xfrm>
            <a:off x="284084" y="1981200"/>
            <a:ext cx="4320000" cy="28079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20000"/>
              </a:spcBef>
            </a:pPr>
            <a:r>
              <a:rPr lang="zh-CN" altLang="en-US" sz="2000" dirty="0" smtClean="0">
                <a:latin typeface="微软雅黑" panose="020B0503020204020204" pitchFamily="34" charset="-122"/>
                <a:ea typeface="微软雅黑" panose="020B0503020204020204" pitchFamily="34" charset="-122"/>
              </a:rPr>
              <a:t>       </a:t>
            </a:r>
            <a:r>
              <a:rPr lang="en-US" altLang="zh-CN" sz="2000" dirty="0" smtClean="0">
                <a:latin typeface="微软雅黑" panose="020B0503020204020204" pitchFamily="34" charset="-122"/>
                <a:ea typeface="微软雅黑" panose="020B0503020204020204" pitchFamily="34" charset="-122"/>
              </a:rPr>
              <a:t>2008</a:t>
            </a:r>
            <a:r>
              <a:rPr lang="zh-CN" altLang="en-US" sz="2000" dirty="0">
                <a:latin typeface="微软雅黑" panose="020B0503020204020204" pitchFamily="34" charset="-122"/>
                <a:ea typeface="微软雅黑" panose="020B0503020204020204" pitchFamily="34" charset="-122"/>
              </a:rPr>
              <a:t>年，通过</a:t>
            </a:r>
            <a:r>
              <a:rPr lang="en-US" altLang="zh-CN" sz="2000" dirty="0">
                <a:latin typeface="微软雅黑" panose="020B0503020204020204" pitchFamily="34" charset="-122"/>
                <a:ea typeface="微软雅黑" panose="020B0503020204020204" pitchFamily="34" charset="-122"/>
              </a:rPr>
              <a:t>ISO9001:2000</a:t>
            </a:r>
            <a:r>
              <a:rPr lang="zh-CN" altLang="en-US" sz="2000" dirty="0">
                <a:latin typeface="微软雅黑" panose="020B0503020204020204" pitchFamily="34" charset="-122"/>
                <a:ea typeface="微软雅黑" panose="020B0503020204020204" pitchFamily="34" charset="-122"/>
              </a:rPr>
              <a:t>质量管理体系认证，这标志着公司已掌握了科学的质量管理和质量保证方法和手段，使全部质量工作有可知性、可见性和可查性，促进产品质量得到根本保证。 </a:t>
            </a:r>
          </a:p>
        </p:txBody>
      </p:sp>
      <p:sp>
        <p:nvSpPr>
          <p:cNvPr id="9" name="矩形 8"/>
          <p:cNvSpPr/>
          <p:nvPr/>
        </p:nvSpPr>
        <p:spPr>
          <a:xfrm>
            <a:off x="0" y="0"/>
            <a:ext cx="9144000" cy="648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10" name="矩形 9"/>
          <p:cNvSpPr/>
          <p:nvPr/>
        </p:nvSpPr>
        <p:spPr>
          <a:xfrm>
            <a:off x="0" y="72000"/>
            <a:ext cx="2880000" cy="504000"/>
          </a:xfrm>
          <a:prstGeom prst="rect">
            <a:avLst/>
          </a:prstGeom>
          <a:solidFill>
            <a:srgbClr val="EB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800" b="1" dirty="0" smtClean="0">
                <a:latin typeface="微软雅黑" panose="020B0503020204020204" pitchFamily="34" charset="-122"/>
                <a:ea typeface="微软雅黑" panose="020B0503020204020204" pitchFamily="34" charset="-122"/>
              </a:rPr>
              <a:t>资质荣誉</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2177080656"/>
      </p:ext>
    </p:extLst>
  </p:cSld>
  <p:clrMapOvr>
    <a:masterClrMapping/>
  </p:clrMapOvr>
  <p:transition>
    <p:split orient="ver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004048" y="869400"/>
            <a:ext cx="3814119" cy="5760000"/>
          </a:xfrm>
          <a:prstGeom prst="rect">
            <a:avLst/>
          </a:prstGeom>
          <a:ln w="38100">
            <a:solidFill>
              <a:schemeClr val="accent1">
                <a:lumMod val="20000"/>
                <a:lumOff val="80000"/>
              </a:schemeClr>
            </a:solidFill>
          </a:ln>
        </p:spPr>
      </p:pic>
      <p:sp>
        <p:nvSpPr>
          <p:cNvPr id="8" name="Rectangle 7"/>
          <p:cNvSpPr>
            <a:spLocks/>
          </p:cNvSpPr>
          <p:nvPr/>
        </p:nvSpPr>
        <p:spPr bwMode="auto">
          <a:xfrm>
            <a:off x="308589" y="1828800"/>
            <a:ext cx="4320000" cy="3269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20000"/>
              </a:spcBef>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2008</a:t>
            </a:r>
            <a:r>
              <a:rPr lang="zh-CN" altLang="en-US" sz="2000" dirty="0">
                <a:latin typeface="微软雅黑" panose="020B0503020204020204" pitchFamily="34" charset="-122"/>
                <a:ea typeface="微软雅黑" panose="020B0503020204020204" pitchFamily="34" charset="-122"/>
              </a:rPr>
              <a:t>年，通过</a:t>
            </a:r>
            <a:r>
              <a:rPr lang="en-US" altLang="zh-CN" sz="2000" dirty="0">
                <a:latin typeface="微软雅黑" panose="020B0503020204020204" pitchFamily="34" charset="-122"/>
                <a:ea typeface="微软雅黑" panose="020B0503020204020204" pitchFamily="34" charset="-122"/>
              </a:rPr>
              <a:t>ISO9001:2000</a:t>
            </a:r>
            <a:r>
              <a:rPr lang="zh-CN" altLang="en-US" sz="2000" dirty="0">
                <a:latin typeface="微软雅黑" panose="020B0503020204020204" pitchFamily="34" charset="-122"/>
                <a:ea typeface="微软雅黑" panose="020B0503020204020204" pitchFamily="34" charset="-122"/>
              </a:rPr>
              <a:t>职业健康和安全管理体系认证，这标志着公司已经采用科学化、系统化的方式方法，全面规范公司职业健康行为，以切实保障企业员工职业安全卫生权利，进一步保证企业综合经济效益的实现。</a:t>
            </a:r>
          </a:p>
        </p:txBody>
      </p:sp>
      <p:sp>
        <p:nvSpPr>
          <p:cNvPr id="9" name="矩形 8"/>
          <p:cNvSpPr/>
          <p:nvPr/>
        </p:nvSpPr>
        <p:spPr>
          <a:xfrm>
            <a:off x="0" y="0"/>
            <a:ext cx="9144000" cy="648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10" name="矩形 9"/>
          <p:cNvSpPr/>
          <p:nvPr/>
        </p:nvSpPr>
        <p:spPr>
          <a:xfrm>
            <a:off x="0" y="72000"/>
            <a:ext cx="2880000" cy="504000"/>
          </a:xfrm>
          <a:prstGeom prst="rect">
            <a:avLst/>
          </a:prstGeom>
          <a:solidFill>
            <a:srgbClr val="EB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800" b="1" dirty="0" smtClean="0">
                <a:latin typeface="微软雅黑" panose="020B0503020204020204" pitchFamily="34" charset="-122"/>
                <a:ea typeface="微软雅黑" panose="020B0503020204020204" pitchFamily="34" charset="-122"/>
              </a:rPr>
              <a:t>资质荣誉</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659918051"/>
      </p:ext>
    </p:extLst>
  </p:cSld>
  <p:clrMapOvr>
    <a:masterClrMapping/>
  </p:clrMapOvr>
  <p:transition>
    <p:split orient="ver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029200" y="869400"/>
            <a:ext cx="3829300" cy="5760000"/>
          </a:xfrm>
          <a:prstGeom prst="rect">
            <a:avLst/>
          </a:prstGeom>
          <a:ln w="38100">
            <a:solidFill>
              <a:schemeClr val="accent1">
                <a:lumMod val="20000"/>
                <a:lumOff val="80000"/>
              </a:schemeClr>
            </a:solidFill>
          </a:ln>
        </p:spPr>
      </p:pic>
      <p:sp>
        <p:nvSpPr>
          <p:cNvPr id="8" name="Rectangle 7"/>
          <p:cNvSpPr>
            <a:spLocks/>
          </p:cNvSpPr>
          <p:nvPr/>
        </p:nvSpPr>
        <p:spPr bwMode="auto">
          <a:xfrm>
            <a:off x="457200" y="2576258"/>
            <a:ext cx="4320000" cy="23462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20000"/>
              </a:spcBef>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2008</a:t>
            </a:r>
            <a:r>
              <a:rPr lang="zh-CN" altLang="en-US" sz="2000" dirty="0">
                <a:latin typeface="微软雅黑" panose="020B0503020204020204" pitchFamily="34" charset="-122"/>
                <a:ea typeface="微软雅黑" panose="020B0503020204020204" pitchFamily="34" charset="-122"/>
              </a:rPr>
              <a:t>年，通过</a:t>
            </a:r>
            <a:r>
              <a:rPr lang="en-US" altLang="zh-CN" sz="2000" dirty="0">
                <a:latin typeface="微软雅黑" panose="020B0503020204020204" pitchFamily="34" charset="-122"/>
                <a:ea typeface="微软雅黑" panose="020B0503020204020204" pitchFamily="34" charset="-122"/>
              </a:rPr>
              <a:t>ISO9001:2000</a:t>
            </a:r>
            <a:r>
              <a:rPr lang="zh-CN" altLang="en-US" sz="2000" dirty="0">
                <a:latin typeface="微软雅黑" panose="020B0503020204020204" pitchFamily="34" charset="-122"/>
                <a:ea typeface="微软雅黑" panose="020B0503020204020204" pitchFamily="34" charset="-122"/>
              </a:rPr>
              <a:t>环境管理认证，这标志着公司已经建立一整套环境保护方法和系统化框架，并借此提高企业环境管理能力，切实履行环境保护义务。 </a:t>
            </a:r>
          </a:p>
        </p:txBody>
      </p:sp>
      <p:sp>
        <p:nvSpPr>
          <p:cNvPr id="9" name="矩形 8"/>
          <p:cNvSpPr/>
          <p:nvPr/>
        </p:nvSpPr>
        <p:spPr>
          <a:xfrm>
            <a:off x="0" y="0"/>
            <a:ext cx="9144000" cy="648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10" name="矩形 9"/>
          <p:cNvSpPr/>
          <p:nvPr/>
        </p:nvSpPr>
        <p:spPr>
          <a:xfrm>
            <a:off x="0" y="72000"/>
            <a:ext cx="2880000" cy="504000"/>
          </a:xfrm>
          <a:prstGeom prst="rect">
            <a:avLst/>
          </a:prstGeom>
          <a:solidFill>
            <a:srgbClr val="EB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800" b="1" dirty="0" smtClean="0">
                <a:latin typeface="微软雅黑" panose="020B0503020204020204" pitchFamily="34" charset="-122"/>
                <a:ea typeface="微软雅黑" panose="020B0503020204020204" pitchFamily="34" charset="-122"/>
              </a:rPr>
              <a:t>资质荣誉</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626894929"/>
      </p:ext>
    </p:extLst>
  </p:cSld>
  <p:clrMapOvr>
    <a:masterClrMapping/>
  </p:clrMapOvr>
  <p:transition>
    <p:split orient="ver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47224" y="2057400"/>
            <a:ext cx="6849553" cy="4714776"/>
          </a:xfrm>
          <a:prstGeom prst="rect">
            <a:avLst/>
          </a:prstGeom>
          <a:ln w="38100">
            <a:solidFill>
              <a:schemeClr val="accent1">
                <a:lumMod val="20000"/>
                <a:lumOff val="80000"/>
              </a:schemeClr>
            </a:solidFill>
          </a:ln>
        </p:spPr>
      </p:pic>
      <p:sp>
        <p:nvSpPr>
          <p:cNvPr id="8" name="Rectangle 7"/>
          <p:cNvSpPr>
            <a:spLocks/>
          </p:cNvSpPr>
          <p:nvPr/>
        </p:nvSpPr>
        <p:spPr bwMode="auto">
          <a:xfrm>
            <a:off x="252000" y="625120"/>
            <a:ext cx="8640000" cy="14229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20000"/>
              </a:spcBef>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2009</a:t>
            </a:r>
            <a:r>
              <a:rPr lang="zh-CN" altLang="en-US" sz="2000" dirty="0">
                <a:latin typeface="微软雅黑" panose="020B0503020204020204" pitchFamily="34" charset="-122"/>
                <a:ea typeface="微软雅黑" panose="020B0503020204020204" pitchFamily="34" charset="-122"/>
              </a:rPr>
              <a:t>年，康拓普获得了国家计算机信息系统集成二级资质，标志着公司在管理水平、技术实力、人力资源、市场扩展等各方面已达到了国内信息系统集成领域的高端水平，并于</a:t>
            </a:r>
            <a:r>
              <a:rPr lang="en-US" altLang="zh-CN" sz="2000" dirty="0">
                <a:latin typeface="微软雅黑" panose="020B0503020204020204" pitchFamily="34" charset="-122"/>
                <a:ea typeface="微软雅黑" panose="020B0503020204020204" pitchFamily="34" charset="-122"/>
              </a:rPr>
              <a:t>2012</a:t>
            </a:r>
            <a:r>
              <a:rPr lang="zh-CN" altLang="en-US" sz="2000" dirty="0">
                <a:latin typeface="微软雅黑" panose="020B0503020204020204" pitchFamily="34" charset="-122"/>
                <a:ea typeface="微软雅黑" panose="020B0503020204020204" pitchFamily="34" charset="-122"/>
              </a:rPr>
              <a:t>年换证成功。</a:t>
            </a:r>
          </a:p>
        </p:txBody>
      </p:sp>
      <p:sp>
        <p:nvSpPr>
          <p:cNvPr id="9" name="矩形 8"/>
          <p:cNvSpPr/>
          <p:nvPr/>
        </p:nvSpPr>
        <p:spPr>
          <a:xfrm>
            <a:off x="0" y="0"/>
            <a:ext cx="9144000" cy="648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10" name="矩形 9"/>
          <p:cNvSpPr/>
          <p:nvPr/>
        </p:nvSpPr>
        <p:spPr>
          <a:xfrm>
            <a:off x="0" y="72000"/>
            <a:ext cx="2880000" cy="504000"/>
          </a:xfrm>
          <a:prstGeom prst="rect">
            <a:avLst/>
          </a:prstGeom>
          <a:solidFill>
            <a:srgbClr val="EB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800" b="1" dirty="0" smtClean="0">
                <a:latin typeface="微软雅黑" panose="020B0503020204020204" pitchFamily="34" charset="-122"/>
                <a:ea typeface="微软雅黑" panose="020B0503020204020204" pitchFamily="34" charset="-122"/>
              </a:rPr>
              <a:t>资质荣誉</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1782718607"/>
      </p:ext>
    </p:extLst>
  </p:cSld>
  <p:clrMapOvr>
    <a:masterClrMapping/>
  </p:clrMapOvr>
  <p:transition>
    <p:split orient="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9"/>
          <p:cNvSpPr txBox="1"/>
          <p:nvPr/>
        </p:nvSpPr>
        <p:spPr>
          <a:xfrm>
            <a:off x="3962399" y="1088640"/>
            <a:ext cx="5040000" cy="2973122"/>
          </a:xfrm>
          <a:prstGeom prst="rect">
            <a:avLst/>
          </a:prstGeom>
          <a:noFill/>
        </p:spPr>
        <p:txBody>
          <a:bodyPr wrap="square" rtlCol="0">
            <a:spAutoFit/>
          </a:bodyPr>
          <a:lstStyle/>
          <a:p>
            <a:pPr algn="just">
              <a:lnSpc>
                <a:spcPct val="130000"/>
              </a:lnSpc>
            </a:pPr>
            <a:r>
              <a:rPr lang="zh-CN" altLang="en-US" dirty="0" smtClean="0">
                <a:latin typeface="微软雅黑" pitchFamily="34" charset="-122"/>
                <a:ea typeface="微软雅黑" pitchFamily="34" charset="-122"/>
              </a:rPr>
              <a:t>成立</a:t>
            </a:r>
            <a:r>
              <a:rPr lang="zh-CN" altLang="en-US" dirty="0">
                <a:latin typeface="微软雅黑" pitchFamily="34" charset="-122"/>
                <a:ea typeface="微软雅黑" pitchFamily="34" charset="-122"/>
              </a:rPr>
              <a:t>于</a:t>
            </a:r>
            <a:r>
              <a:rPr lang="en-US" altLang="zh-CN" dirty="0">
                <a:latin typeface="微软雅黑" pitchFamily="34" charset="-122"/>
                <a:ea typeface="微软雅黑" pitchFamily="34" charset="-122"/>
              </a:rPr>
              <a:t>1999</a:t>
            </a:r>
            <a:r>
              <a:rPr lang="zh-CN" altLang="en-US" dirty="0">
                <a:latin typeface="微软雅黑" pitchFamily="34" charset="-122"/>
                <a:ea typeface="微软雅黑" pitchFamily="34" charset="-122"/>
              </a:rPr>
              <a:t>年</a:t>
            </a:r>
            <a:r>
              <a:rPr lang="en-US" altLang="zh-CN" dirty="0">
                <a:latin typeface="微软雅黑" pitchFamily="34" charset="-122"/>
                <a:ea typeface="微软雅黑" pitchFamily="34" charset="-122"/>
              </a:rPr>
              <a:t>8</a:t>
            </a:r>
            <a:r>
              <a:rPr lang="zh-CN" altLang="en-US" dirty="0" smtClean="0">
                <a:latin typeface="微软雅黑" pitchFamily="34" charset="-122"/>
                <a:ea typeface="微软雅黑" pitchFamily="34" charset="-122"/>
              </a:rPr>
              <a:t>月</a:t>
            </a:r>
            <a:r>
              <a:rPr lang="en-US" altLang="zh-CN" dirty="0" smtClean="0">
                <a:latin typeface="微软雅黑" pitchFamily="34" charset="-122"/>
                <a:ea typeface="微软雅黑" pitchFamily="34" charset="-122"/>
              </a:rPr>
              <a:t>10</a:t>
            </a:r>
            <a:r>
              <a:rPr lang="zh-CN" altLang="en-US" dirty="0" smtClean="0">
                <a:latin typeface="微软雅黑" pitchFamily="34" charset="-122"/>
                <a:ea typeface="微软雅黑" pitchFamily="34" charset="-122"/>
              </a:rPr>
              <a:t>日，注册资金</a:t>
            </a:r>
            <a:r>
              <a:rPr lang="en-US" altLang="zh-CN" dirty="0" smtClean="0">
                <a:latin typeface="微软雅黑" pitchFamily="34" charset="-122"/>
                <a:ea typeface="微软雅黑" pitchFamily="34" charset="-122"/>
              </a:rPr>
              <a:t>2000</a:t>
            </a:r>
            <a:r>
              <a:rPr lang="zh-CN" altLang="en-US" dirty="0" smtClean="0">
                <a:latin typeface="微软雅黑" pitchFamily="34" charset="-122"/>
                <a:ea typeface="微软雅黑" pitchFamily="34" charset="-122"/>
              </a:rPr>
              <a:t>万元，总部</a:t>
            </a:r>
            <a:r>
              <a:rPr lang="zh-CN" altLang="en-US" dirty="0">
                <a:latin typeface="微软雅黑" pitchFamily="34" charset="-122"/>
                <a:ea typeface="微软雅黑" pitchFamily="34" charset="-122"/>
              </a:rPr>
              <a:t>位于深圳市福田区，是国内领先的企业信息化与移动应用综合解决方案供应商之一。经过十余年的技术沉淀、经验积累，康拓普已构建起完整的</a:t>
            </a:r>
            <a:r>
              <a:rPr lang="en-US" altLang="zh-CN" dirty="0">
                <a:latin typeface="微软雅黑" pitchFamily="34" charset="-122"/>
                <a:ea typeface="微软雅黑" pitchFamily="34" charset="-122"/>
              </a:rPr>
              <a:t>IT</a:t>
            </a:r>
            <a:r>
              <a:rPr lang="zh-CN" altLang="en-US" dirty="0">
                <a:latin typeface="微软雅黑" pitchFamily="34" charset="-122"/>
                <a:ea typeface="微软雅黑" pitchFamily="34" charset="-122"/>
              </a:rPr>
              <a:t>服务价值链，并形成涵盖</a:t>
            </a:r>
            <a:r>
              <a:rPr lang="en-US" altLang="zh-CN" dirty="0">
                <a:latin typeface="微软雅黑" pitchFamily="34" charset="-122"/>
                <a:ea typeface="微软雅黑" pitchFamily="34" charset="-122"/>
              </a:rPr>
              <a:t>IT</a:t>
            </a:r>
            <a:r>
              <a:rPr lang="zh-CN" altLang="en-US" dirty="0">
                <a:latin typeface="微软雅黑" pitchFamily="34" charset="-122"/>
                <a:ea typeface="微软雅黑" pitchFamily="34" charset="-122"/>
              </a:rPr>
              <a:t>规划咨询、解决方案设计与实施、应用软件设计及开发、</a:t>
            </a:r>
            <a:r>
              <a:rPr lang="en-US" altLang="zh-CN" dirty="0">
                <a:latin typeface="微软雅黑" pitchFamily="34" charset="-122"/>
                <a:ea typeface="微软雅黑" pitchFamily="34" charset="-122"/>
              </a:rPr>
              <a:t>IT</a:t>
            </a:r>
            <a:r>
              <a:rPr lang="zh-CN" altLang="en-US" dirty="0">
                <a:latin typeface="微软雅黑" pitchFamily="34" charset="-122"/>
                <a:ea typeface="微软雅黑" pitchFamily="34" charset="-122"/>
              </a:rPr>
              <a:t>系统运维外包等领域，为客户提供端对端的整体解决方案服务。 </a:t>
            </a:r>
            <a:endParaRPr lang="zh-CN" altLang="en-US" dirty="0" smtClean="0">
              <a:latin typeface="微软雅黑" pitchFamily="34" charset="-122"/>
              <a:ea typeface="微软雅黑" pitchFamily="34" charset="-122"/>
            </a:endParaRPr>
          </a:p>
        </p:txBody>
      </p:sp>
      <p:sp>
        <p:nvSpPr>
          <p:cNvPr id="7" name="TextBox 10"/>
          <p:cNvSpPr txBox="1"/>
          <p:nvPr/>
        </p:nvSpPr>
        <p:spPr>
          <a:xfrm>
            <a:off x="49785" y="4262832"/>
            <a:ext cx="4140000" cy="2613023"/>
          </a:xfrm>
          <a:prstGeom prst="rect">
            <a:avLst/>
          </a:prstGeom>
          <a:noFill/>
        </p:spPr>
        <p:txBody>
          <a:bodyPr wrap="square" rtlCol="0">
            <a:spAutoFit/>
          </a:bodyPr>
          <a:lstStyle/>
          <a:p>
            <a:pPr algn="just">
              <a:lnSpc>
                <a:spcPct val="130000"/>
              </a:lnSpc>
            </a:pPr>
            <a:r>
              <a:rPr lang="zh-CN" altLang="en-US" dirty="0">
                <a:latin typeface="微软雅黑" pitchFamily="34" charset="-122"/>
                <a:ea typeface="微软雅黑" pitchFamily="34" charset="-122"/>
              </a:rPr>
              <a:t>近年来，康拓普积极响应国家号召，结合自身的技术实力和丰富经验，全面进军移动互联网、智能电网等新兴</a:t>
            </a:r>
            <a:r>
              <a:rPr lang="zh-CN" altLang="en-US" dirty="0" smtClean="0">
                <a:latin typeface="微软雅黑" pitchFamily="34" charset="-122"/>
                <a:ea typeface="微软雅黑" pitchFamily="34" charset="-122"/>
              </a:rPr>
              <a:t>领域。目前</a:t>
            </a:r>
            <a:r>
              <a:rPr lang="zh-CN" altLang="en-US" dirty="0">
                <a:latin typeface="微软雅黑" pitchFamily="34" charset="-122"/>
                <a:ea typeface="微软雅黑" pitchFamily="34" charset="-122"/>
              </a:rPr>
              <a:t>，康拓普已形成了以企业统一通信云办公平台、</a:t>
            </a:r>
            <a:r>
              <a:rPr lang="en-US" altLang="zh-CN" dirty="0">
                <a:latin typeface="微软雅黑" pitchFamily="34" charset="-122"/>
                <a:ea typeface="微软雅黑" pitchFamily="34" charset="-122"/>
              </a:rPr>
              <a:t>Com</a:t>
            </a:r>
            <a:r>
              <a:rPr lang="zh-CN" altLang="en-US" dirty="0">
                <a:latin typeface="微软雅黑" pitchFamily="34" charset="-122"/>
                <a:ea typeface="微软雅黑" pitchFamily="34" charset="-122"/>
              </a:rPr>
              <a:t>无纸化办公系列应用软件平台、智能电网系列产品为代表的成熟产品族。 </a:t>
            </a:r>
            <a:endParaRPr lang="zh-CN" altLang="en-US" dirty="0" smtClean="0">
              <a:latin typeface="微软雅黑" pitchFamily="34" charset="-122"/>
              <a:ea typeface="微软雅黑" pitchFamily="34" charset="-122"/>
            </a:endParaRPr>
          </a:p>
        </p:txBody>
      </p:sp>
      <p:grpSp>
        <p:nvGrpSpPr>
          <p:cNvPr id="4" name="组合 3"/>
          <p:cNvGrpSpPr/>
          <p:nvPr/>
        </p:nvGrpSpPr>
        <p:grpSpPr>
          <a:xfrm>
            <a:off x="-8803" y="0"/>
            <a:ext cx="4199803" cy="4244977"/>
            <a:chOff x="-8803" y="0"/>
            <a:chExt cx="4199803" cy="4244977"/>
          </a:xfrm>
        </p:grpSpPr>
        <p:sp>
          <p:nvSpPr>
            <p:cNvPr id="2" name="矩形 2"/>
            <p:cNvSpPr/>
            <p:nvPr/>
          </p:nvSpPr>
          <p:spPr>
            <a:xfrm>
              <a:off x="-8800" y="0"/>
              <a:ext cx="4199800" cy="4244977"/>
            </a:xfrm>
            <a:custGeom>
              <a:avLst/>
              <a:gdLst>
                <a:gd name="connsiteX0" fmla="*/ 0 w 3779912"/>
                <a:gd name="connsiteY0" fmla="*/ 0 h 2808312"/>
                <a:gd name="connsiteX1" fmla="*/ 3779912 w 3779912"/>
                <a:gd name="connsiteY1" fmla="*/ 0 h 2808312"/>
                <a:gd name="connsiteX2" fmla="*/ 3779912 w 3779912"/>
                <a:gd name="connsiteY2" fmla="*/ 2808312 h 2808312"/>
                <a:gd name="connsiteX3" fmla="*/ 0 w 3779912"/>
                <a:gd name="connsiteY3" fmla="*/ 2808312 h 2808312"/>
                <a:gd name="connsiteX4" fmla="*/ 0 w 3779912"/>
                <a:gd name="connsiteY4" fmla="*/ 0 h 2808312"/>
                <a:gd name="connsiteX0" fmla="*/ 0 w 3779912"/>
                <a:gd name="connsiteY0" fmla="*/ 0 h 2808312"/>
                <a:gd name="connsiteX1" fmla="*/ 3779912 w 3779912"/>
                <a:gd name="connsiteY1" fmla="*/ 0 h 2808312"/>
                <a:gd name="connsiteX2" fmla="*/ 3433548 w 3779912"/>
                <a:gd name="connsiteY2" fmla="*/ 2808312 h 2808312"/>
                <a:gd name="connsiteX3" fmla="*/ 0 w 3779912"/>
                <a:gd name="connsiteY3" fmla="*/ 2808312 h 2808312"/>
                <a:gd name="connsiteX4" fmla="*/ 0 w 3779912"/>
                <a:gd name="connsiteY4" fmla="*/ 0 h 2808312"/>
                <a:gd name="connsiteX0" fmla="*/ 0 w 3779912"/>
                <a:gd name="connsiteY0" fmla="*/ 0 h 2808312"/>
                <a:gd name="connsiteX1" fmla="*/ 3779912 w 3779912"/>
                <a:gd name="connsiteY1" fmla="*/ 0 h 2808312"/>
                <a:gd name="connsiteX2" fmla="*/ 3267293 w 3779912"/>
                <a:gd name="connsiteY2" fmla="*/ 2794457 h 2808312"/>
                <a:gd name="connsiteX3" fmla="*/ 0 w 3779912"/>
                <a:gd name="connsiteY3" fmla="*/ 2808312 h 2808312"/>
                <a:gd name="connsiteX4" fmla="*/ 0 w 3779912"/>
                <a:gd name="connsiteY4" fmla="*/ 0 h 2808312"/>
                <a:gd name="connsiteX0" fmla="*/ 0 w 3779912"/>
                <a:gd name="connsiteY0" fmla="*/ 0 h 2808312"/>
                <a:gd name="connsiteX1" fmla="*/ 3779912 w 3779912"/>
                <a:gd name="connsiteY1" fmla="*/ 0 h 2808312"/>
                <a:gd name="connsiteX2" fmla="*/ 3087184 w 3779912"/>
                <a:gd name="connsiteY2" fmla="*/ 2794457 h 2808312"/>
                <a:gd name="connsiteX3" fmla="*/ 0 w 3779912"/>
                <a:gd name="connsiteY3" fmla="*/ 2808312 h 2808312"/>
                <a:gd name="connsiteX4" fmla="*/ 0 w 3779912"/>
                <a:gd name="connsiteY4" fmla="*/ 0 h 2808312"/>
                <a:gd name="connsiteX0" fmla="*/ 0 w 3779912"/>
                <a:gd name="connsiteY0" fmla="*/ 0 h 2808312"/>
                <a:gd name="connsiteX1" fmla="*/ 3779912 w 3779912"/>
                <a:gd name="connsiteY1" fmla="*/ 0 h 2808312"/>
                <a:gd name="connsiteX2" fmla="*/ 3087184 w 3779912"/>
                <a:gd name="connsiteY2" fmla="*/ 2794457 h 2808312"/>
                <a:gd name="connsiteX3" fmla="*/ 0 w 3779912"/>
                <a:gd name="connsiteY3" fmla="*/ 2808312 h 2808312"/>
                <a:gd name="connsiteX4" fmla="*/ 79866 w 3779912"/>
                <a:gd name="connsiteY4" fmla="*/ 76207 h 2808312"/>
                <a:gd name="connsiteX0" fmla="*/ 0 w 3779912"/>
                <a:gd name="connsiteY0" fmla="*/ 0 h 2808312"/>
                <a:gd name="connsiteX1" fmla="*/ 3779912 w 3779912"/>
                <a:gd name="connsiteY1" fmla="*/ 0 h 2808312"/>
                <a:gd name="connsiteX2" fmla="*/ 3087184 w 3779912"/>
                <a:gd name="connsiteY2" fmla="*/ 2794457 h 2808312"/>
                <a:gd name="connsiteX3" fmla="*/ 0 w 3779912"/>
                <a:gd name="connsiteY3" fmla="*/ 2808312 h 2808312"/>
                <a:gd name="connsiteX0" fmla="*/ 0 w 3779912"/>
                <a:gd name="connsiteY0" fmla="*/ 0 h 2808312"/>
                <a:gd name="connsiteX1" fmla="*/ 3779912 w 3779912"/>
                <a:gd name="connsiteY1" fmla="*/ 0 h 2808312"/>
                <a:gd name="connsiteX2" fmla="*/ 3050881 w 3779912"/>
                <a:gd name="connsiteY2" fmla="*/ 2794457 h 2808312"/>
                <a:gd name="connsiteX3" fmla="*/ 0 w 3779912"/>
                <a:gd name="connsiteY3" fmla="*/ 2808312 h 2808312"/>
                <a:gd name="connsiteX0" fmla="*/ 0 w 3985628"/>
                <a:gd name="connsiteY0" fmla="*/ 0 h 2808312"/>
                <a:gd name="connsiteX1" fmla="*/ 3985628 w 3985628"/>
                <a:gd name="connsiteY1" fmla="*/ 0 h 2808312"/>
                <a:gd name="connsiteX2" fmla="*/ 3050881 w 3985628"/>
                <a:gd name="connsiteY2" fmla="*/ 2794457 h 2808312"/>
                <a:gd name="connsiteX3" fmla="*/ 0 w 3985628"/>
                <a:gd name="connsiteY3" fmla="*/ 2808312 h 2808312"/>
                <a:gd name="connsiteX0" fmla="*/ 0 w 4046133"/>
                <a:gd name="connsiteY0" fmla="*/ 0 h 2808312"/>
                <a:gd name="connsiteX1" fmla="*/ 4046133 w 4046133"/>
                <a:gd name="connsiteY1" fmla="*/ 0 h 2808312"/>
                <a:gd name="connsiteX2" fmla="*/ 3050881 w 4046133"/>
                <a:gd name="connsiteY2" fmla="*/ 2794457 h 2808312"/>
                <a:gd name="connsiteX3" fmla="*/ 0 w 4046133"/>
                <a:gd name="connsiteY3" fmla="*/ 2808312 h 2808312"/>
              </a:gdLst>
              <a:ahLst/>
              <a:cxnLst>
                <a:cxn ang="0">
                  <a:pos x="connsiteX0" y="connsiteY0"/>
                </a:cxn>
                <a:cxn ang="0">
                  <a:pos x="connsiteX1" y="connsiteY1"/>
                </a:cxn>
                <a:cxn ang="0">
                  <a:pos x="connsiteX2" y="connsiteY2"/>
                </a:cxn>
                <a:cxn ang="0">
                  <a:pos x="connsiteX3" y="connsiteY3"/>
                </a:cxn>
              </a:cxnLst>
              <a:rect l="l" t="t" r="r" b="b"/>
              <a:pathLst>
                <a:path w="4046133" h="2808312">
                  <a:moveTo>
                    <a:pt x="0" y="0"/>
                  </a:moveTo>
                  <a:lnTo>
                    <a:pt x="4046133" y="0"/>
                  </a:lnTo>
                  <a:lnTo>
                    <a:pt x="3050881" y="2794457"/>
                  </a:lnTo>
                  <a:lnTo>
                    <a:pt x="0" y="2808312"/>
                  </a:lnTo>
                </a:path>
              </a:pathLst>
            </a:custGeom>
            <a:solidFill>
              <a:srgbClr val="FF6600"/>
            </a:solidFill>
            <a:ln w="12700">
              <a:miter lim="400000"/>
            </a:ln>
          </p:spPr>
          <p:txBody>
            <a:bodyPr lIns="0" tIns="0" rIns="0" bIns="0" anchor="ctr"/>
            <a:lstStyle/>
            <a:p>
              <a:pPr algn="ctr"/>
              <a:endParaRPr lang="zh-CN" altLang="en-US" sz="1350">
                <a:solidFill>
                  <a:srgbClr val="FFFFFF"/>
                </a:solidFill>
              </a:endParaRPr>
            </a:p>
          </p:txBody>
        </p:sp>
        <p:sp>
          <p:nvSpPr>
            <p:cNvPr id="3" name="矩形 2"/>
            <p:cNvSpPr>
              <a:spLocks noChangeAspect="1"/>
            </p:cNvSpPr>
            <p:nvPr/>
          </p:nvSpPr>
          <p:spPr>
            <a:xfrm>
              <a:off x="-8803" y="1295400"/>
              <a:ext cx="3774859" cy="2804557"/>
            </a:xfrm>
            <a:custGeom>
              <a:avLst/>
              <a:gdLst>
                <a:gd name="connsiteX0" fmla="*/ 0 w 3779912"/>
                <a:gd name="connsiteY0" fmla="*/ 0 h 2808312"/>
                <a:gd name="connsiteX1" fmla="*/ 3779912 w 3779912"/>
                <a:gd name="connsiteY1" fmla="*/ 0 h 2808312"/>
                <a:gd name="connsiteX2" fmla="*/ 3779912 w 3779912"/>
                <a:gd name="connsiteY2" fmla="*/ 2808312 h 2808312"/>
                <a:gd name="connsiteX3" fmla="*/ 0 w 3779912"/>
                <a:gd name="connsiteY3" fmla="*/ 2808312 h 2808312"/>
                <a:gd name="connsiteX4" fmla="*/ 0 w 3779912"/>
                <a:gd name="connsiteY4" fmla="*/ 0 h 2808312"/>
                <a:gd name="connsiteX0" fmla="*/ 0 w 3779912"/>
                <a:gd name="connsiteY0" fmla="*/ 0 h 2808312"/>
                <a:gd name="connsiteX1" fmla="*/ 3779912 w 3779912"/>
                <a:gd name="connsiteY1" fmla="*/ 0 h 2808312"/>
                <a:gd name="connsiteX2" fmla="*/ 3433548 w 3779912"/>
                <a:gd name="connsiteY2" fmla="*/ 2808312 h 2808312"/>
                <a:gd name="connsiteX3" fmla="*/ 0 w 3779912"/>
                <a:gd name="connsiteY3" fmla="*/ 2808312 h 2808312"/>
                <a:gd name="connsiteX4" fmla="*/ 0 w 3779912"/>
                <a:gd name="connsiteY4" fmla="*/ 0 h 2808312"/>
                <a:gd name="connsiteX0" fmla="*/ 0 w 3779912"/>
                <a:gd name="connsiteY0" fmla="*/ 0 h 2808312"/>
                <a:gd name="connsiteX1" fmla="*/ 3779912 w 3779912"/>
                <a:gd name="connsiteY1" fmla="*/ 0 h 2808312"/>
                <a:gd name="connsiteX2" fmla="*/ 3267293 w 3779912"/>
                <a:gd name="connsiteY2" fmla="*/ 2794457 h 2808312"/>
                <a:gd name="connsiteX3" fmla="*/ 0 w 3779912"/>
                <a:gd name="connsiteY3" fmla="*/ 2808312 h 2808312"/>
                <a:gd name="connsiteX4" fmla="*/ 0 w 3779912"/>
                <a:gd name="connsiteY4" fmla="*/ 0 h 2808312"/>
                <a:gd name="connsiteX0" fmla="*/ 0 w 3779912"/>
                <a:gd name="connsiteY0" fmla="*/ 0 h 2808312"/>
                <a:gd name="connsiteX1" fmla="*/ 3779912 w 3779912"/>
                <a:gd name="connsiteY1" fmla="*/ 0 h 2808312"/>
                <a:gd name="connsiteX2" fmla="*/ 3087184 w 3779912"/>
                <a:gd name="connsiteY2" fmla="*/ 2794457 h 2808312"/>
                <a:gd name="connsiteX3" fmla="*/ 0 w 3779912"/>
                <a:gd name="connsiteY3" fmla="*/ 2808312 h 2808312"/>
                <a:gd name="connsiteX4" fmla="*/ 0 w 3779912"/>
                <a:gd name="connsiteY4" fmla="*/ 0 h 2808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9912" h="2808312">
                  <a:moveTo>
                    <a:pt x="0" y="0"/>
                  </a:moveTo>
                  <a:lnTo>
                    <a:pt x="3779912" y="0"/>
                  </a:lnTo>
                  <a:lnTo>
                    <a:pt x="3087184" y="2794457"/>
                  </a:lnTo>
                  <a:lnTo>
                    <a:pt x="0" y="2808312"/>
                  </a:lnTo>
                  <a:lnTo>
                    <a:pt x="0" y="0"/>
                  </a:lnTo>
                  <a:close/>
                </a:path>
              </a:pathLst>
            </a:custGeom>
            <a:blipFill dpi="0" rotWithShape="1">
              <a:blip r:embed="rId2"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85802" y="188640"/>
              <a:ext cx="1774063" cy="900000"/>
            </a:xfrm>
            <a:prstGeom prst="rect">
              <a:avLst/>
            </a:prstGeom>
          </p:spPr>
        </p:pic>
      </p:grpSp>
      <p:sp>
        <p:nvSpPr>
          <p:cNvPr id="10" name="文本框 9"/>
          <p:cNvSpPr txBox="1">
            <a:spLocks noChangeAspect="1"/>
          </p:cNvSpPr>
          <p:nvPr/>
        </p:nvSpPr>
        <p:spPr>
          <a:xfrm>
            <a:off x="4036455" y="3978000"/>
            <a:ext cx="5107545" cy="2880000"/>
          </a:xfrm>
          <a:custGeom>
            <a:avLst/>
            <a:gdLst>
              <a:gd name="connsiteX0" fmla="*/ 0 w 5760000"/>
              <a:gd name="connsiteY0" fmla="*/ 0 h 3240000"/>
              <a:gd name="connsiteX1" fmla="*/ 5760000 w 5760000"/>
              <a:gd name="connsiteY1" fmla="*/ 0 h 3240000"/>
              <a:gd name="connsiteX2" fmla="*/ 5760000 w 5760000"/>
              <a:gd name="connsiteY2" fmla="*/ 3240000 h 3240000"/>
              <a:gd name="connsiteX3" fmla="*/ 0 w 5760000"/>
              <a:gd name="connsiteY3" fmla="*/ 3240000 h 3240000"/>
              <a:gd name="connsiteX4" fmla="*/ 0 w 5760000"/>
              <a:gd name="connsiteY4" fmla="*/ 0 h 3240000"/>
              <a:gd name="connsiteX0" fmla="*/ 0 w 5760000"/>
              <a:gd name="connsiteY0" fmla="*/ 0 h 3240000"/>
              <a:gd name="connsiteX1" fmla="*/ 1019439 w 5760000"/>
              <a:gd name="connsiteY1" fmla="*/ 3974 h 3240000"/>
              <a:gd name="connsiteX2" fmla="*/ 5760000 w 5760000"/>
              <a:gd name="connsiteY2" fmla="*/ 0 h 3240000"/>
              <a:gd name="connsiteX3" fmla="*/ 5760000 w 5760000"/>
              <a:gd name="connsiteY3" fmla="*/ 3240000 h 3240000"/>
              <a:gd name="connsiteX4" fmla="*/ 0 w 5760000"/>
              <a:gd name="connsiteY4" fmla="*/ 3240000 h 3240000"/>
              <a:gd name="connsiteX5" fmla="*/ 0 w 5760000"/>
              <a:gd name="connsiteY5" fmla="*/ 0 h 3240000"/>
              <a:gd name="connsiteX0" fmla="*/ 0 w 5760000"/>
              <a:gd name="connsiteY0" fmla="*/ 7901 h 3247901"/>
              <a:gd name="connsiteX1" fmla="*/ 888810 w 5760000"/>
              <a:gd name="connsiteY1" fmla="*/ 0 h 3247901"/>
              <a:gd name="connsiteX2" fmla="*/ 1019439 w 5760000"/>
              <a:gd name="connsiteY2" fmla="*/ 11875 h 3247901"/>
              <a:gd name="connsiteX3" fmla="*/ 5760000 w 5760000"/>
              <a:gd name="connsiteY3" fmla="*/ 7901 h 3247901"/>
              <a:gd name="connsiteX4" fmla="*/ 5760000 w 5760000"/>
              <a:gd name="connsiteY4" fmla="*/ 3247901 h 3247901"/>
              <a:gd name="connsiteX5" fmla="*/ 0 w 5760000"/>
              <a:gd name="connsiteY5" fmla="*/ 3247901 h 3247901"/>
              <a:gd name="connsiteX6" fmla="*/ 0 w 5760000"/>
              <a:gd name="connsiteY6" fmla="*/ 7901 h 3247901"/>
              <a:gd name="connsiteX0" fmla="*/ 0 w 5760000"/>
              <a:gd name="connsiteY0" fmla="*/ 7901 h 3247901"/>
              <a:gd name="connsiteX1" fmla="*/ 888810 w 5760000"/>
              <a:gd name="connsiteY1" fmla="*/ 0 h 3247901"/>
              <a:gd name="connsiteX2" fmla="*/ 5760000 w 5760000"/>
              <a:gd name="connsiteY2" fmla="*/ 7901 h 3247901"/>
              <a:gd name="connsiteX3" fmla="*/ 5760000 w 5760000"/>
              <a:gd name="connsiteY3" fmla="*/ 3247901 h 3247901"/>
              <a:gd name="connsiteX4" fmla="*/ 0 w 5760000"/>
              <a:gd name="connsiteY4" fmla="*/ 3247901 h 3247901"/>
              <a:gd name="connsiteX5" fmla="*/ 0 w 5760000"/>
              <a:gd name="connsiteY5" fmla="*/ 7901 h 3247901"/>
              <a:gd name="connsiteX0" fmla="*/ 0 w 5760000"/>
              <a:gd name="connsiteY0" fmla="*/ 3247901 h 3247901"/>
              <a:gd name="connsiteX1" fmla="*/ 888810 w 5760000"/>
              <a:gd name="connsiteY1" fmla="*/ 0 h 3247901"/>
              <a:gd name="connsiteX2" fmla="*/ 5760000 w 5760000"/>
              <a:gd name="connsiteY2" fmla="*/ 7901 h 3247901"/>
              <a:gd name="connsiteX3" fmla="*/ 5760000 w 5760000"/>
              <a:gd name="connsiteY3" fmla="*/ 3247901 h 3247901"/>
              <a:gd name="connsiteX4" fmla="*/ 0 w 5760000"/>
              <a:gd name="connsiteY4" fmla="*/ 3247901 h 3247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000" h="3247901">
                <a:moveTo>
                  <a:pt x="0" y="3247901"/>
                </a:moveTo>
                <a:lnTo>
                  <a:pt x="888810" y="0"/>
                </a:lnTo>
                <a:lnTo>
                  <a:pt x="5760000" y="7901"/>
                </a:lnTo>
                <a:lnTo>
                  <a:pt x="5760000" y="3247901"/>
                </a:lnTo>
                <a:lnTo>
                  <a:pt x="0" y="3247901"/>
                </a:lnTo>
                <a:close/>
              </a:path>
            </a:pathLst>
          </a:custGeom>
          <a:blipFill>
            <a:blip r:embed="rId4" cstate="print"/>
            <a:stretch>
              <a:fillRect/>
            </a:stretch>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3600" b="0" i="0" u="none" strike="noStrike" cap="none" spc="0" normalizeH="0" baseline="0" dirty="0">
              <a:ln>
                <a:noFill/>
              </a:ln>
              <a:solidFill>
                <a:srgbClr val="000000"/>
              </a:solidFill>
              <a:effectLst/>
              <a:uFillTx/>
              <a:latin typeface="+mn-lt"/>
              <a:ea typeface="+mn-ea"/>
              <a:cs typeface="+mn-cs"/>
              <a:sym typeface="Trebuchet MS"/>
            </a:endParaRPr>
          </a:p>
        </p:txBody>
      </p:sp>
      <p:sp>
        <p:nvSpPr>
          <p:cNvPr id="5" name="矩形 5"/>
          <p:cNvSpPr/>
          <p:nvPr/>
        </p:nvSpPr>
        <p:spPr>
          <a:xfrm>
            <a:off x="2915815" y="188640"/>
            <a:ext cx="6228184" cy="900000"/>
          </a:xfrm>
          <a:custGeom>
            <a:avLst/>
            <a:gdLst>
              <a:gd name="connsiteX0" fmla="*/ 0 w 6228184"/>
              <a:gd name="connsiteY0" fmla="*/ 0 h 936104"/>
              <a:gd name="connsiteX1" fmla="*/ 6228184 w 6228184"/>
              <a:gd name="connsiteY1" fmla="*/ 0 h 936104"/>
              <a:gd name="connsiteX2" fmla="*/ 6228184 w 6228184"/>
              <a:gd name="connsiteY2" fmla="*/ 936104 h 936104"/>
              <a:gd name="connsiteX3" fmla="*/ 0 w 6228184"/>
              <a:gd name="connsiteY3" fmla="*/ 936104 h 936104"/>
              <a:gd name="connsiteX4" fmla="*/ 0 w 6228184"/>
              <a:gd name="connsiteY4" fmla="*/ 0 h 936104"/>
              <a:gd name="connsiteX0" fmla="*/ 6228184 w 6319624"/>
              <a:gd name="connsiteY0" fmla="*/ 0 h 936104"/>
              <a:gd name="connsiteX1" fmla="*/ 6228184 w 6319624"/>
              <a:gd name="connsiteY1" fmla="*/ 936104 h 936104"/>
              <a:gd name="connsiteX2" fmla="*/ 0 w 6319624"/>
              <a:gd name="connsiteY2" fmla="*/ 936104 h 936104"/>
              <a:gd name="connsiteX3" fmla="*/ 0 w 6319624"/>
              <a:gd name="connsiteY3" fmla="*/ 0 h 936104"/>
              <a:gd name="connsiteX4" fmla="*/ 6319624 w 6319624"/>
              <a:gd name="connsiteY4" fmla="*/ 91440 h 936104"/>
              <a:gd name="connsiteX0" fmla="*/ 6228184 w 6250351"/>
              <a:gd name="connsiteY0" fmla="*/ 0 h 936104"/>
              <a:gd name="connsiteX1" fmla="*/ 6228184 w 6250351"/>
              <a:gd name="connsiteY1" fmla="*/ 936104 h 936104"/>
              <a:gd name="connsiteX2" fmla="*/ 0 w 6250351"/>
              <a:gd name="connsiteY2" fmla="*/ 936104 h 936104"/>
              <a:gd name="connsiteX3" fmla="*/ 0 w 6250351"/>
              <a:gd name="connsiteY3" fmla="*/ 0 h 936104"/>
              <a:gd name="connsiteX4" fmla="*/ 6250351 w 6250351"/>
              <a:gd name="connsiteY4" fmla="*/ 22167 h 936104"/>
              <a:gd name="connsiteX0" fmla="*/ 6228184 w 6228184"/>
              <a:gd name="connsiteY0" fmla="*/ 19397 h 955501"/>
              <a:gd name="connsiteX1" fmla="*/ 6228184 w 6228184"/>
              <a:gd name="connsiteY1" fmla="*/ 955501 h 955501"/>
              <a:gd name="connsiteX2" fmla="*/ 0 w 6228184"/>
              <a:gd name="connsiteY2" fmla="*/ 955501 h 955501"/>
              <a:gd name="connsiteX3" fmla="*/ 0 w 6228184"/>
              <a:gd name="connsiteY3" fmla="*/ 19397 h 955501"/>
              <a:gd name="connsiteX4" fmla="*/ 6222642 w 6228184"/>
              <a:gd name="connsiteY4" fmla="*/ 0 h 955501"/>
              <a:gd name="connsiteX0" fmla="*/ 6228184 w 6228184"/>
              <a:gd name="connsiteY0" fmla="*/ 102524 h 955501"/>
              <a:gd name="connsiteX1" fmla="*/ 6228184 w 6228184"/>
              <a:gd name="connsiteY1" fmla="*/ 955501 h 955501"/>
              <a:gd name="connsiteX2" fmla="*/ 0 w 6228184"/>
              <a:gd name="connsiteY2" fmla="*/ 955501 h 955501"/>
              <a:gd name="connsiteX3" fmla="*/ 0 w 6228184"/>
              <a:gd name="connsiteY3" fmla="*/ 19397 h 955501"/>
              <a:gd name="connsiteX4" fmla="*/ 6222642 w 6228184"/>
              <a:gd name="connsiteY4" fmla="*/ 0 h 955501"/>
              <a:gd name="connsiteX0" fmla="*/ 6228184 w 6228184"/>
              <a:gd name="connsiteY0" fmla="*/ 955501 h 955501"/>
              <a:gd name="connsiteX1" fmla="*/ 0 w 6228184"/>
              <a:gd name="connsiteY1" fmla="*/ 955501 h 955501"/>
              <a:gd name="connsiteX2" fmla="*/ 0 w 6228184"/>
              <a:gd name="connsiteY2" fmla="*/ 19397 h 955501"/>
              <a:gd name="connsiteX3" fmla="*/ 6222642 w 6228184"/>
              <a:gd name="connsiteY3" fmla="*/ 0 h 955501"/>
            </a:gdLst>
            <a:ahLst/>
            <a:cxnLst>
              <a:cxn ang="0">
                <a:pos x="connsiteX0" y="connsiteY0"/>
              </a:cxn>
              <a:cxn ang="0">
                <a:pos x="connsiteX1" y="connsiteY1"/>
              </a:cxn>
              <a:cxn ang="0">
                <a:pos x="connsiteX2" y="connsiteY2"/>
              </a:cxn>
              <a:cxn ang="0">
                <a:pos x="connsiteX3" y="connsiteY3"/>
              </a:cxn>
            </a:cxnLst>
            <a:rect l="l" t="t" r="r" b="b"/>
            <a:pathLst>
              <a:path w="6228184" h="955501">
                <a:moveTo>
                  <a:pt x="6228184" y="955501"/>
                </a:moveTo>
                <a:lnTo>
                  <a:pt x="0" y="955501"/>
                </a:lnTo>
                <a:lnTo>
                  <a:pt x="0" y="19397"/>
                </a:lnTo>
                <a:lnTo>
                  <a:pt x="6222642" y="0"/>
                </a:lnTo>
              </a:path>
            </a:pathLst>
          </a:custGeom>
          <a:solidFill>
            <a:srgbClr val="FF6600"/>
          </a:solidFill>
          <a:ln w="12700">
            <a:solidFill>
              <a:schemeClr val="bg1"/>
            </a:solidFill>
            <a:miter lim="400000"/>
          </a:ln>
        </p:spPr>
        <p:txBody>
          <a:bodyPr lIns="0" tIns="0" rIns="0" bIns="0" anchor="ctr"/>
          <a:lstStyle/>
          <a:p>
            <a:pPr algn="ctr"/>
            <a:r>
              <a:rPr lang="zh-CN" altLang="en-US" sz="3200" dirty="0">
                <a:solidFill>
                  <a:schemeClr val="bg1"/>
                </a:solidFill>
                <a:latin typeface="微软雅黑" panose="020B0503020204020204" pitchFamily="34" charset="-122"/>
                <a:ea typeface="微软雅黑" panose="020B0503020204020204" pitchFamily="34" charset="-122"/>
              </a:rPr>
              <a:t>深圳市康拓普信息技术有限公司 </a:t>
            </a:r>
          </a:p>
        </p:txBody>
      </p:sp>
    </p:spTree>
    <p:extLst>
      <p:ext uri="{BB962C8B-B14F-4D97-AF65-F5344CB8AC3E}">
        <p14:creationId xmlns="" xmlns:p14="http://schemas.microsoft.com/office/powerpoint/2010/main" val="3270457099"/>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 fill="hold"/>
                                        <p:tgtEl>
                                          <p:spTgt spid="4"/>
                                        </p:tgtEl>
                                        <p:attrNameLst>
                                          <p:attrName>ppt_x</p:attrName>
                                        </p:attrNameLst>
                                      </p:cBhvr>
                                      <p:tavLst>
                                        <p:tav tm="0">
                                          <p:val>
                                            <p:strVal val="0-#ppt_w/2"/>
                                          </p:val>
                                        </p:tav>
                                        <p:tav tm="100000">
                                          <p:val>
                                            <p:strVal val="#ppt_x"/>
                                          </p:val>
                                        </p:tav>
                                      </p:tavLst>
                                    </p:anim>
                                    <p:anim calcmode="lin" valueType="num">
                                      <p:cBhvr additive="base">
                                        <p:cTn id="8" dur="3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300" fill="hold"/>
                                        <p:tgtEl>
                                          <p:spTgt spid="5"/>
                                        </p:tgtEl>
                                        <p:attrNameLst>
                                          <p:attrName>ppt_x</p:attrName>
                                        </p:attrNameLst>
                                      </p:cBhvr>
                                      <p:tavLst>
                                        <p:tav tm="0">
                                          <p:val>
                                            <p:strVal val="1+#ppt_w/2"/>
                                          </p:val>
                                        </p:tav>
                                        <p:tav tm="100000">
                                          <p:val>
                                            <p:strVal val="#ppt_x"/>
                                          </p:val>
                                        </p:tav>
                                      </p:tavLst>
                                    </p:anim>
                                    <p:anim calcmode="lin" valueType="num">
                                      <p:cBhvr additive="base">
                                        <p:cTn id="12" dur="3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300" fill="hold"/>
                                        <p:tgtEl>
                                          <p:spTgt spid="10"/>
                                        </p:tgtEl>
                                        <p:attrNameLst>
                                          <p:attrName>ppt_x</p:attrName>
                                        </p:attrNameLst>
                                      </p:cBhvr>
                                      <p:tavLst>
                                        <p:tav tm="0">
                                          <p:val>
                                            <p:strVal val="1+#ppt_w/2"/>
                                          </p:val>
                                        </p:tav>
                                        <p:tav tm="100000">
                                          <p:val>
                                            <p:strVal val="#ppt_x"/>
                                          </p:val>
                                        </p:tav>
                                      </p:tavLst>
                                    </p:anim>
                                    <p:anim calcmode="lin" valueType="num">
                                      <p:cBhvr additive="base">
                                        <p:cTn id="16" dur="300" fill="hold"/>
                                        <p:tgtEl>
                                          <p:spTgt spid="10"/>
                                        </p:tgtEl>
                                        <p:attrNameLst>
                                          <p:attrName>ppt_y</p:attrName>
                                        </p:attrNameLst>
                                      </p:cBhvr>
                                      <p:tavLst>
                                        <p:tav tm="0">
                                          <p:val>
                                            <p:strVal val="#ppt_y"/>
                                          </p:val>
                                        </p:tav>
                                        <p:tav tm="100000">
                                          <p:val>
                                            <p:strVal val="#ppt_y"/>
                                          </p:val>
                                        </p:tav>
                                      </p:tavLst>
                                    </p:anim>
                                  </p:childTnLst>
                                </p:cTn>
                              </p:par>
                            </p:childTnLst>
                          </p:cTn>
                        </p:par>
                        <p:par>
                          <p:cTn id="17" fill="hold">
                            <p:stCondLst>
                              <p:cond delay="300"/>
                            </p:stCondLst>
                            <p:childTnLst>
                              <p:par>
                                <p:cTn id="18" presetID="22" presetClass="entr" presetSubtype="1"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up)">
                                      <p:cBhvr>
                                        <p:cTn id="20" dur="500"/>
                                        <p:tgtEl>
                                          <p:spTgt spid="6"/>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up)">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animBg="1"/>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332000" y="1524000"/>
            <a:ext cx="6480000" cy="4803840"/>
          </a:xfrm>
          <a:prstGeom prst="rect">
            <a:avLst/>
          </a:prstGeom>
          <a:ln w="38100">
            <a:solidFill>
              <a:schemeClr val="accent1">
                <a:lumMod val="20000"/>
                <a:lumOff val="80000"/>
              </a:schemeClr>
            </a:solidFill>
          </a:ln>
        </p:spPr>
      </p:pic>
      <p:sp>
        <p:nvSpPr>
          <p:cNvPr id="9" name="Rectangle 7"/>
          <p:cNvSpPr>
            <a:spLocks/>
          </p:cNvSpPr>
          <p:nvPr/>
        </p:nvSpPr>
        <p:spPr bwMode="auto">
          <a:xfrm>
            <a:off x="252000" y="766331"/>
            <a:ext cx="8640000" cy="4996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spcBef>
                <a:spcPct val="20000"/>
              </a:spcBef>
            </a:pPr>
            <a:r>
              <a:rPr lang="en-US" altLang="zh-CN" sz="2000" dirty="0" smtClean="0">
                <a:latin typeface="微软雅黑" panose="020B0503020204020204" pitchFamily="34" charset="-122"/>
                <a:ea typeface="微软雅黑" panose="020B0503020204020204" pitchFamily="34" charset="-122"/>
              </a:rPr>
              <a:t>2010</a:t>
            </a:r>
            <a:r>
              <a:rPr lang="zh-CN" altLang="en-US" sz="2000" dirty="0">
                <a:latin typeface="微软雅黑" panose="020B0503020204020204" pitchFamily="34" charset="-122"/>
                <a:ea typeface="微软雅黑" panose="020B0503020204020204" pitchFamily="34" charset="-122"/>
              </a:rPr>
              <a:t>年，康拓普获得“深圳市百强软件企业”称号。</a:t>
            </a:r>
          </a:p>
        </p:txBody>
      </p:sp>
      <p:sp>
        <p:nvSpPr>
          <p:cNvPr id="8" name="矩形 7"/>
          <p:cNvSpPr/>
          <p:nvPr/>
        </p:nvSpPr>
        <p:spPr>
          <a:xfrm>
            <a:off x="0" y="0"/>
            <a:ext cx="9144000" cy="648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10" name="矩形 9"/>
          <p:cNvSpPr/>
          <p:nvPr/>
        </p:nvSpPr>
        <p:spPr>
          <a:xfrm>
            <a:off x="0" y="72000"/>
            <a:ext cx="2880000" cy="504000"/>
          </a:xfrm>
          <a:prstGeom prst="rect">
            <a:avLst/>
          </a:prstGeom>
          <a:solidFill>
            <a:srgbClr val="EB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800" b="1" dirty="0" smtClean="0">
                <a:latin typeface="微软雅黑" panose="020B0503020204020204" pitchFamily="34" charset="-122"/>
                <a:ea typeface="微软雅黑" panose="020B0503020204020204" pitchFamily="34" charset="-122"/>
              </a:rPr>
              <a:t>资质荣誉</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3035722660"/>
      </p:ext>
    </p:extLst>
  </p:cSld>
  <p:clrMapOvr>
    <a:masterClrMapping/>
  </p:clrMapOvr>
  <p:transition>
    <p:split orient="ver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332000" y="1701366"/>
            <a:ext cx="6480000" cy="4390200"/>
          </a:xfrm>
          <a:prstGeom prst="rect">
            <a:avLst/>
          </a:prstGeom>
          <a:ln w="38100">
            <a:solidFill>
              <a:schemeClr val="accent1">
                <a:lumMod val="20000"/>
                <a:lumOff val="80000"/>
              </a:schemeClr>
            </a:solidFill>
          </a:ln>
        </p:spPr>
      </p:pic>
      <p:sp>
        <p:nvSpPr>
          <p:cNvPr id="8" name="Rectangle 7"/>
          <p:cNvSpPr>
            <a:spLocks/>
          </p:cNvSpPr>
          <p:nvPr/>
        </p:nvSpPr>
        <p:spPr bwMode="auto">
          <a:xfrm>
            <a:off x="252000" y="924871"/>
            <a:ext cx="8640000" cy="4996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spcBef>
                <a:spcPct val="20000"/>
              </a:spcBef>
            </a:pPr>
            <a:r>
              <a:rPr lang="en-US" altLang="zh-CN" sz="2000" dirty="0" smtClean="0">
                <a:latin typeface="微软雅黑" panose="020B0503020204020204" pitchFamily="34" charset="-122"/>
                <a:ea typeface="微软雅黑" panose="020B0503020204020204" pitchFamily="34" charset="-122"/>
              </a:rPr>
              <a:t>2010</a:t>
            </a:r>
            <a:r>
              <a:rPr lang="zh-CN" altLang="en-US" sz="2000" dirty="0">
                <a:latin typeface="微软雅黑" panose="020B0503020204020204" pitchFamily="34" charset="-122"/>
                <a:ea typeface="微软雅黑" panose="020B0503020204020204" pitchFamily="34" charset="-122"/>
              </a:rPr>
              <a:t>年，康拓普获得“工伤预防先进单位”称号。</a:t>
            </a:r>
          </a:p>
        </p:txBody>
      </p:sp>
      <p:sp>
        <p:nvSpPr>
          <p:cNvPr id="9" name="矩形 8"/>
          <p:cNvSpPr/>
          <p:nvPr/>
        </p:nvSpPr>
        <p:spPr>
          <a:xfrm>
            <a:off x="0" y="0"/>
            <a:ext cx="9144000" cy="648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10" name="矩形 9"/>
          <p:cNvSpPr/>
          <p:nvPr/>
        </p:nvSpPr>
        <p:spPr>
          <a:xfrm>
            <a:off x="0" y="72000"/>
            <a:ext cx="2880000" cy="504000"/>
          </a:xfrm>
          <a:prstGeom prst="rect">
            <a:avLst/>
          </a:prstGeom>
          <a:solidFill>
            <a:srgbClr val="EB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800" b="1" dirty="0" smtClean="0">
                <a:latin typeface="微软雅黑" panose="020B0503020204020204" pitchFamily="34" charset="-122"/>
                <a:ea typeface="微软雅黑" panose="020B0503020204020204" pitchFamily="34" charset="-122"/>
              </a:rPr>
              <a:t>资质荣誉</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2173101662"/>
      </p:ext>
    </p:extLst>
  </p:cSld>
  <p:clrMapOvr>
    <a:masterClrMapping/>
  </p:clrMapOvr>
  <p:transition>
    <p:split orient="ver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332000" y="2057400"/>
            <a:ext cx="6480000" cy="4416306"/>
          </a:xfrm>
          <a:prstGeom prst="rect">
            <a:avLst/>
          </a:prstGeom>
          <a:ln w="38100">
            <a:solidFill>
              <a:schemeClr val="accent1">
                <a:lumMod val="20000"/>
                <a:lumOff val="80000"/>
              </a:schemeClr>
            </a:solidFill>
          </a:ln>
        </p:spPr>
      </p:pic>
      <p:sp>
        <p:nvSpPr>
          <p:cNvPr id="8" name="Rectangle 7"/>
          <p:cNvSpPr>
            <a:spLocks/>
          </p:cNvSpPr>
          <p:nvPr/>
        </p:nvSpPr>
        <p:spPr bwMode="auto">
          <a:xfrm>
            <a:off x="252000" y="769852"/>
            <a:ext cx="8640000" cy="961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20000"/>
              </a:spcBef>
            </a:pPr>
            <a:r>
              <a:rPr lang="zh-CN" altLang="en-US" sz="2000" dirty="0" smtClean="0">
                <a:latin typeface="微软雅黑" panose="020B0503020204020204" pitchFamily="34" charset="-122"/>
                <a:ea typeface="微软雅黑" panose="020B0503020204020204" pitchFamily="34" charset="-122"/>
              </a:rPr>
              <a:t>       </a:t>
            </a:r>
            <a:r>
              <a:rPr lang="en-US" altLang="zh-CN" sz="2000" dirty="0" smtClean="0">
                <a:latin typeface="微软雅黑" panose="020B0503020204020204" pitchFamily="34" charset="-122"/>
                <a:ea typeface="微软雅黑" panose="020B0503020204020204" pitchFamily="34" charset="-122"/>
              </a:rPr>
              <a:t>2010</a:t>
            </a:r>
            <a:r>
              <a:rPr lang="zh-CN" altLang="en-US" sz="2000" dirty="0">
                <a:latin typeface="微软雅黑" panose="020B0503020204020204" pitchFamily="34" charset="-122"/>
                <a:ea typeface="微软雅黑" panose="020B0503020204020204" pitchFamily="34" charset="-122"/>
              </a:rPr>
              <a:t>年，康拓普在“</a:t>
            </a:r>
            <a:r>
              <a:rPr lang="en-US" altLang="zh-CN" sz="2000" dirty="0">
                <a:latin typeface="微软雅黑" panose="020B0503020204020204" pitchFamily="34" charset="-122"/>
                <a:ea typeface="微软雅黑" panose="020B0503020204020204" pitchFamily="34" charset="-122"/>
              </a:rPr>
              <a:t>2009-2010</a:t>
            </a:r>
            <a:r>
              <a:rPr lang="zh-CN" altLang="en-US" sz="2000" dirty="0">
                <a:latin typeface="微软雅黑" panose="020B0503020204020204" pitchFamily="34" charset="-122"/>
                <a:ea typeface="微软雅黑" panose="020B0503020204020204" pitchFamily="34" charset="-122"/>
              </a:rPr>
              <a:t>年优秀电力信息化成果系列评选活动” 中获得安全生产管理信息系统优秀推荐供应商奖。</a:t>
            </a:r>
          </a:p>
        </p:txBody>
      </p:sp>
      <p:sp>
        <p:nvSpPr>
          <p:cNvPr id="9" name="矩形 8"/>
          <p:cNvSpPr/>
          <p:nvPr/>
        </p:nvSpPr>
        <p:spPr>
          <a:xfrm>
            <a:off x="0" y="0"/>
            <a:ext cx="9144000" cy="648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10" name="矩形 9"/>
          <p:cNvSpPr/>
          <p:nvPr/>
        </p:nvSpPr>
        <p:spPr>
          <a:xfrm>
            <a:off x="0" y="72000"/>
            <a:ext cx="2880000" cy="504000"/>
          </a:xfrm>
          <a:prstGeom prst="rect">
            <a:avLst/>
          </a:prstGeom>
          <a:solidFill>
            <a:srgbClr val="EB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800" b="1" dirty="0" smtClean="0">
                <a:latin typeface="微软雅黑" panose="020B0503020204020204" pitchFamily="34" charset="-122"/>
                <a:ea typeface="微软雅黑" panose="020B0503020204020204" pitchFamily="34" charset="-122"/>
              </a:rPr>
              <a:t>资质荣誉</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4286180181"/>
      </p:ext>
    </p:extLst>
  </p:cSld>
  <p:clrMapOvr>
    <a:masterClrMapping/>
  </p:clrMapOvr>
  <p:transition>
    <p:split orient="ver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332000" y="1752600"/>
            <a:ext cx="6480000" cy="4255200"/>
          </a:xfrm>
          <a:prstGeom prst="rect">
            <a:avLst/>
          </a:prstGeom>
          <a:ln w="38100">
            <a:solidFill>
              <a:schemeClr val="accent1">
                <a:lumMod val="20000"/>
                <a:lumOff val="80000"/>
              </a:schemeClr>
            </a:solidFill>
          </a:ln>
        </p:spPr>
      </p:pic>
      <p:sp>
        <p:nvSpPr>
          <p:cNvPr id="8" name="Rectangle 7"/>
          <p:cNvSpPr>
            <a:spLocks/>
          </p:cNvSpPr>
          <p:nvPr/>
        </p:nvSpPr>
        <p:spPr bwMode="auto">
          <a:xfrm>
            <a:off x="252000" y="874932"/>
            <a:ext cx="8640000" cy="4996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spcBef>
                <a:spcPct val="20000"/>
              </a:spcBef>
            </a:pPr>
            <a:r>
              <a:rPr lang="en-US" altLang="zh-CN" sz="2000" dirty="0" smtClean="0">
                <a:latin typeface="微软雅黑" panose="020B0503020204020204" pitchFamily="34" charset="-122"/>
                <a:ea typeface="微软雅黑" panose="020B0503020204020204" pitchFamily="34" charset="-122"/>
              </a:rPr>
              <a:t>2010</a:t>
            </a:r>
            <a:r>
              <a:rPr lang="zh-CN" altLang="en-US" sz="2000" dirty="0">
                <a:latin typeface="微软雅黑" panose="020B0503020204020204" pitchFamily="34" charset="-122"/>
                <a:ea typeface="微软雅黑" panose="020B0503020204020204" pitchFamily="34" charset="-122"/>
              </a:rPr>
              <a:t>年起，康拓普每年均获得“深圳市大企业直通车服务证”。</a:t>
            </a:r>
          </a:p>
        </p:txBody>
      </p:sp>
      <p:sp>
        <p:nvSpPr>
          <p:cNvPr id="9" name="矩形 8"/>
          <p:cNvSpPr/>
          <p:nvPr/>
        </p:nvSpPr>
        <p:spPr>
          <a:xfrm>
            <a:off x="0" y="0"/>
            <a:ext cx="9144000" cy="648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10" name="矩形 9"/>
          <p:cNvSpPr/>
          <p:nvPr/>
        </p:nvSpPr>
        <p:spPr>
          <a:xfrm>
            <a:off x="0" y="72000"/>
            <a:ext cx="2880000" cy="504000"/>
          </a:xfrm>
          <a:prstGeom prst="rect">
            <a:avLst/>
          </a:prstGeom>
          <a:solidFill>
            <a:srgbClr val="EB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800" b="1" dirty="0" smtClean="0">
                <a:latin typeface="微软雅黑" panose="020B0503020204020204" pitchFamily="34" charset="-122"/>
                <a:ea typeface="微软雅黑" panose="020B0503020204020204" pitchFamily="34" charset="-122"/>
              </a:rPr>
              <a:t>资质荣誉</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2234350246"/>
      </p:ext>
    </p:extLst>
  </p:cSld>
  <p:clrMapOvr>
    <a:masterClrMapping/>
  </p:clrMapOvr>
  <p:transition>
    <p:split orient="ver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40300" y="1788363"/>
            <a:ext cx="4320000" cy="3051000"/>
          </a:xfrm>
          <a:prstGeom prst="rect">
            <a:avLst/>
          </a:prstGeom>
          <a:ln w="38100">
            <a:solidFill>
              <a:schemeClr val="accent1">
                <a:lumMod val="20000"/>
                <a:lumOff val="80000"/>
              </a:schemeClr>
            </a:solidFill>
          </a:ln>
        </p:spPr>
      </p:pic>
      <p:pic>
        <p:nvPicPr>
          <p:cNvPr id="4" name="图片 3"/>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2471882" y="2530735"/>
            <a:ext cx="4320000" cy="2896135"/>
          </a:xfrm>
          <a:prstGeom prst="rect">
            <a:avLst/>
          </a:prstGeom>
          <a:ln w="38100">
            <a:solidFill>
              <a:schemeClr val="accent1">
                <a:lumMod val="20000"/>
                <a:lumOff val="80000"/>
              </a:schemeClr>
            </a:solidFill>
          </a:ln>
        </p:spPr>
      </p:pic>
      <p:pic>
        <p:nvPicPr>
          <p:cNvPr id="5" name="图片 4"/>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4583700" y="3581400"/>
            <a:ext cx="4320000" cy="3049599"/>
          </a:xfrm>
          <a:prstGeom prst="rect">
            <a:avLst/>
          </a:prstGeom>
          <a:ln w="38100">
            <a:solidFill>
              <a:schemeClr val="accent1">
                <a:lumMod val="20000"/>
                <a:lumOff val="80000"/>
              </a:schemeClr>
            </a:solidFill>
          </a:ln>
        </p:spPr>
      </p:pic>
      <p:sp>
        <p:nvSpPr>
          <p:cNvPr id="12" name="Rectangle 7"/>
          <p:cNvSpPr>
            <a:spLocks/>
          </p:cNvSpPr>
          <p:nvPr/>
        </p:nvSpPr>
        <p:spPr bwMode="auto">
          <a:xfrm>
            <a:off x="252000" y="672766"/>
            <a:ext cx="8640000" cy="961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20000"/>
              </a:spcBef>
            </a:pPr>
            <a:r>
              <a:rPr lang="zh-CN" altLang="en-US" sz="2000" dirty="0" smtClean="0">
                <a:latin typeface="微软雅黑" panose="020B0503020204020204" pitchFamily="34" charset="-122"/>
                <a:ea typeface="微软雅黑" panose="020B0503020204020204" pitchFamily="34" charset="-122"/>
              </a:rPr>
              <a:t>       公司</a:t>
            </a:r>
            <a:r>
              <a:rPr lang="zh-CN" altLang="en-US" sz="2000" dirty="0">
                <a:latin typeface="微软雅黑" panose="020B0503020204020204" pitchFamily="34" charset="-122"/>
                <a:ea typeface="微软雅黑" panose="020B0503020204020204" pitchFamily="34" charset="-122"/>
              </a:rPr>
              <a:t>从</a:t>
            </a:r>
            <a:r>
              <a:rPr lang="en-US" altLang="zh-CN" sz="2000" dirty="0">
                <a:latin typeface="微软雅黑" panose="020B0503020204020204" pitchFamily="34" charset="-122"/>
                <a:ea typeface="微软雅黑" panose="020B0503020204020204" pitchFamily="34" charset="-122"/>
              </a:rPr>
              <a:t>2010</a:t>
            </a:r>
            <a:r>
              <a:rPr lang="zh-CN" altLang="en-US" sz="2000" dirty="0">
                <a:latin typeface="微软雅黑" panose="020B0503020204020204" pitchFamily="34" charset="-122"/>
                <a:ea typeface="微软雅黑" panose="020B0503020204020204" pitchFamily="34" charset="-122"/>
              </a:rPr>
              <a:t>年开始，连续多年获得“深圳市重点软件企业”殊荣，与腾讯、华为、中兴、金蝶等国内知名软件企业同列榜单。</a:t>
            </a:r>
          </a:p>
        </p:txBody>
      </p:sp>
      <p:sp>
        <p:nvSpPr>
          <p:cNvPr id="8" name="矩形 7"/>
          <p:cNvSpPr/>
          <p:nvPr/>
        </p:nvSpPr>
        <p:spPr>
          <a:xfrm>
            <a:off x="0" y="0"/>
            <a:ext cx="9144000" cy="648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9" name="矩形 8"/>
          <p:cNvSpPr/>
          <p:nvPr/>
        </p:nvSpPr>
        <p:spPr>
          <a:xfrm>
            <a:off x="0" y="72000"/>
            <a:ext cx="2880000" cy="504000"/>
          </a:xfrm>
          <a:prstGeom prst="rect">
            <a:avLst/>
          </a:prstGeom>
          <a:solidFill>
            <a:srgbClr val="EB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800" b="1" dirty="0" smtClean="0">
                <a:latin typeface="微软雅黑" panose="020B0503020204020204" pitchFamily="34" charset="-122"/>
                <a:ea typeface="微软雅黑" panose="020B0503020204020204" pitchFamily="34" charset="-122"/>
              </a:rPr>
              <a:t>资质荣誉</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562333809"/>
      </p:ext>
    </p:extLst>
  </p:cSld>
  <p:clrMapOvr>
    <a:masterClrMapping/>
  </p:clrMapOvr>
  <p:transition>
    <p:split orient="ver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218461" y="2509738"/>
            <a:ext cx="3323077" cy="4320000"/>
          </a:xfrm>
          <a:prstGeom prst="rect">
            <a:avLst/>
          </a:prstGeom>
          <a:ln w="38100">
            <a:solidFill>
              <a:schemeClr val="accent1">
                <a:lumMod val="20000"/>
                <a:lumOff val="80000"/>
              </a:schemeClr>
            </a:solidFill>
          </a:ln>
        </p:spPr>
      </p:pic>
      <p:pic>
        <p:nvPicPr>
          <p:cNvPr id="3" name="图片 2"/>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5004048" y="2509738"/>
            <a:ext cx="3169631" cy="4320000"/>
          </a:xfrm>
          <a:prstGeom prst="rect">
            <a:avLst/>
          </a:prstGeom>
          <a:ln w="38100">
            <a:solidFill>
              <a:schemeClr val="accent1">
                <a:lumMod val="20000"/>
                <a:lumOff val="80000"/>
              </a:schemeClr>
            </a:solidFill>
          </a:ln>
        </p:spPr>
      </p:pic>
      <p:sp>
        <p:nvSpPr>
          <p:cNvPr id="10" name="Rectangle 7"/>
          <p:cNvSpPr>
            <a:spLocks/>
          </p:cNvSpPr>
          <p:nvPr/>
        </p:nvSpPr>
        <p:spPr bwMode="auto">
          <a:xfrm>
            <a:off x="252000" y="597568"/>
            <a:ext cx="8640000" cy="19389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20000"/>
              </a:spcBef>
            </a:pPr>
            <a:r>
              <a:rPr lang="zh-CN" altLang="en-US" sz="2000"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2011</a:t>
            </a:r>
            <a:r>
              <a:rPr lang="zh-CN" altLang="en-US" sz="2000" b="1" dirty="0">
                <a:latin typeface="微软雅黑" panose="020B0503020204020204" pitchFamily="34" charset="-122"/>
                <a:ea typeface="微软雅黑" panose="020B0503020204020204" pitchFamily="34" charset="-122"/>
              </a:rPr>
              <a:t>年</a:t>
            </a:r>
            <a:r>
              <a:rPr lang="en-US" altLang="zh-CN" sz="2000" b="1" dirty="0">
                <a:latin typeface="微软雅黑" panose="020B0503020204020204" pitchFamily="34" charset="-122"/>
                <a:ea typeface="微软雅黑" panose="020B0503020204020204" pitchFamily="34" charset="-122"/>
              </a:rPr>
              <a:t>7</a:t>
            </a:r>
            <a:r>
              <a:rPr lang="zh-CN" altLang="en-US" sz="2000" b="1" dirty="0">
                <a:latin typeface="微软雅黑" panose="020B0503020204020204" pitchFamily="34" charset="-122"/>
                <a:ea typeface="微软雅黑" panose="020B0503020204020204" pitchFamily="34" charset="-122"/>
              </a:rPr>
              <a:t>月，公司通过</a:t>
            </a:r>
            <a:r>
              <a:rPr lang="en-US" altLang="zh-CN" sz="2000" b="1" dirty="0">
                <a:latin typeface="微软雅黑" panose="020B0503020204020204" pitchFamily="34" charset="-122"/>
                <a:ea typeface="微软雅黑" panose="020B0503020204020204" pitchFamily="34" charset="-122"/>
              </a:rPr>
              <a:t>CMMI</a:t>
            </a:r>
            <a:r>
              <a:rPr lang="zh-CN" altLang="en-US" sz="2000" b="1" dirty="0">
                <a:latin typeface="微软雅黑" panose="020B0503020204020204" pitchFamily="34" charset="-122"/>
                <a:ea typeface="微软雅黑" panose="020B0503020204020204" pitchFamily="34" charset="-122"/>
              </a:rPr>
              <a:t>国际评估最高级别认证</a:t>
            </a:r>
            <a:r>
              <a:rPr lang="en-US" altLang="zh-CN" sz="2000" b="1" dirty="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CMMI 5</a:t>
            </a:r>
            <a:r>
              <a:rPr lang="zh-CN" altLang="en-US" sz="2000" b="1" dirty="0" smtClean="0">
                <a:latin typeface="微软雅黑" panose="020B0503020204020204" pitchFamily="34" charset="-122"/>
                <a:ea typeface="微软雅黑" panose="020B0503020204020204" pitchFamily="34" charset="-122"/>
              </a:rPr>
              <a:t>级，</a:t>
            </a:r>
            <a:r>
              <a:rPr lang="zh-CN" altLang="en-US" sz="2000" b="1" dirty="0">
                <a:latin typeface="微软雅黑" panose="020B0503020204020204" pitchFamily="34" charset="-122"/>
                <a:ea typeface="微软雅黑" panose="020B0503020204020204" pitchFamily="34" charset="-122"/>
              </a:rPr>
              <a:t>成为国内少数通过该项认证的软件企业之一</a:t>
            </a:r>
            <a:r>
              <a:rPr lang="zh-CN" altLang="en-US" sz="2000" dirty="0">
                <a:latin typeface="微软雅黑" panose="020B0503020204020204" pitchFamily="34" charset="-122"/>
                <a:ea typeface="微软雅黑" panose="020B0503020204020204" pitchFamily="34" charset="-122"/>
              </a:rPr>
              <a:t>，这标志着康拓普正式步入国内领先、国际先进的标准化、规范化发展轨道。（公司分别于</a:t>
            </a:r>
            <a:r>
              <a:rPr lang="en-US" altLang="zh-CN" sz="2000" dirty="0">
                <a:latin typeface="微软雅黑" panose="020B0503020204020204" pitchFamily="34" charset="-122"/>
                <a:ea typeface="微软雅黑" panose="020B0503020204020204" pitchFamily="34" charset="-122"/>
              </a:rPr>
              <a:t>2004</a:t>
            </a:r>
            <a:r>
              <a:rPr lang="zh-CN" altLang="en-US" sz="2000" dirty="0" smtClean="0">
                <a:latin typeface="微软雅黑" panose="020B0503020204020204" pitchFamily="34" charset="-122"/>
                <a:ea typeface="微软雅黑" panose="020B0503020204020204" pitchFamily="34" charset="-122"/>
              </a:rPr>
              <a:t>年、</a:t>
            </a:r>
            <a:r>
              <a:rPr lang="en-US" altLang="zh-CN" sz="2000" dirty="0" smtClean="0">
                <a:latin typeface="微软雅黑" panose="020B0503020204020204" pitchFamily="34" charset="-122"/>
                <a:ea typeface="微软雅黑" panose="020B0503020204020204" pitchFamily="34" charset="-122"/>
              </a:rPr>
              <a:t>2008</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2014</a:t>
            </a:r>
            <a:r>
              <a:rPr lang="zh-CN" altLang="en-US" sz="2000" dirty="0">
                <a:latin typeface="微软雅黑" panose="020B0503020204020204" pitchFamily="34" charset="-122"/>
                <a:ea typeface="微软雅黑" panose="020B0503020204020204" pitchFamily="34" charset="-122"/>
              </a:rPr>
              <a:t>年通过</a:t>
            </a:r>
            <a:r>
              <a:rPr lang="en-US" altLang="zh-CN" sz="2000" dirty="0" smtClean="0">
                <a:latin typeface="微软雅黑" panose="020B0503020204020204" pitchFamily="34" charset="-122"/>
                <a:ea typeface="微软雅黑" panose="020B0503020204020204" pitchFamily="34" charset="-122"/>
              </a:rPr>
              <a:t>CMMI 2</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5</a:t>
            </a:r>
            <a:r>
              <a:rPr lang="zh-CN" altLang="en-US" sz="2000" dirty="0" smtClean="0">
                <a:latin typeface="微软雅黑" panose="020B0503020204020204" pitchFamily="34" charset="-122"/>
                <a:ea typeface="微软雅黑" panose="020B0503020204020204" pitchFamily="34" charset="-122"/>
              </a:rPr>
              <a:t>级国际认证</a:t>
            </a:r>
            <a:r>
              <a:rPr lang="zh-CN" altLang="en-US" sz="2000" dirty="0">
                <a:latin typeface="微软雅黑" panose="020B0503020204020204" pitchFamily="34" charset="-122"/>
                <a:ea typeface="微软雅黑" panose="020B0503020204020204" pitchFamily="34" charset="-122"/>
              </a:rPr>
              <a:t>）</a:t>
            </a:r>
          </a:p>
        </p:txBody>
      </p:sp>
      <p:sp>
        <p:nvSpPr>
          <p:cNvPr id="7" name="矩形 6"/>
          <p:cNvSpPr/>
          <p:nvPr/>
        </p:nvSpPr>
        <p:spPr>
          <a:xfrm>
            <a:off x="0" y="0"/>
            <a:ext cx="9144000" cy="648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11" name="矩形 10"/>
          <p:cNvSpPr/>
          <p:nvPr/>
        </p:nvSpPr>
        <p:spPr>
          <a:xfrm>
            <a:off x="0" y="72000"/>
            <a:ext cx="2880000" cy="504000"/>
          </a:xfrm>
          <a:prstGeom prst="rect">
            <a:avLst/>
          </a:prstGeom>
          <a:solidFill>
            <a:srgbClr val="EB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800" b="1" dirty="0" smtClean="0">
                <a:latin typeface="微软雅黑" panose="020B0503020204020204" pitchFamily="34" charset="-122"/>
                <a:ea typeface="微软雅黑" panose="020B0503020204020204" pitchFamily="34" charset="-122"/>
              </a:rPr>
              <a:t>资质荣誉</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2681082106"/>
      </p:ext>
    </p:extLst>
  </p:cSld>
  <p:clrMapOvr>
    <a:masterClrMapping/>
  </p:clrMapOvr>
  <p:transition>
    <p:split orient="ver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55415" y="2336276"/>
            <a:ext cx="4173857" cy="2880000"/>
          </a:xfrm>
          <a:prstGeom prst="rect">
            <a:avLst/>
          </a:prstGeom>
          <a:ln w="38100">
            <a:solidFill>
              <a:schemeClr val="accent1">
                <a:lumMod val="20000"/>
                <a:lumOff val="80000"/>
              </a:schemeClr>
            </a:solidFill>
          </a:ln>
        </p:spPr>
      </p:pic>
      <p:pic>
        <p:nvPicPr>
          <p:cNvPr id="3" name="图片 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905239" y="2336276"/>
            <a:ext cx="3873803" cy="2880000"/>
          </a:xfrm>
          <a:prstGeom prst="rect">
            <a:avLst/>
          </a:prstGeom>
          <a:ln w="38100">
            <a:solidFill>
              <a:schemeClr val="accent1">
                <a:lumMod val="20000"/>
                <a:lumOff val="80000"/>
              </a:schemeClr>
            </a:solidFill>
          </a:ln>
        </p:spPr>
      </p:pic>
      <p:sp>
        <p:nvSpPr>
          <p:cNvPr id="11" name="Rectangle 7"/>
          <p:cNvSpPr>
            <a:spLocks/>
          </p:cNvSpPr>
          <p:nvPr/>
        </p:nvSpPr>
        <p:spPr bwMode="auto">
          <a:xfrm>
            <a:off x="252000" y="944193"/>
            <a:ext cx="8640000" cy="961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20000"/>
              </a:spcBef>
            </a:pPr>
            <a:r>
              <a:rPr lang="zh-CN" altLang="en-US" sz="2000" dirty="0" smtClean="0">
                <a:latin typeface="微软雅黑" panose="020B0503020204020204" pitchFamily="34" charset="-122"/>
                <a:ea typeface="微软雅黑" panose="020B0503020204020204" pitchFamily="34" charset="-122"/>
              </a:rPr>
              <a:t>       公司</a:t>
            </a:r>
            <a:r>
              <a:rPr lang="zh-CN" altLang="en-US" sz="2000" dirty="0">
                <a:latin typeface="微软雅黑" panose="020B0503020204020204" pitchFamily="34" charset="-122"/>
                <a:ea typeface="微软雅黑" panose="020B0503020204020204" pitchFamily="34" charset="-122"/>
              </a:rPr>
              <a:t>从</a:t>
            </a:r>
            <a:r>
              <a:rPr lang="en-US" altLang="zh-CN" sz="2000" dirty="0">
                <a:latin typeface="微软雅黑" panose="020B0503020204020204" pitchFamily="34" charset="-122"/>
                <a:ea typeface="微软雅黑" panose="020B0503020204020204" pitchFamily="34" charset="-122"/>
              </a:rPr>
              <a:t>2011</a:t>
            </a:r>
            <a:r>
              <a:rPr lang="zh-CN" altLang="en-US" sz="2000" dirty="0">
                <a:latin typeface="微软雅黑" panose="020B0503020204020204" pitchFamily="34" charset="-122"/>
                <a:ea typeface="微软雅黑" panose="020B0503020204020204" pitchFamily="34" charset="-122"/>
              </a:rPr>
              <a:t>年开始，连续多年跻身于“深圳市软件业务收入百强”榜单，这意味着公司在深圳市软件及信息技术服务产业中占有举足轻重的地位。</a:t>
            </a:r>
          </a:p>
        </p:txBody>
      </p:sp>
      <p:sp>
        <p:nvSpPr>
          <p:cNvPr id="7" name="矩形 6"/>
          <p:cNvSpPr/>
          <p:nvPr/>
        </p:nvSpPr>
        <p:spPr>
          <a:xfrm>
            <a:off x="0" y="0"/>
            <a:ext cx="9144000" cy="648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10" name="矩形 9"/>
          <p:cNvSpPr/>
          <p:nvPr/>
        </p:nvSpPr>
        <p:spPr>
          <a:xfrm>
            <a:off x="0" y="72000"/>
            <a:ext cx="2880000" cy="504000"/>
          </a:xfrm>
          <a:prstGeom prst="rect">
            <a:avLst/>
          </a:prstGeom>
          <a:solidFill>
            <a:srgbClr val="EB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800" b="1" dirty="0" smtClean="0">
                <a:latin typeface="微软雅黑" panose="020B0503020204020204" pitchFamily="34" charset="-122"/>
                <a:ea typeface="微软雅黑" panose="020B0503020204020204" pitchFamily="34" charset="-122"/>
              </a:rPr>
              <a:t>资质荣誉</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2482525104"/>
      </p:ext>
    </p:extLst>
  </p:cSld>
  <p:clrMapOvr>
    <a:masterClrMapping/>
  </p:clrMapOvr>
  <p:transition>
    <p:split orient="ver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804987" y="1828800"/>
            <a:ext cx="5534025" cy="3876675"/>
          </a:xfrm>
          <a:prstGeom prst="rect">
            <a:avLst/>
          </a:prstGeom>
          <a:ln w="38100">
            <a:solidFill>
              <a:schemeClr val="accent1">
                <a:lumMod val="20000"/>
                <a:lumOff val="80000"/>
              </a:schemeClr>
            </a:solidFill>
          </a:ln>
        </p:spPr>
      </p:pic>
      <p:sp>
        <p:nvSpPr>
          <p:cNvPr id="8" name="Rectangle 7"/>
          <p:cNvSpPr>
            <a:spLocks/>
          </p:cNvSpPr>
          <p:nvPr/>
        </p:nvSpPr>
        <p:spPr bwMode="auto">
          <a:xfrm>
            <a:off x="252000" y="889251"/>
            <a:ext cx="8640000" cy="4996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spcBef>
                <a:spcPct val="20000"/>
              </a:spcBef>
            </a:pPr>
            <a:r>
              <a:rPr lang="en-US" altLang="zh-CN" sz="2000" dirty="0">
                <a:latin typeface="微软雅黑" panose="020B0503020204020204" pitchFamily="34" charset="-122"/>
                <a:ea typeface="微软雅黑" panose="020B0503020204020204" pitchFamily="34" charset="-122"/>
              </a:rPr>
              <a:t>2013</a:t>
            </a:r>
            <a:r>
              <a:rPr lang="zh-CN" altLang="en-US" sz="2000" dirty="0">
                <a:latin typeface="微软雅黑" panose="020B0503020204020204" pitchFamily="34" charset="-122"/>
                <a:ea typeface="微软雅黑" panose="020B0503020204020204" pitchFamily="34" charset="-122"/>
              </a:rPr>
              <a:t>年，康拓普荣获“</a:t>
            </a:r>
            <a:r>
              <a:rPr lang="en-US" altLang="zh-CN" sz="2000" dirty="0">
                <a:latin typeface="微软雅黑" panose="020B0503020204020204" pitchFamily="34" charset="-122"/>
                <a:ea typeface="微软雅黑" panose="020B0503020204020204" pitchFamily="34" charset="-122"/>
              </a:rPr>
              <a:t>2013</a:t>
            </a:r>
            <a:r>
              <a:rPr lang="zh-CN" altLang="en-US" sz="2000" dirty="0">
                <a:latin typeface="微软雅黑" panose="020B0503020204020204" pitchFamily="34" charset="-122"/>
                <a:ea typeface="微软雅黑" panose="020B0503020204020204" pitchFamily="34" charset="-122"/>
              </a:rPr>
              <a:t>中国年度创新软件企业”殊荣。</a:t>
            </a:r>
          </a:p>
        </p:txBody>
      </p:sp>
      <p:sp>
        <p:nvSpPr>
          <p:cNvPr id="9" name="矩形 8"/>
          <p:cNvSpPr/>
          <p:nvPr/>
        </p:nvSpPr>
        <p:spPr>
          <a:xfrm>
            <a:off x="0" y="0"/>
            <a:ext cx="9144000" cy="648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10" name="矩形 9"/>
          <p:cNvSpPr/>
          <p:nvPr/>
        </p:nvSpPr>
        <p:spPr>
          <a:xfrm>
            <a:off x="0" y="72000"/>
            <a:ext cx="2880000" cy="504000"/>
          </a:xfrm>
          <a:prstGeom prst="rect">
            <a:avLst/>
          </a:prstGeom>
          <a:solidFill>
            <a:srgbClr val="EB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800" b="1" dirty="0" smtClean="0">
                <a:latin typeface="微软雅黑" panose="020B0503020204020204" pitchFamily="34" charset="-122"/>
                <a:ea typeface="微软雅黑" panose="020B0503020204020204" pitchFamily="34" charset="-122"/>
              </a:rPr>
              <a:t>资质荣誉</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4079380647"/>
      </p:ext>
    </p:extLst>
  </p:cSld>
  <p:clrMapOvr>
    <a:masterClrMapping/>
  </p:clrMapOvr>
  <p:transition>
    <p:split orient="ver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332000" y="1688059"/>
            <a:ext cx="6480000" cy="4469878"/>
          </a:xfrm>
          <a:prstGeom prst="rect">
            <a:avLst/>
          </a:prstGeom>
          <a:ln w="38100">
            <a:solidFill>
              <a:schemeClr val="accent1">
                <a:lumMod val="20000"/>
                <a:lumOff val="80000"/>
              </a:schemeClr>
            </a:solidFill>
          </a:ln>
        </p:spPr>
      </p:pic>
      <p:sp>
        <p:nvSpPr>
          <p:cNvPr id="10" name="Rectangle 7"/>
          <p:cNvSpPr>
            <a:spLocks/>
          </p:cNvSpPr>
          <p:nvPr/>
        </p:nvSpPr>
        <p:spPr bwMode="auto">
          <a:xfrm>
            <a:off x="252000" y="874932"/>
            <a:ext cx="8640000" cy="4996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spcBef>
                <a:spcPct val="20000"/>
              </a:spcBef>
            </a:pPr>
            <a:r>
              <a:rPr lang="en-US" altLang="zh-CN" sz="2000" dirty="0">
                <a:latin typeface="微软雅黑" panose="020B0503020204020204" pitchFamily="34" charset="-122"/>
                <a:ea typeface="微软雅黑" panose="020B0503020204020204" pitchFamily="34" charset="-122"/>
              </a:rPr>
              <a:t>2013</a:t>
            </a:r>
            <a:r>
              <a:rPr lang="zh-CN" altLang="en-US" sz="2000" dirty="0">
                <a:latin typeface="微软雅黑" panose="020B0503020204020204" pitchFamily="34" charset="-122"/>
                <a:ea typeface="微软雅黑" panose="020B0503020204020204" pitchFamily="34" charset="-122"/>
              </a:rPr>
              <a:t>年，康拓普认定为“软件企业”称号。</a:t>
            </a:r>
          </a:p>
        </p:txBody>
      </p:sp>
      <p:sp>
        <p:nvSpPr>
          <p:cNvPr id="6" name="矩形 5"/>
          <p:cNvSpPr/>
          <p:nvPr/>
        </p:nvSpPr>
        <p:spPr>
          <a:xfrm>
            <a:off x="0" y="0"/>
            <a:ext cx="9144000" cy="648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7" name="矩形 6"/>
          <p:cNvSpPr/>
          <p:nvPr/>
        </p:nvSpPr>
        <p:spPr>
          <a:xfrm>
            <a:off x="0" y="72000"/>
            <a:ext cx="2880000" cy="504000"/>
          </a:xfrm>
          <a:prstGeom prst="rect">
            <a:avLst/>
          </a:prstGeom>
          <a:solidFill>
            <a:srgbClr val="EB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800" b="1" dirty="0" smtClean="0">
                <a:latin typeface="微软雅黑" panose="020B0503020204020204" pitchFamily="34" charset="-122"/>
                <a:ea typeface="微软雅黑" panose="020B0503020204020204" pitchFamily="34" charset="-122"/>
              </a:rPr>
              <a:t>资质荣誉</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1745495875"/>
      </p:ext>
    </p:extLst>
  </p:cSld>
  <p:clrMapOvr>
    <a:masterClrMapping/>
  </p:clrMapOvr>
  <p:transition>
    <p:split orient="ver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332000" y="2057400"/>
            <a:ext cx="6480000" cy="4458240"/>
          </a:xfrm>
          <a:prstGeom prst="rect">
            <a:avLst/>
          </a:prstGeom>
          <a:ln w="38100">
            <a:solidFill>
              <a:schemeClr val="accent1">
                <a:lumMod val="20000"/>
                <a:lumOff val="80000"/>
              </a:schemeClr>
            </a:solidFill>
          </a:ln>
        </p:spPr>
      </p:pic>
      <p:sp>
        <p:nvSpPr>
          <p:cNvPr id="8" name="Rectangle 7"/>
          <p:cNvSpPr>
            <a:spLocks/>
          </p:cNvSpPr>
          <p:nvPr/>
        </p:nvSpPr>
        <p:spPr bwMode="auto">
          <a:xfrm>
            <a:off x="252000" y="783882"/>
            <a:ext cx="8640000"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spcBef>
                <a:spcPct val="20000"/>
              </a:spcBef>
            </a:pPr>
            <a:r>
              <a:rPr lang="en-US" altLang="zh-CN" sz="2000" dirty="0">
                <a:latin typeface="微软雅黑" panose="020B0503020204020204" pitchFamily="34" charset="-122"/>
                <a:ea typeface="微软雅黑" panose="020B0503020204020204" pitchFamily="34" charset="-122"/>
              </a:rPr>
              <a:t>2013</a:t>
            </a:r>
            <a:r>
              <a:rPr lang="zh-CN" altLang="en-US" sz="2000" dirty="0">
                <a:latin typeface="微软雅黑" panose="020B0503020204020204" pitchFamily="34" charset="-122"/>
                <a:ea typeface="微软雅黑" panose="020B0503020204020204" pitchFamily="34" charset="-122"/>
              </a:rPr>
              <a:t>年</a:t>
            </a:r>
            <a:r>
              <a:rPr lang="zh-CN" altLang="en-US" sz="2000" dirty="0" smtClean="0">
                <a:latin typeface="微软雅黑" panose="020B0503020204020204" pitchFamily="34" charset="-122"/>
                <a:ea typeface="微软雅黑" panose="020B0503020204020204" pitchFamily="34" charset="-122"/>
              </a:rPr>
              <a:t>，荣获</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2011-2012</a:t>
            </a:r>
            <a:r>
              <a:rPr lang="zh-CN" altLang="en-US" sz="2000" dirty="0">
                <a:latin typeface="微软雅黑" panose="020B0503020204020204" pitchFamily="34" charset="-122"/>
                <a:ea typeface="微软雅黑" panose="020B0503020204020204" pitchFamily="34" charset="-122"/>
              </a:rPr>
              <a:t>年度国家规划布局内重点软件企业”称号。</a:t>
            </a:r>
          </a:p>
          <a:p>
            <a:pPr algn="ctr" eaLnBrk="1" hangingPunct="1">
              <a:lnSpc>
                <a:spcPct val="150000"/>
              </a:lnSpc>
              <a:spcBef>
                <a:spcPct val="20000"/>
              </a:spcBef>
            </a:pPr>
            <a:r>
              <a:rPr lang="en-US" altLang="zh-CN" sz="2000" dirty="0">
                <a:latin typeface="微软雅黑" panose="020B0503020204020204" pitchFamily="34" charset="-122"/>
                <a:ea typeface="微软雅黑" panose="020B0503020204020204" pitchFamily="34" charset="-122"/>
              </a:rPr>
              <a:t>2014</a:t>
            </a:r>
            <a:r>
              <a:rPr lang="zh-CN" altLang="en-US" sz="2000" dirty="0">
                <a:latin typeface="微软雅黑" panose="020B0503020204020204" pitchFamily="34" charset="-122"/>
                <a:ea typeface="微软雅黑" panose="020B0503020204020204" pitchFamily="34" charset="-122"/>
              </a:rPr>
              <a:t>年</a:t>
            </a:r>
            <a:r>
              <a:rPr lang="zh-CN" altLang="en-US" sz="2000" dirty="0" smtClean="0">
                <a:latin typeface="微软雅黑" panose="020B0503020204020204" pitchFamily="34" charset="-122"/>
                <a:ea typeface="微软雅黑" panose="020B0503020204020204" pitchFamily="34" charset="-122"/>
              </a:rPr>
              <a:t>，荣获</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2013-2014</a:t>
            </a:r>
            <a:r>
              <a:rPr lang="zh-CN" altLang="en-US" sz="2000" dirty="0">
                <a:latin typeface="微软雅黑" panose="020B0503020204020204" pitchFamily="34" charset="-122"/>
                <a:ea typeface="微软雅黑" panose="020B0503020204020204" pitchFamily="34" charset="-122"/>
              </a:rPr>
              <a:t>年度国家规划布局内重点软件企业”称号。</a:t>
            </a:r>
          </a:p>
        </p:txBody>
      </p:sp>
      <p:sp>
        <p:nvSpPr>
          <p:cNvPr id="9" name="矩形 8"/>
          <p:cNvSpPr/>
          <p:nvPr/>
        </p:nvSpPr>
        <p:spPr>
          <a:xfrm>
            <a:off x="0" y="0"/>
            <a:ext cx="9144000" cy="648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10" name="矩形 9"/>
          <p:cNvSpPr/>
          <p:nvPr/>
        </p:nvSpPr>
        <p:spPr>
          <a:xfrm>
            <a:off x="0" y="72000"/>
            <a:ext cx="2880000" cy="504000"/>
          </a:xfrm>
          <a:prstGeom prst="rect">
            <a:avLst/>
          </a:prstGeom>
          <a:solidFill>
            <a:srgbClr val="EB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800" b="1" dirty="0" smtClean="0">
                <a:latin typeface="微软雅黑" panose="020B0503020204020204" pitchFamily="34" charset="-122"/>
                <a:ea typeface="微软雅黑" panose="020B0503020204020204" pitchFamily="34" charset="-122"/>
              </a:rPr>
              <a:t>资质荣誉</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3780270461"/>
      </p:ext>
    </p:extLst>
  </p:cSld>
  <p:clrMapOvr>
    <a:masterClrMapping/>
  </p:clrMapOvr>
  <p:transition>
    <p:split orient="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36"/>
          <p:cNvSpPr txBox="1">
            <a:spLocks noChangeArrowheads="1"/>
          </p:cNvSpPr>
          <p:nvPr/>
        </p:nvSpPr>
        <p:spPr bwMode="auto">
          <a:xfrm>
            <a:off x="342900" y="533400"/>
            <a:ext cx="8458200" cy="1200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sz="2000" dirty="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至今，公司有</a:t>
            </a:r>
            <a:r>
              <a:rPr lang="en-US" altLang="zh-CN" sz="4000" b="1"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rPr>
              <a:t>30</a:t>
            </a:r>
            <a:r>
              <a:rPr lang="zh-CN" altLang="en-US" sz="2000" dirty="0">
                <a:latin typeface="微软雅黑" panose="020B0503020204020204" pitchFamily="34" charset="-122"/>
                <a:ea typeface="微软雅黑" panose="020B0503020204020204" pitchFamily="34" charset="-122"/>
              </a:rPr>
              <a:t>项产品获得软件产品登记</a:t>
            </a:r>
            <a:r>
              <a:rPr lang="zh-CN" altLang="en-US" sz="2000" dirty="0" smtClean="0">
                <a:latin typeface="微软雅黑" panose="020B0503020204020204" pitchFamily="34" charset="-122"/>
                <a:ea typeface="微软雅黑" panose="020B0503020204020204" pitchFamily="34" charset="-122"/>
              </a:rPr>
              <a:t>证书、</a:t>
            </a:r>
            <a:r>
              <a:rPr lang="en-US" altLang="zh-CN" sz="4000" b="1" dirty="0" smtClean="0">
                <a:solidFill>
                  <a:srgbClr val="C00000"/>
                </a:solidFill>
                <a:latin typeface="微软雅黑" panose="020B0503020204020204" pitchFamily="34" charset="-122"/>
                <a:ea typeface="微软雅黑" panose="020B0503020204020204" pitchFamily="34" charset="-122"/>
              </a:rPr>
              <a:t>74</a:t>
            </a:r>
            <a:r>
              <a:rPr lang="zh-CN" altLang="en-US" sz="2000" dirty="0">
                <a:latin typeface="微软雅黑" panose="020B0503020204020204" pitchFamily="34" charset="-122"/>
                <a:ea typeface="微软雅黑" panose="020B0503020204020204" pitchFamily="34" charset="-122"/>
              </a:rPr>
              <a:t>项产品获得软件著作权证书。</a:t>
            </a:r>
            <a:endParaRPr lang="zh-CN" altLang="zh-CN" sz="2000" dirty="0">
              <a:latin typeface="微软雅黑" panose="020B0503020204020204" pitchFamily="34" charset="-122"/>
              <a:ea typeface="微软雅黑" panose="020B0503020204020204" pitchFamily="34" charset="-122"/>
            </a:endParaRPr>
          </a:p>
        </p:txBody>
      </p:sp>
      <p:grpSp>
        <p:nvGrpSpPr>
          <p:cNvPr id="99" name="组合 98"/>
          <p:cNvGrpSpPr/>
          <p:nvPr/>
        </p:nvGrpSpPr>
        <p:grpSpPr>
          <a:xfrm>
            <a:off x="385523" y="1828800"/>
            <a:ext cx="3628800" cy="4830963"/>
            <a:chOff x="508578" y="1417437"/>
            <a:chExt cx="3628800" cy="4830963"/>
          </a:xfrm>
        </p:grpSpPr>
        <p:sp>
          <p:nvSpPr>
            <p:cNvPr id="62" name="AutoShape 17"/>
            <p:cNvSpPr>
              <a:spLocks noChangeArrowheads="1"/>
            </p:cNvSpPr>
            <p:nvPr/>
          </p:nvSpPr>
          <p:spPr bwMode="auto">
            <a:xfrm>
              <a:off x="508578" y="4486118"/>
              <a:ext cx="1800000" cy="360000"/>
            </a:xfrm>
            <a:prstGeom prst="roundRect">
              <a:avLst>
                <a:gd name="adj" fmla="val 16667"/>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r>
                <a:rPr lang="zh-CN" altLang="en-US" sz="1100" b="1" kern="0" dirty="0">
                  <a:solidFill>
                    <a:schemeClr val="tx1"/>
                  </a:solidFill>
                  <a:latin typeface="微软雅黑" pitchFamily="34" charset="-122"/>
                  <a:ea typeface="微软雅黑" pitchFamily="34" charset="-122"/>
                </a:rPr>
                <a:t>技改修理项目管理软件</a:t>
              </a:r>
            </a:p>
          </p:txBody>
        </p:sp>
        <p:sp>
          <p:nvSpPr>
            <p:cNvPr id="63" name="AutoShape 20"/>
            <p:cNvSpPr>
              <a:spLocks noChangeArrowheads="1"/>
            </p:cNvSpPr>
            <p:nvPr/>
          </p:nvSpPr>
          <p:spPr bwMode="auto">
            <a:xfrm>
              <a:off x="508578" y="3609352"/>
              <a:ext cx="1800000" cy="360000"/>
            </a:xfrm>
            <a:prstGeom prst="roundRect">
              <a:avLst>
                <a:gd name="adj" fmla="val 16667"/>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r>
                <a:rPr lang="zh-CN" altLang="en-US" sz="1100" b="1" kern="0" dirty="0">
                  <a:solidFill>
                    <a:schemeClr val="tx1"/>
                  </a:solidFill>
                  <a:latin typeface="微软雅黑" pitchFamily="34" charset="-122"/>
                  <a:ea typeface="微软雅黑" pitchFamily="34" charset="-122"/>
                </a:rPr>
                <a:t>康拓普变电智能巡检软件</a:t>
              </a:r>
            </a:p>
          </p:txBody>
        </p:sp>
        <p:sp>
          <p:nvSpPr>
            <p:cNvPr id="64" name="AutoShape 21"/>
            <p:cNvSpPr>
              <a:spLocks noChangeArrowheads="1"/>
            </p:cNvSpPr>
            <p:nvPr/>
          </p:nvSpPr>
          <p:spPr bwMode="auto">
            <a:xfrm>
              <a:off x="508578" y="4047735"/>
              <a:ext cx="1800000" cy="360000"/>
            </a:xfrm>
            <a:prstGeom prst="roundRect">
              <a:avLst>
                <a:gd name="adj" fmla="val 16667"/>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r>
                <a:rPr lang="zh-CN" altLang="en-US" sz="1100" b="1" kern="0" dirty="0">
                  <a:solidFill>
                    <a:schemeClr val="tx1"/>
                  </a:solidFill>
                  <a:latin typeface="微软雅黑" pitchFamily="34" charset="-122"/>
                  <a:ea typeface="微软雅黑" pitchFamily="34" charset="-122"/>
                </a:rPr>
                <a:t>康拓普电力科技管理软件 </a:t>
              </a:r>
            </a:p>
          </p:txBody>
        </p:sp>
        <p:sp>
          <p:nvSpPr>
            <p:cNvPr id="65" name="AutoShape 22"/>
            <p:cNvSpPr>
              <a:spLocks noChangeArrowheads="1"/>
            </p:cNvSpPr>
            <p:nvPr/>
          </p:nvSpPr>
          <p:spPr bwMode="auto">
            <a:xfrm>
              <a:off x="508578" y="4924501"/>
              <a:ext cx="1800000" cy="360000"/>
            </a:xfrm>
            <a:prstGeom prst="roundRect">
              <a:avLst>
                <a:gd name="adj" fmla="val 16667"/>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r>
                <a:rPr lang="zh-CN" altLang="en-US" sz="1100" b="1" kern="0" dirty="0">
                  <a:solidFill>
                    <a:schemeClr val="tx1"/>
                  </a:solidFill>
                  <a:latin typeface="微软雅黑" pitchFamily="34" charset="-122"/>
                  <a:ea typeface="微软雅黑" pitchFamily="34" charset="-122"/>
                </a:rPr>
                <a:t>康拓普物资管理软件 </a:t>
              </a:r>
            </a:p>
          </p:txBody>
        </p:sp>
        <p:sp>
          <p:nvSpPr>
            <p:cNvPr id="66" name="AutoShape 23"/>
            <p:cNvSpPr>
              <a:spLocks noChangeArrowheads="1"/>
            </p:cNvSpPr>
            <p:nvPr/>
          </p:nvSpPr>
          <p:spPr bwMode="auto">
            <a:xfrm>
              <a:off x="508578" y="5362887"/>
              <a:ext cx="1800000" cy="360000"/>
            </a:xfrm>
            <a:prstGeom prst="roundRect">
              <a:avLst>
                <a:gd name="adj" fmla="val 16667"/>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r>
                <a:rPr lang="zh-CN" altLang="en-US" sz="1100" b="1" kern="0" dirty="0">
                  <a:solidFill>
                    <a:schemeClr val="tx1"/>
                  </a:solidFill>
                  <a:latin typeface="微软雅黑" pitchFamily="34" charset="-122"/>
                  <a:ea typeface="微软雅黑" pitchFamily="34" charset="-122"/>
                </a:rPr>
                <a:t>康拓普生产管理软件 </a:t>
              </a:r>
            </a:p>
          </p:txBody>
        </p:sp>
        <p:sp>
          <p:nvSpPr>
            <p:cNvPr id="67" name="AutoShape 32"/>
            <p:cNvSpPr>
              <a:spLocks noChangeArrowheads="1"/>
            </p:cNvSpPr>
            <p:nvPr/>
          </p:nvSpPr>
          <p:spPr bwMode="auto">
            <a:xfrm>
              <a:off x="508578" y="1855820"/>
              <a:ext cx="1800000" cy="360000"/>
            </a:xfrm>
            <a:prstGeom prst="roundRect">
              <a:avLst>
                <a:gd name="adj" fmla="val 16667"/>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r>
                <a:rPr lang="zh-CN" altLang="en-US" sz="1100" b="1" kern="0" dirty="0">
                  <a:solidFill>
                    <a:schemeClr val="tx1"/>
                  </a:solidFill>
                  <a:latin typeface="微软雅黑" pitchFamily="34" charset="-122"/>
                  <a:ea typeface="微软雅黑" pitchFamily="34" charset="-122"/>
                </a:rPr>
                <a:t>康拓普企业门户管理软件</a:t>
              </a:r>
            </a:p>
          </p:txBody>
        </p:sp>
        <p:sp>
          <p:nvSpPr>
            <p:cNvPr id="68" name="AutoShape 33"/>
            <p:cNvSpPr>
              <a:spLocks noChangeArrowheads="1"/>
            </p:cNvSpPr>
            <p:nvPr/>
          </p:nvSpPr>
          <p:spPr bwMode="auto">
            <a:xfrm>
              <a:off x="508578" y="1417437"/>
              <a:ext cx="1800000" cy="360000"/>
            </a:xfrm>
            <a:prstGeom prst="roundRect">
              <a:avLst>
                <a:gd name="adj" fmla="val 16667"/>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r>
                <a:rPr lang="zh-CN" altLang="en-US" sz="1100" b="1" kern="0" dirty="0">
                  <a:solidFill>
                    <a:schemeClr val="tx1"/>
                  </a:solidFill>
                  <a:latin typeface="微软雅黑" pitchFamily="34" charset="-122"/>
                  <a:ea typeface="微软雅黑" pitchFamily="34" charset="-122"/>
                </a:rPr>
                <a:t>康拓普电阅软件</a:t>
              </a:r>
            </a:p>
          </p:txBody>
        </p:sp>
        <p:sp>
          <p:nvSpPr>
            <p:cNvPr id="69" name="AutoShape 39"/>
            <p:cNvSpPr>
              <a:spLocks noChangeArrowheads="1"/>
            </p:cNvSpPr>
            <p:nvPr/>
          </p:nvSpPr>
          <p:spPr bwMode="auto">
            <a:xfrm>
              <a:off x="508578" y="2732586"/>
              <a:ext cx="1800000" cy="360000"/>
            </a:xfrm>
            <a:prstGeom prst="roundRect">
              <a:avLst>
                <a:gd name="adj" fmla="val 16667"/>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r>
                <a:rPr lang="zh-CN" altLang="en-US" sz="1100" b="1" kern="0" dirty="0">
                  <a:solidFill>
                    <a:schemeClr val="tx1"/>
                  </a:solidFill>
                  <a:latin typeface="微软雅黑" pitchFamily="34" charset="-122"/>
                  <a:ea typeface="微软雅黑" pitchFamily="34" charset="-122"/>
                </a:rPr>
                <a:t>康拓普保护信息管理软件 </a:t>
              </a:r>
            </a:p>
          </p:txBody>
        </p:sp>
        <p:sp>
          <p:nvSpPr>
            <p:cNvPr id="70" name="AutoShape 40"/>
            <p:cNvSpPr>
              <a:spLocks noChangeArrowheads="1"/>
            </p:cNvSpPr>
            <p:nvPr/>
          </p:nvSpPr>
          <p:spPr bwMode="auto">
            <a:xfrm>
              <a:off x="508578" y="2294203"/>
              <a:ext cx="1800000" cy="360000"/>
            </a:xfrm>
            <a:prstGeom prst="roundRect">
              <a:avLst>
                <a:gd name="adj" fmla="val 16667"/>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r>
                <a:rPr lang="zh-CN" altLang="en-US" sz="1100" b="1" kern="0" dirty="0">
                  <a:solidFill>
                    <a:schemeClr val="tx1"/>
                  </a:solidFill>
                  <a:latin typeface="微软雅黑" pitchFamily="34" charset="-122"/>
                  <a:ea typeface="微软雅黑" pitchFamily="34" charset="-122"/>
                </a:rPr>
                <a:t>康拓普保护信息子站软件</a:t>
              </a:r>
            </a:p>
          </p:txBody>
        </p:sp>
        <p:sp>
          <p:nvSpPr>
            <p:cNvPr id="71" name="AutoShape 40"/>
            <p:cNvSpPr>
              <a:spLocks noChangeArrowheads="1"/>
            </p:cNvSpPr>
            <p:nvPr/>
          </p:nvSpPr>
          <p:spPr bwMode="auto">
            <a:xfrm>
              <a:off x="508578" y="3170969"/>
              <a:ext cx="1800000" cy="360000"/>
            </a:xfrm>
            <a:prstGeom prst="roundRect">
              <a:avLst>
                <a:gd name="adj" fmla="val 16667"/>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r>
                <a:rPr lang="zh-CN" altLang="en-US" sz="1100" b="1" kern="0" dirty="0">
                  <a:solidFill>
                    <a:schemeClr val="tx1"/>
                  </a:solidFill>
                  <a:latin typeface="微软雅黑" pitchFamily="34" charset="-122"/>
                  <a:ea typeface="微软雅黑" pitchFamily="34" charset="-122"/>
                </a:rPr>
                <a:t>康拓普输电智能巡检软件</a:t>
              </a:r>
            </a:p>
          </p:txBody>
        </p:sp>
        <p:sp>
          <p:nvSpPr>
            <p:cNvPr id="52" name="AutoShape 17"/>
            <p:cNvSpPr>
              <a:spLocks noChangeArrowheads="1"/>
            </p:cNvSpPr>
            <p:nvPr/>
          </p:nvSpPr>
          <p:spPr bwMode="auto">
            <a:xfrm>
              <a:off x="2337378" y="4486118"/>
              <a:ext cx="1800000" cy="360000"/>
            </a:xfrm>
            <a:prstGeom prst="roundRect">
              <a:avLst>
                <a:gd name="adj" fmla="val 16667"/>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r>
                <a:rPr lang="zh-CN" altLang="en-US" sz="1100" b="1" kern="0" dirty="0">
                  <a:solidFill>
                    <a:schemeClr val="tx1"/>
                  </a:solidFill>
                  <a:latin typeface="微软雅黑" pitchFamily="34" charset="-122"/>
                  <a:ea typeface="微软雅黑" pitchFamily="34" charset="-122"/>
                </a:rPr>
                <a:t>输网工程项目管理软件</a:t>
              </a:r>
            </a:p>
          </p:txBody>
        </p:sp>
        <p:sp>
          <p:nvSpPr>
            <p:cNvPr id="53" name="AutoShape 20"/>
            <p:cNvSpPr>
              <a:spLocks noChangeArrowheads="1"/>
            </p:cNvSpPr>
            <p:nvPr/>
          </p:nvSpPr>
          <p:spPr bwMode="auto">
            <a:xfrm>
              <a:off x="2337378" y="3609352"/>
              <a:ext cx="1800000" cy="360000"/>
            </a:xfrm>
            <a:prstGeom prst="roundRect">
              <a:avLst>
                <a:gd name="adj" fmla="val 16667"/>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r>
                <a:rPr lang="zh-CN" altLang="en-US" sz="1100" b="1" kern="0" dirty="0">
                  <a:solidFill>
                    <a:schemeClr val="tx1"/>
                  </a:solidFill>
                  <a:latin typeface="微软雅黑" pitchFamily="34" charset="-122"/>
                  <a:ea typeface="微软雅黑" pitchFamily="34" charset="-122"/>
                </a:rPr>
                <a:t>康拓普配网生产管理软件</a:t>
              </a:r>
            </a:p>
          </p:txBody>
        </p:sp>
        <p:sp>
          <p:nvSpPr>
            <p:cNvPr id="54" name="AutoShape 21"/>
            <p:cNvSpPr>
              <a:spLocks noChangeArrowheads="1"/>
            </p:cNvSpPr>
            <p:nvPr/>
          </p:nvSpPr>
          <p:spPr bwMode="auto">
            <a:xfrm>
              <a:off x="2337378" y="4047735"/>
              <a:ext cx="1800000" cy="360000"/>
            </a:xfrm>
            <a:prstGeom prst="roundRect">
              <a:avLst>
                <a:gd name="adj" fmla="val 16667"/>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r>
                <a:rPr lang="zh-CN" altLang="en-US" sz="1100" b="1" kern="0" dirty="0">
                  <a:solidFill>
                    <a:schemeClr val="tx1"/>
                  </a:solidFill>
                  <a:latin typeface="微软雅黑" pitchFamily="34" charset="-122"/>
                  <a:ea typeface="微软雅黑" pitchFamily="34" charset="-122"/>
                </a:rPr>
                <a:t>康拓普招投标软件</a:t>
              </a:r>
            </a:p>
          </p:txBody>
        </p:sp>
        <p:sp>
          <p:nvSpPr>
            <p:cNvPr id="55" name="AutoShape 22"/>
            <p:cNvSpPr>
              <a:spLocks noChangeArrowheads="1"/>
            </p:cNvSpPr>
            <p:nvPr/>
          </p:nvSpPr>
          <p:spPr bwMode="auto">
            <a:xfrm>
              <a:off x="2337378" y="4924501"/>
              <a:ext cx="1800000" cy="360000"/>
            </a:xfrm>
            <a:prstGeom prst="roundRect">
              <a:avLst>
                <a:gd name="adj" fmla="val 16667"/>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r>
                <a:rPr lang="zh-CN" altLang="en-US" sz="1100" b="1" kern="0" dirty="0">
                  <a:solidFill>
                    <a:schemeClr val="tx1"/>
                  </a:solidFill>
                  <a:latin typeface="微软雅黑" pitchFamily="34" charset="-122"/>
                  <a:ea typeface="微软雅黑" pitchFamily="34" charset="-122"/>
                </a:rPr>
                <a:t>客户满意度评价管理软件</a:t>
              </a:r>
            </a:p>
          </p:txBody>
        </p:sp>
        <p:sp>
          <p:nvSpPr>
            <p:cNvPr id="56" name="AutoShape 23"/>
            <p:cNvSpPr>
              <a:spLocks noChangeArrowheads="1"/>
            </p:cNvSpPr>
            <p:nvPr/>
          </p:nvSpPr>
          <p:spPr bwMode="auto">
            <a:xfrm>
              <a:off x="2337378" y="5362887"/>
              <a:ext cx="1800000" cy="360000"/>
            </a:xfrm>
            <a:prstGeom prst="roundRect">
              <a:avLst>
                <a:gd name="adj" fmla="val 16667"/>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r>
                <a:rPr lang="zh-CN" altLang="en-US" sz="1100" b="1" kern="0" dirty="0">
                  <a:solidFill>
                    <a:schemeClr val="tx1"/>
                  </a:solidFill>
                  <a:latin typeface="微软雅黑" pitchFamily="34" charset="-122"/>
                  <a:ea typeface="微软雅黑" pitchFamily="34" charset="-122"/>
                </a:rPr>
                <a:t>康拓普企业信息门户软件</a:t>
              </a:r>
            </a:p>
          </p:txBody>
        </p:sp>
        <p:sp>
          <p:nvSpPr>
            <p:cNvPr id="57" name="AutoShape 32"/>
            <p:cNvSpPr>
              <a:spLocks noChangeArrowheads="1"/>
            </p:cNvSpPr>
            <p:nvPr/>
          </p:nvSpPr>
          <p:spPr bwMode="auto">
            <a:xfrm>
              <a:off x="2337378" y="1855820"/>
              <a:ext cx="1800000" cy="360000"/>
            </a:xfrm>
            <a:prstGeom prst="roundRect">
              <a:avLst>
                <a:gd name="adj" fmla="val 16667"/>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r>
                <a:rPr lang="zh-CN" altLang="en-US" sz="1100" b="1" kern="0" dirty="0">
                  <a:solidFill>
                    <a:schemeClr val="tx1"/>
                  </a:solidFill>
                  <a:latin typeface="微软雅黑" pitchFamily="34" charset="-122"/>
                  <a:ea typeface="微软雅黑" pitchFamily="34" charset="-122"/>
                </a:rPr>
                <a:t>供电可靠性管理软件</a:t>
              </a:r>
            </a:p>
          </p:txBody>
        </p:sp>
        <p:sp>
          <p:nvSpPr>
            <p:cNvPr id="58" name="AutoShape 33"/>
            <p:cNvSpPr>
              <a:spLocks noChangeArrowheads="1"/>
            </p:cNvSpPr>
            <p:nvPr/>
          </p:nvSpPr>
          <p:spPr bwMode="auto">
            <a:xfrm>
              <a:off x="2337378" y="1417437"/>
              <a:ext cx="1800000" cy="360000"/>
            </a:xfrm>
            <a:prstGeom prst="roundRect">
              <a:avLst>
                <a:gd name="adj" fmla="val 16667"/>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r>
                <a:rPr lang="zh-CN" altLang="en-US" sz="1100" b="1" kern="0" dirty="0">
                  <a:solidFill>
                    <a:schemeClr val="tx1"/>
                  </a:solidFill>
                  <a:latin typeface="微软雅黑" pitchFamily="34" charset="-122"/>
                  <a:ea typeface="微软雅黑" pitchFamily="34" charset="-122"/>
                </a:rPr>
                <a:t>配网集成应用管理软件</a:t>
              </a:r>
            </a:p>
          </p:txBody>
        </p:sp>
        <p:sp>
          <p:nvSpPr>
            <p:cNvPr id="59" name="AutoShape 39"/>
            <p:cNvSpPr>
              <a:spLocks noChangeArrowheads="1"/>
            </p:cNvSpPr>
            <p:nvPr/>
          </p:nvSpPr>
          <p:spPr bwMode="auto">
            <a:xfrm>
              <a:off x="2337378" y="2732586"/>
              <a:ext cx="1800000" cy="360000"/>
            </a:xfrm>
            <a:prstGeom prst="roundRect">
              <a:avLst>
                <a:gd name="adj" fmla="val 16667"/>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r>
                <a:rPr lang="zh-CN" altLang="en-US" sz="1100" b="1" kern="0" dirty="0">
                  <a:solidFill>
                    <a:schemeClr val="tx1"/>
                  </a:solidFill>
                  <a:latin typeface="微软雅黑" pitchFamily="34" charset="-122"/>
                  <a:ea typeface="微软雅黑" pitchFamily="34" charset="-122"/>
                </a:rPr>
                <a:t>康拓普指标体系管理软件</a:t>
              </a:r>
            </a:p>
          </p:txBody>
        </p:sp>
        <p:sp>
          <p:nvSpPr>
            <p:cNvPr id="60" name="AutoShape 40"/>
            <p:cNvSpPr>
              <a:spLocks noChangeArrowheads="1"/>
            </p:cNvSpPr>
            <p:nvPr/>
          </p:nvSpPr>
          <p:spPr bwMode="auto">
            <a:xfrm>
              <a:off x="2337378" y="2294203"/>
              <a:ext cx="1800000" cy="360000"/>
            </a:xfrm>
            <a:prstGeom prst="roundRect">
              <a:avLst>
                <a:gd name="adj" fmla="val 16667"/>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r>
                <a:rPr lang="zh-CN" altLang="en-US" sz="1100" b="1" kern="0" dirty="0">
                  <a:solidFill>
                    <a:schemeClr val="tx1"/>
                  </a:solidFill>
                  <a:latin typeface="微软雅黑" pitchFamily="34" charset="-122"/>
                  <a:ea typeface="微软雅黑" pitchFamily="34" charset="-122"/>
                </a:rPr>
                <a:t>康拓普客户停电管理软件</a:t>
              </a:r>
            </a:p>
          </p:txBody>
        </p:sp>
        <p:sp>
          <p:nvSpPr>
            <p:cNvPr id="61" name="AutoShape 40"/>
            <p:cNvSpPr>
              <a:spLocks noChangeArrowheads="1"/>
            </p:cNvSpPr>
            <p:nvPr/>
          </p:nvSpPr>
          <p:spPr bwMode="auto">
            <a:xfrm>
              <a:off x="2337378" y="3170969"/>
              <a:ext cx="1800000" cy="360000"/>
            </a:xfrm>
            <a:prstGeom prst="roundRect">
              <a:avLst>
                <a:gd name="adj" fmla="val 16667"/>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r>
                <a:rPr lang="zh-CN" altLang="en-US" sz="1100" b="1" kern="0" dirty="0">
                  <a:solidFill>
                    <a:schemeClr val="tx1"/>
                  </a:solidFill>
                  <a:latin typeface="微软雅黑" pitchFamily="34" charset="-122"/>
                  <a:ea typeface="微软雅黑" pitchFamily="34" charset="-122"/>
                </a:rPr>
                <a:t>配网工程项目管理软件</a:t>
              </a:r>
            </a:p>
          </p:txBody>
        </p:sp>
        <p:sp>
          <p:nvSpPr>
            <p:cNvPr id="72" name="AutoShape 10"/>
            <p:cNvSpPr>
              <a:spLocks noChangeArrowheads="1"/>
            </p:cNvSpPr>
            <p:nvPr/>
          </p:nvSpPr>
          <p:spPr bwMode="auto">
            <a:xfrm>
              <a:off x="508578" y="5816400"/>
              <a:ext cx="3628800" cy="432000"/>
            </a:xfrm>
            <a:prstGeom prst="roundRect">
              <a:avLst>
                <a:gd name="adj" fmla="val 16667"/>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lgn="ctr" fontAlgn="auto">
                <a:spcBef>
                  <a:spcPts val="0"/>
                </a:spcBef>
                <a:spcAft>
                  <a:spcPts val="0"/>
                </a:spcAft>
                <a:defRPr/>
              </a:pPr>
              <a:r>
                <a:rPr lang="zh-CN" altLang="en-US" sz="2000" b="1" kern="0" dirty="0">
                  <a:solidFill>
                    <a:srgbClr val="FFFFFF"/>
                  </a:solidFill>
                  <a:latin typeface="微软雅黑" pitchFamily="34" charset="-122"/>
                  <a:ea typeface="微软雅黑" pitchFamily="34" charset="-122"/>
                </a:rPr>
                <a:t>软件产品登记</a:t>
              </a:r>
              <a:endParaRPr lang="en-US" altLang="zh-CN" sz="2000" b="1" kern="0" dirty="0">
                <a:solidFill>
                  <a:srgbClr val="FFFFFF"/>
                </a:solidFill>
                <a:latin typeface="微软雅黑" pitchFamily="34" charset="-122"/>
                <a:ea typeface="微软雅黑" pitchFamily="34" charset="-122"/>
              </a:endParaRPr>
            </a:p>
          </p:txBody>
        </p:sp>
      </p:grpSp>
      <p:grpSp>
        <p:nvGrpSpPr>
          <p:cNvPr id="100" name="组合 99"/>
          <p:cNvGrpSpPr/>
          <p:nvPr/>
        </p:nvGrpSpPr>
        <p:grpSpPr>
          <a:xfrm>
            <a:off x="4110278" y="1828800"/>
            <a:ext cx="4648200" cy="4830963"/>
            <a:chOff x="4244622" y="1417437"/>
            <a:chExt cx="4648200" cy="4830963"/>
          </a:xfrm>
        </p:grpSpPr>
        <p:sp>
          <p:nvSpPr>
            <p:cNvPr id="73" name="AutoShape 11"/>
            <p:cNvSpPr>
              <a:spLocks noChangeArrowheads="1"/>
            </p:cNvSpPr>
            <p:nvPr/>
          </p:nvSpPr>
          <p:spPr bwMode="auto">
            <a:xfrm>
              <a:off x="4244622" y="5816400"/>
              <a:ext cx="4648200" cy="432000"/>
            </a:xfrm>
            <a:prstGeom prst="roundRect">
              <a:avLst>
                <a:gd name="adj" fmla="val 16667"/>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algn="ctr" fontAlgn="auto">
                <a:spcBef>
                  <a:spcPts val="0"/>
                </a:spcBef>
                <a:spcAft>
                  <a:spcPts val="0"/>
                </a:spcAft>
                <a:defRPr/>
              </a:pPr>
              <a:r>
                <a:rPr lang="zh-CN" altLang="en-US" sz="2000" b="1" kern="0" dirty="0">
                  <a:solidFill>
                    <a:srgbClr val="FFFFFF"/>
                  </a:solidFill>
                  <a:latin typeface="微软雅黑" pitchFamily="34" charset="-122"/>
                  <a:ea typeface="微软雅黑" pitchFamily="34" charset="-122"/>
                </a:rPr>
                <a:t>软件著作权登记</a:t>
              </a:r>
              <a:endParaRPr lang="en-US" altLang="zh-CN" sz="2000" b="1" kern="0" dirty="0">
                <a:solidFill>
                  <a:srgbClr val="FFFFFF"/>
                </a:solidFill>
                <a:latin typeface="微软雅黑" pitchFamily="34" charset="-122"/>
                <a:ea typeface="微软雅黑" pitchFamily="34" charset="-122"/>
              </a:endParaRPr>
            </a:p>
          </p:txBody>
        </p:sp>
        <p:sp>
          <p:nvSpPr>
            <p:cNvPr id="81" name="AutoShape 25"/>
            <p:cNvSpPr>
              <a:spLocks noChangeArrowheads="1"/>
            </p:cNvSpPr>
            <p:nvPr/>
          </p:nvSpPr>
          <p:spPr bwMode="auto">
            <a:xfrm>
              <a:off x="6588822" y="5362887"/>
              <a:ext cx="2304000" cy="360000"/>
            </a:xfrm>
            <a:prstGeom prst="roundRect">
              <a:avLst>
                <a:gd name="adj" fmla="val 16667"/>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fontAlgn="auto">
                <a:spcBef>
                  <a:spcPts val="0"/>
                </a:spcBef>
                <a:spcAft>
                  <a:spcPts val="0"/>
                </a:spcAft>
                <a:defRPr/>
              </a:pPr>
              <a:r>
                <a:rPr lang="zh-CN" altLang="en-US" sz="1100" b="1" kern="0" dirty="0">
                  <a:solidFill>
                    <a:schemeClr val="tx1"/>
                  </a:solidFill>
                  <a:latin typeface="微软雅黑" pitchFamily="34" charset="-122"/>
                  <a:ea typeface="微软雅黑" pitchFamily="34" charset="-122"/>
                </a:rPr>
                <a:t>两册管理平台软件</a:t>
              </a:r>
            </a:p>
          </p:txBody>
        </p:sp>
        <p:sp>
          <p:nvSpPr>
            <p:cNvPr id="82" name="AutoShape 27"/>
            <p:cNvSpPr>
              <a:spLocks noChangeArrowheads="1"/>
            </p:cNvSpPr>
            <p:nvPr/>
          </p:nvSpPr>
          <p:spPr bwMode="auto">
            <a:xfrm>
              <a:off x="6578118" y="4486118"/>
              <a:ext cx="2304000" cy="360000"/>
            </a:xfrm>
            <a:prstGeom prst="roundRect">
              <a:avLst>
                <a:gd name="adj" fmla="val 16667"/>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fontAlgn="auto">
                <a:spcBef>
                  <a:spcPts val="0"/>
                </a:spcBef>
                <a:spcAft>
                  <a:spcPts val="0"/>
                </a:spcAft>
                <a:defRPr/>
              </a:pPr>
              <a:r>
                <a:rPr lang="zh-CN" altLang="en-US" sz="1100" b="1" kern="0" dirty="0">
                  <a:solidFill>
                    <a:schemeClr val="tx1"/>
                  </a:solidFill>
                  <a:latin typeface="微软雅黑" pitchFamily="34" charset="-122"/>
                  <a:ea typeface="微软雅黑" pitchFamily="34" charset="-122"/>
                </a:rPr>
                <a:t>康拓普</a:t>
              </a:r>
              <a:r>
                <a:rPr lang="en-US" altLang="zh-CN" sz="1100" b="1" kern="0" dirty="0">
                  <a:solidFill>
                    <a:schemeClr val="tx1"/>
                  </a:solidFill>
                  <a:latin typeface="微软雅黑" pitchFamily="34" charset="-122"/>
                  <a:ea typeface="微软雅黑" pitchFamily="34" charset="-122"/>
                </a:rPr>
                <a:t>OMP-5000</a:t>
              </a:r>
              <a:r>
                <a:rPr lang="zh-CN" altLang="en-US" sz="1100" b="1" kern="0" dirty="0">
                  <a:solidFill>
                    <a:schemeClr val="tx1"/>
                  </a:solidFill>
                  <a:latin typeface="微软雅黑" pitchFamily="34" charset="-122"/>
                  <a:ea typeface="微软雅黑" pitchFamily="34" charset="-122"/>
                </a:rPr>
                <a:t>系统</a:t>
              </a:r>
            </a:p>
          </p:txBody>
        </p:sp>
        <p:sp>
          <p:nvSpPr>
            <p:cNvPr id="83" name="AutoShape 28"/>
            <p:cNvSpPr>
              <a:spLocks noChangeArrowheads="1"/>
            </p:cNvSpPr>
            <p:nvPr/>
          </p:nvSpPr>
          <p:spPr bwMode="auto">
            <a:xfrm>
              <a:off x="6578118" y="4924501"/>
              <a:ext cx="2304000" cy="360000"/>
            </a:xfrm>
            <a:prstGeom prst="roundRect">
              <a:avLst>
                <a:gd name="adj" fmla="val 16667"/>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fontAlgn="auto">
                <a:spcBef>
                  <a:spcPts val="0"/>
                </a:spcBef>
                <a:spcAft>
                  <a:spcPts val="0"/>
                </a:spcAft>
                <a:defRPr/>
              </a:pPr>
              <a:r>
                <a:rPr lang="zh-CN" altLang="en-US" sz="1100" b="1" kern="0" dirty="0">
                  <a:solidFill>
                    <a:schemeClr val="tx1"/>
                  </a:solidFill>
                  <a:latin typeface="微软雅黑" pitchFamily="34" charset="-122"/>
                  <a:ea typeface="微软雅黑" pitchFamily="34" charset="-122"/>
                </a:rPr>
                <a:t>高压电力设备基准态评价软件</a:t>
              </a:r>
            </a:p>
          </p:txBody>
        </p:sp>
        <p:sp>
          <p:nvSpPr>
            <p:cNvPr id="84" name="AutoShape 29"/>
            <p:cNvSpPr>
              <a:spLocks noChangeArrowheads="1"/>
            </p:cNvSpPr>
            <p:nvPr/>
          </p:nvSpPr>
          <p:spPr bwMode="auto">
            <a:xfrm>
              <a:off x="6569843" y="4047735"/>
              <a:ext cx="2304000" cy="360000"/>
            </a:xfrm>
            <a:prstGeom prst="roundRect">
              <a:avLst>
                <a:gd name="adj" fmla="val 16667"/>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fontAlgn="auto">
                <a:spcBef>
                  <a:spcPts val="0"/>
                </a:spcBef>
                <a:spcAft>
                  <a:spcPts val="0"/>
                </a:spcAft>
                <a:defRPr/>
              </a:pPr>
              <a:r>
                <a:rPr lang="zh-CN" altLang="en-US" sz="1100" b="1" kern="0" dirty="0">
                  <a:solidFill>
                    <a:schemeClr val="tx1"/>
                  </a:solidFill>
                  <a:latin typeface="微软雅黑" pitchFamily="34" charset="-122"/>
                  <a:ea typeface="微软雅黑" pitchFamily="34" charset="-122"/>
                </a:rPr>
                <a:t>基建现场作业管控系统</a:t>
              </a:r>
            </a:p>
          </p:txBody>
        </p:sp>
        <p:sp>
          <p:nvSpPr>
            <p:cNvPr id="85" name="AutoShape 30"/>
            <p:cNvSpPr>
              <a:spLocks noChangeArrowheads="1"/>
            </p:cNvSpPr>
            <p:nvPr/>
          </p:nvSpPr>
          <p:spPr bwMode="auto">
            <a:xfrm>
              <a:off x="6565649" y="3609352"/>
              <a:ext cx="2304000" cy="360000"/>
            </a:xfrm>
            <a:prstGeom prst="roundRect">
              <a:avLst>
                <a:gd name="adj" fmla="val 16667"/>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fontAlgn="auto">
                <a:spcBef>
                  <a:spcPts val="0"/>
                </a:spcBef>
                <a:spcAft>
                  <a:spcPts val="0"/>
                </a:spcAft>
                <a:defRPr/>
              </a:pPr>
              <a:r>
                <a:rPr lang="zh-CN" altLang="en-US" sz="1100" b="1" kern="0" dirty="0">
                  <a:solidFill>
                    <a:schemeClr val="tx1"/>
                  </a:solidFill>
                  <a:latin typeface="微软雅黑" pitchFamily="34" charset="-122"/>
                  <a:ea typeface="微软雅黑" pitchFamily="34" charset="-122"/>
                </a:rPr>
                <a:t>康拓普智捷工作票系统</a:t>
              </a:r>
            </a:p>
          </p:txBody>
        </p:sp>
        <p:sp>
          <p:nvSpPr>
            <p:cNvPr id="76" name="AutoShape 30"/>
            <p:cNvSpPr>
              <a:spLocks noChangeArrowheads="1"/>
            </p:cNvSpPr>
            <p:nvPr/>
          </p:nvSpPr>
          <p:spPr bwMode="auto">
            <a:xfrm>
              <a:off x="6565647" y="3170969"/>
              <a:ext cx="2304000" cy="360000"/>
            </a:xfrm>
            <a:prstGeom prst="roundRect">
              <a:avLst>
                <a:gd name="adj" fmla="val 16667"/>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fontAlgn="auto">
                <a:spcBef>
                  <a:spcPts val="0"/>
                </a:spcBef>
                <a:spcAft>
                  <a:spcPts val="0"/>
                </a:spcAft>
                <a:defRPr/>
              </a:pPr>
              <a:r>
                <a:rPr lang="zh-CN" altLang="en-US" sz="1100" b="1" kern="0" dirty="0">
                  <a:solidFill>
                    <a:schemeClr val="tx1"/>
                  </a:solidFill>
                  <a:latin typeface="微软雅黑" pitchFamily="34" charset="-122"/>
                  <a:ea typeface="微软雅黑" pitchFamily="34" charset="-122"/>
                </a:rPr>
                <a:t>康拓普易捷工程管理系统</a:t>
              </a:r>
            </a:p>
          </p:txBody>
        </p:sp>
        <p:sp>
          <p:nvSpPr>
            <p:cNvPr id="77" name="AutoShape 25"/>
            <p:cNvSpPr>
              <a:spLocks noChangeArrowheads="1"/>
            </p:cNvSpPr>
            <p:nvPr/>
          </p:nvSpPr>
          <p:spPr bwMode="auto">
            <a:xfrm>
              <a:off x="6580327" y="2732586"/>
              <a:ext cx="2304000" cy="360000"/>
            </a:xfrm>
            <a:prstGeom prst="roundRect">
              <a:avLst>
                <a:gd name="adj" fmla="val 16667"/>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fontAlgn="auto">
                <a:spcBef>
                  <a:spcPts val="0"/>
                </a:spcBef>
                <a:spcAft>
                  <a:spcPts val="0"/>
                </a:spcAft>
                <a:defRPr/>
              </a:pPr>
              <a:r>
                <a:rPr lang="zh-CN" altLang="en-US" sz="1100" b="1" kern="0" dirty="0">
                  <a:solidFill>
                    <a:schemeClr val="tx1"/>
                  </a:solidFill>
                  <a:latin typeface="微软雅黑" pitchFamily="34" charset="-122"/>
                  <a:ea typeface="微软雅黑" pitchFamily="34" charset="-122"/>
                </a:rPr>
                <a:t>康拓普企信软件</a:t>
              </a:r>
            </a:p>
          </p:txBody>
        </p:sp>
        <p:sp>
          <p:nvSpPr>
            <p:cNvPr id="78" name="AutoShape 26"/>
            <p:cNvSpPr>
              <a:spLocks noChangeArrowheads="1"/>
            </p:cNvSpPr>
            <p:nvPr/>
          </p:nvSpPr>
          <p:spPr bwMode="auto">
            <a:xfrm>
              <a:off x="6569844" y="2294203"/>
              <a:ext cx="2304000" cy="360000"/>
            </a:xfrm>
            <a:prstGeom prst="roundRect">
              <a:avLst>
                <a:gd name="adj" fmla="val 16667"/>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fontAlgn="auto">
                <a:spcBef>
                  <a:spcPts val="0"/>
                </a:spcBef>
                <a:spcAft>
                  <a:spcPts val="0"/>
                </a:spcAft>
                <a:defRPr/>
              </a:pPr>
              <a:r>
                <a:rPr lang="zh-CN" altLang="en-US" sz="1100" b="1" kern="0" dirty="0">
                  <a:solidFill>
                    <a:schemeClr val="tx1"/>
                  </a:solidFill>
                  <a:latin typeface="微软雅黑" pitchFamily="34" charset="-122"/>
                  <a:ea typeface="微软雅黑" pitchFamily="34" charset="-122"/>
                </a:rPr>
                <a:t>投资计划前期项目管理系统</a:t>
              </a:r>
            </a:p>
          </p:txBody>
        </p:sp>
        <p:sp>
          <p:nvSpPr>
            <p:cNvPr id="79" name="AutoShape 28"/>
            <p:cNvSpPr>
              <a:spLocks noChangeArrowheads="1"/>
            </p:cNvSpPr>
            <p:nvPr/>
          </p:nvSpPr>
          <p:spPr bwMode="auto">
            <a:xfrm>
              <a:off x="6578116" y="1855820"/>
              <a:ext cx="2304000" cy="360000"/>
            </a:xfrm>
            <a:prstGeom prst="roundRect">
              <a:avLst>
                <a:gd name="adj" fmla="val 16667"/>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fontAlgn="auto">
                <a:spcBef>
                  <a:spcPts val="0"/>
                </a:spcBef>
                <a:spcAft>
                  <a:spcPts val="0"/>
                </a:spcAft>
                <a:defRPr/>
              </a:pPr>
              <a:r>
                <a:rPr lang="zh-CN" altLang="en-US" sz="1100" b="1" kern="0" dirty="0">
                  <a:solidFill>
                    <a:schemeClr val="tx1"/>
                  </a:solidFill>
                  <a:latin typeface="微软雅黑" pitchFamily="34" charset="-122"/>
                  <a:ea typeface="微软雅黑" pitchFamily="34" charset="-122"/>
                </a:rPr>
                <a:t>康拓普极星时序数据库软件</a:t>
              </a:r>
            </a:p>
          </p:txBody>
        </p:sp>
        <p:sp>
          <p:nvSpPr>
            <p:cNvPr id="80" name="AutoShape 30"/>
            <p:cNvSpPr>
              <a:spLocks noChangeArrowheads="1"/>
            </p:cNvSpPr>
            <p:nvPr/>
          </p:nvSpPr>
          <p:spPr bwMode="auto">
            <a:xfrm>
              <a:off x="6565647" y="1417437"/>
              <a:ext cx="2304000" cy="360000"/>
            </a:xfrm>
            <a:prstGeom prst="roundRect">
              <a:avLst>
                <a:gd name="adj" fmla="val 16667"/>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fontAlgn="auto">
                <a:spcBef>
                  <a:spcPts val="0"/>
                </a:spcBef>
                <a:spcAft>
                  <a:spcPts val="0"/>
                </a:spcAft>
                <a:defRPr/>
              </a:pPr>
              <a:r>
                <a:rPr lang="zh-CN" altLang="en-US" sz="1100" b="1" kern="0" dirty="0">
                  <a:solidFill>
                    <a:schemeClr val="tx1"/>
                  </a:solidFill>
                  <a:latin typeface="微软雅黑" pitchFamily="34" charset="-122"/>
                  <a:ea typeface="微软雅黑" pitchFamily="34" charset="-122"/>
                </a:rPr>
                <a:t>移动作业终端接入平台软件</a:t>
              </a:r>
            </a:p>
          </p:txBody>
        </p:sp>
        <p:sp>
          <p:nvSpPr>
            <p:cNvPr id="93" name="AutoShape 25"/>
            <p:cNvSpPr>
              <a:spLocks noChangeArrowheads="1"/>
            </p:cNvSpPr>
            <p:nvPr/>
          </p:nvSpPr>
          <p:spPr bwMode="auto">
            <a:xfrm>
              <a:off x="4244622" y="5362887"/>
              <a:ext cx="2304000" cy="360000"/>
            </a:xfrm>
            <a:prstGeom prst="roundRect">
              <a:avLst>
                <a:gd name="adj" fmla="val 16667"/>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fontAlgn="auto">
                <a:spcBef>
                  <a:spcPts val="0"/>
                </a:spcBef>
                <a:spcAft>
                  <a:spcPts val="0"/>
                </a:spcAft>
                <a:defRPr/>
              </a:pPr>
              <a:r>
                <a:rPr lang="zh-CN" altLang="en-US" sz="1100" b="1" kern="0" dirty="0">
                  <a:solidFill>
                    <a:schemeClr val="tx1"/>
                  </a:solidFill>
                  <a:latin typeface="微软雅黑" pitchFamily="34" charset="-122"/>
                  <a:ea typeface="微软雅黑" pitchFamily="34" charset="-122"/>
                </a:rPr>
                <a:t>图形化工作流程管理平台</a:t>
              </a:r>
              <a:r>
                <a:rPr lang="en-US" altLang="zh-CN" sz="1100" b="1" kern="0" dirty="0">
                  <a:solidFill>
                    <a:schemeClr val="tx1"/>
                  </a:solidFill>
                  <a:latin typeface="微软雅黑" pitchFamily="34" charset="-122"/>
                  <a:ea typeface="微软雅黑" pitchFamily="34" charset="-122"/>
                </a:rPr>
                <a:t>V1.0</a:t>
              </a:r>
              <a:endParaRPr lang="zh-CN" altLang="en-US" sz="1100" b="1" kern="0" dirty="0">
                <a:solidFill>
                  <a:schemeClr val="tx1"/>
                </a:solidFill>
                <a:latin typeface="微软雅黑" pitchFamily="34" charset="-122"/>
                <a:ea typeface="微软雅黑" pitchFamily="34" charset="-122"/>
              </a:endParaRPr>
            </a:p>
          </p:txBody>
        </p:sp>
        <p:sp>
          <p:nvSpPr>
            <p:cNvPr id="94" name="AutoShape 27"/>
            <p:cNvSpPr>
              <a:spLocks noChangeArrowheads="1"/>
            </p:cNvSpPr>
            <p:nvPr/>
          </p:nvSpPr>
          <p:spPr bwMode="auto">
            <a:xfrm>
              <a:off x="4244622" y="4486118"/>
              <a:ext cx="2304000" cy="360000"/>
            </a:xfrm>
            <a:prstGeom prst="roundRect">
              <a:avLst>
                <a:gd name="adj" fmla="val 16667"/>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fontAlgn="auto">
                <a:spcBef>
                  <a:spcPts val="0"/>
                </a:spcBef>
                <a:spcAft>
                  <a:spcPts val="0"/>
                </a:spcAft>
                <a:defRPr/>
              </a:pPr>
              <a:r>
                <a:rPr lang="zh-CN" altLang="en-US" sz="1100" b="1" kern="0" dirty="0">
                  <a:solidFill>
                    <a:schemeClr val="tx1"/>
                  </a:solidFill>
                  <a:latin typeface="微软雅黑" pitchFamily="34" charset="-122"/>
                  <a:ea typeface="微软雅黑" pitchFamily="34" charset="-122"/>
                </a:rPr>
                <a:t>康拓普物资管理软件</a:t>
              </a:r>
              <a:r>
                <a:rPr lang="en-US" altLang="zh-CN" sz="1100" b="1" kern="0" dirty="0">
                  <a:solidFill>
                    <a:schemeClr val="tx1"/>
                  </a:solidFill>
                  <a:latin typeface="微软雅黑" pitchFamily="34" charset="-122"/>
                  <a:ea typeface="微软雅黑" pitchFamily="34" charset="-122"/>
                </a:rPr>
                <a:t>V2.0</a:t>
              </a:r>
              <a:endParaRPr lang="zh-CN" altLang="en-US" sz="1100" b="1" kern="0" dirty="0">
                <a:solidFill>
                  <a:schemeClr val="tx1"/>
                </a:solidFill>
                <a:latin typeface="微软雅黑" pitchFamily="34" charset="-122"/>
                <a:ea typeface="微软雅黑" pitchFamily="34" charset="-122"/>
              </a:endParaRPr>
            </a:p>
          </p:txBody>
        </p:sp>
        <p:sp>
          <p:nvSpPr>
            <p:cNvPr id="95" name="AutoShape 28"/>
            <p:cNvSpPr>
              <a:spLocks noChangeArrowheads="1"/>
            </p:cNvSpPr>
            <p:nvPr/>
          </p:nvSpPr>
          <p:spPr bwMode="auto">
            <a:xfrm>
              <a:off x="4244622" y="4924501"/>
              <a:ext cx="2304000" cy="360000"/>
            </a:xfrm>
            <a:prstGeom prst="roundRect">
              <a:avLst>
                <a:gd name="adj" fmla="val 16667"/>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fontAlgn="auto">
                <a:spcBef>
                  <a:spcPts val="0"/>
                </a:spcBef>
                <a:spcAft>
                  <a:spcPts val="0"/>
                </a:spcAft>
                <a:defRPr/>
              </a:pPr>
              <a:r>
                <a:rPr lang="zh-CN" altLang="en-US" sz="1100" b="1" kern="0" dirty="0">
                  <a:solidFill>
                    <a:schemeClr val="tx1"/>
                  </a:solidFill>
                  <a:latin typeface="微软雅黑" pitchFamily="34" charset="-122"/>
                  <a:ea typeface="微软雅黑" pitchFamily="34" charset="-122"/>
                </a:rPr>
                <a:t>康拓普生产管理软件</a:t>
              </a:r>
              <a:r>
                <a:rPr lang="en-US" altLang="zh-CN" sz="1100" b="1" kern="0" dirty="0">
                  <a:solidFill>
                    <a:schemeClr val="tx1"/>
                  </a:solidFill>
                  <a:latin typeface="微软雅黑" pitchFamily="34" charset="-122"/>
                  <a:ea typeface="微软雅黑" pitchFamily="34" charset="-122"/>
                </a:rPr>
                <a:t>V3.0</a:t>
              </a:r>
              <a:endParaRPr lang="zh-CN" altLang="en-US" sz="1100" b="1" kern="0" dirty="0">
                <a:solidFill>
                  <a:schemeClr val="tx1"/>
                </a:solidFill>
                <a:latin typeface="微软雅黑" pitchFamily="34" charset="-122"/>
                <a:ea typeface="微软雅黑" pitchFamily="34" charset="-122"/>
              </a:endParaRPr>
            </a:p>
          </p:txBody>
        </p:sp>
        <p:sp>
          <p:nvSpPr>
            <p:cNvPr id="96" name="AutoShape 29"/>
            <p:cNvSpPr>
              <a:spLocks noChangeArrowheads="1"/>
            </p:cNvSpPr>
            <p:nvPr/>
          </p:nvSpPr>
          <p:spPr bwMode="auto">
            <a:xfrm>
              <a:off x="4244622" y="4047735"/>
              <a:ext cx="2304000" cy="360000"/>
            </a:xfrm>
            <a:prstGeom prst="roundRect">
              <a:avLst>
                <a:gd name="adj" fmla="val 16667"/>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fontAlgn="auto">
                <a:spcBef>
                  <a:spcPts val="0"/>
                </a:spcBef>
                <a:spcAft>
                  <a:spcPts val="0"/>
                </a:spcAft>
                <a:defRPr/>
              </a:pPr>
              <a:r>
                <a:rPr lang="zh-CN" altLang="en-US" sz="1100" b="1" kern="0" dirty="0">
                  <a:solidFill>
                    <a:schemeClr val="tx1"/>
                  </a:solidFill>
                  <a:latin typeface="微软雅黑" pitchFamily="34" charset="-122"/>
                  <a:ea typeface="微软雅黑" pitchFamily="34" charset="-122"/>
                </a:rPr>
                <a:t>康拓普技改修理项目管理软件</a:t>
              </a:r>
              <a:r>
                <a:rPr lang="en-US" altLang="zh-CN" sz="1100" b="1" kern="0" dirty="0">
                  <a:solidFill>
                    <a:schemeClr val="tx1"/>
                  </a:solidFill>
                  <a:latin typeface="微软雅黑" pitchFamily="34" charset="-122"/>
                  <a:ea typeface="微软雅黑" pitchFamily="34" charset="-122"/>
                </a:rPr>
                <a:t>V3.0</a:t>
              </a:r>
              <a:endParaRPr lang="zh-CN" altLang="en-US" sz="1100" b="1" kern="0" dirty="0">
                <a:solidFill>
                  <a:schemeClr val="tx1"/>
                </a:solidFill>
                <a:latin typeface="微软雅黑" pitchFamily="34" charset="-122"/>
                <a:ea typeface="微软雅黑" pitchFamily="34" charset="-122"/>
              </a:endParaRPr>
            </a:p>
          </p:txBody>
        </p:sp>
        <p:sp>
          <p:nvSpPr>
            <p:cNvPr id="97" name="AutoShape 30"/>
            <p:cNvSpPr>
              <a:spLocks noChangeArrowheads="1"/>
            </p:cNvSpPr>
            <p:nvPr/>
          </p:nvSpPr>
          <p:spPr bwMode="auto">
            <a:xfrm>
              <a:off x="4244622" y="3609352"/>
              <a:ext cx="2304000" cy="360000"/>
            </a:xfrm>
            <a:prstGeom prst="roundRect">
              <a:avLst>
                <a:gd name="adj" fmla="val 16667"/>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fontAlgn="auto">
                <a:spcBef>
                  <a:spcPts val="0"/>
                </a:spcBef>
                <a:spcAft>
                  <a:spcPts val="0"/>
                </a:spcAft>
                <a:defRPr/>
              </a:pPr>
              <a:r>
                <a:rPr lang="zh-CN" altLang="en-US" sz="1100" b="1" kern="0" dirty="0">
                  <a:solidFill>
                    <a:schemeClr val="tx1"/>
                  </a:solidFill>
                  <a:latin typeface="微软雅黑" pitchFamily="34" charset="-122"/>
                  <a:ea typeface="微软雅黑" pitchFamily="34" charset="-122"/>
                </a:rPr>
                <a:t>康拓普电力科技项目管理软件</a:t>
              </a:r>
              <a:r>
                <a:rPr lang="en-US" altLang="zh-CN" sz="1100" b="1" kern="0" dirty="0">
                  <a:solidFill>
                    <a:schemeClr val="tx1"/>
                  </a:solidFill>
                  <a:latin typeface="微软雅黑" pitchFamily="34" charset="-122"/>
                  <a:ea typeface="微软雅黑" pitchFamily="34" charset="-122"/>
                </a:rPr>
                <a:t>V3.0</a:t>
              </a:r>
              <a:endParaRPr lang="zh-CN" altLang="en-US" sz="1100" b="1" kern="0" dirty="0">
                <a:solidFill>
                  <a:schemeClr val="tx1"/>
                </a:solidFill>
                <a:latin typeface="微软雅黑" pitchFamily="34" charset="-122"/>
                <a:ea typeface="微软雅黑" pitchFamily="34" charset="-122"/>
              </a:endParaRPr>
            </a:p>
          </p:txBody>
        </p:sp>
        <p:sp>
          <p:nvSpPr>
            <p:cNvPr id="88" name="AutoShape 30"/>
            <p:cNvSpPr>
              <a:spLocks noChangeArrowheads="1"/>
            </p:cNvSpPr>
            <p:nvPr/>
          </p:nvSpPr>
          <p:spPr bwMode="auto">
            <a:xfrm>
              <a:off x="4244622" y="3170969"/>
              <a:ext cx="2304000" cy="360000"/>
            </a:xfrm>
            <a:prstGeom prst="roundRect">
              <a:avLst>
                <a:gd name="adj" fmla="val 16667"/>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fontAlgn="auto">
                <a:spcBef>
                  <a:spcPts val="0"/>
                </a:spcBef>
                <a:spcAft>
                  <a:spcPts val="0"/>
                </a:spcAft>
                <a:defRPr/>
              </a:pPr>
              <a:r>
                <a:rPr lang="zh-CN" altLang="en-US" sz="1100" b="1" kern="0" dirty="0">
                  <a:solidFill>
                    <a:schemeClr val="tx1"/>
                  </a:solidFill>
                  <a:latin typeface="微软雅黑" pitchFamily="34" charset="-122"/>
                  <a:ea typeface="微软雅黑" pitchFamily="34" charset="-122"/>
                </a:rPr>
                <a:t>康拓普输电智能巡检软件</a:t>
              </a:r>
              <a:r>
                <a:rPr lang="en-US" altLang="zh-CN" sz="1100" b="1" kern="0" dirty="0">
                  <a:solidFill>
                    <a:schemeClr val="tx1"/>
                  </a:solidFill>
                  <a:latin typeface="微软雅黑" pitchFamily="34" charset="-122"/>
                  <a:ea typeface="微软雅黑" pitchFamily="34" charset="-122"/>
                </a:rPr>
                <a:t>V3.0</a:t>
              </a:r>
              <a:endParaRPr lang="zh-CN" altLang="en-US" sz="1100" b="1" kern="0" dirty="0">
                <a:solidFill>
                  <a:schemeClr val="tx1"/>
                </a:solidFill>
                <a:latin typeface="微软雅黑" pitchFamily="34" charset="-122"/>
                <a:ea typeface="微软雅黑" pitchFamily="34" charset="-122"/>
              </a:endParaRPr>
            </a:p>
          </p:txBody>
        </p:sp>
        <p:sp>
          <p:nvSpPr>
            <p:cNvPr id="89" name="AutoShape 25"/>
            <p:cNvSpPr>
              <a:spLocks noChangeArrowheads="1"/>
            </p:cNvSpPr>
            <p:nvPr/>
          </p:nvSpPr>
          <p:spPr bwMode="auto">
            <a:xfrm>
              <a:off x="4244622" y="2732586"/>
              <a:ext cx="2304000" cy="360000"/>
            </a:xfrm>
            <a:prstGeom prst="roundRect">
              <a:avLst>
                <a:gd name="adj" fmla="val 16667"/>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fontAlgn="auto">
                <a:spcBef>
                  <a:spcPts val="0"/>
                </a:spcBef>
                <a:spcAft>
                  <a:spcPts val="0"/>
                </a:spcAft>
                <a:defRPr/>
              </a:pPr>
              <a:r>
                <a:rPr lang="zh-CN" altLang="en-US" sz="1100" b="1" kern="0" dirty="0">
                  <a:solidFill>
                    <a:schemeClr val="tx1"/>
                  </a:solidFill>
                  <a:latin typeface="微软雅黑" pitchFamily="34" charset="-122"/>
                  <a:ea typeface="微软雅黑" pitchFamily="34" charset="-122"/>
                </a:rPr>
                <a:t>康拓普变电智能巡检软件</a:t>
              </a:r>
              <a:r>
                <a:rPr lang="en-US" altLang="zh-CN" sz="1100" b="1" kern="0" dirty="0">
                  <a:solidFill>
                    <a:schemeClr val="tx1"/>
                  </a:solidFill>
                  <a:latin typeface="微软雅黑" pitchFamily="34" charset="-122"/>
                  <a:ea typeface="微软雅黑" pitchFamily="34" charset="-122"/>
                </a:rPr>
                <a:t>V3.0</a:t>
              </a:r>
              <a:endParaRPr lang="zh-CN" altLang="en-US" sz="1100" b="1" kern="0" dirty="0">
                <a:solidFill>
                  <a:schemeClr val="tx1"/>
                </a:solidFill>
                <a:latin typeface="微软雅黑" pitchFamily="34" charset="-122"/>
                <a:ea typeface="微软雅黑" pitchFamily="34" charset="-122"/>
              </a:endParaRPr>
            </a:p>
          </p:txBody>
        </p:sp>
        <p:sp>
          <p:nvSpPr>
            <p:cNvPr id="90" name="AutoShape 26"/>
            <p:cNvSpPr>
              <a:spLocks noChangeArrowheads="1"/>
            </p:cNvSpPr>
            <p:nvPr/>
          </p:nvSpPr>
          <p:spPr bwMode="auto">
            <a:xfrm>
              <a:off x="4244622" y="2294203"/>
              <a:ext cx="2304000" cy="360000"/>
            </a:xfrm>
            <a:prstGeom prst="roundRect">
              <a:avLst>
                <a:gd name="adj" fmla="val 16667"/>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fontAlgn="auto">
                <a:spcBef>
                  <a:spcPts val="0"/>
                </a:spcBef>
                <a:spcAft>
                  <a:spcPts val="0"/>
                </a:spcAft>
                <a:defRPr/>
              </a:pPr>
              <a:r>
                <a:rPr lang="zh-CN" altLang="en-US" sz="1100" b="1" kern="0" dirty="0">
                  <a:solidFill>
                    <a:schemeClr val="tx1"/>
                  </a:solidFill>
                  <a:latin typeface="微软雅黑" pitchFamily="34" charset="-122"/>
                  <a:ea typeface="微软雅黑" pitchFamily="34" charset="-122"/>
                </a:rPr>
                <a:t>康拓普生产管理软件</a:t>
              </a:r>
              <a:r>
                <a:rPr lang="en-US" altLang="zh-CN" sz="1100" b="1" kern="0" dirty="0">
                  <a:solidFill>
                    <a:schemeClr val="tx1"/>
                  </a:solidFill>
                  <a:latin typeface="微软雅黑" pitchFamily="34" charset="-122"/>
                  <a:ea typeface="微软雅黑" pitchFamily="34" charset="-122"/>
                </a:rPr>
                <a:t>V4.0</a:t>
              </a:r>
              <a:endParaRPr lang="zh-CN" altLang="en-US" sz="1100" b="1" kern="0" dirty="0">
                <a:solidFill>
                  <a:schemeClr val="tx1"/>
                </a:solidFill>
                <a:latin typeface="微软雅黑" pitchFamily="34" charset="-122"/>
                <a:ea typeface="微软雅黑" pitchFamily="34" charset="-122"/>
              </a:endParaRPr>
            </a:p>
          </p:txBody>
        </p:sp>
        <p:sp>
          <p:nvSpPr>
            <p:cNvPr id="91" name="AutoShape 28"/>
            <p:cNvSpPr>
              <a:spLocks noChangeArrowheads="1"/>
            </p:cNvSpPr>
            <p:nvPr/>
          </p:nvSpPr>
          <p:spPr bwMode="auto">
            <a:xfrm>
              <a:off x="4244622" y="1855820"/>
              <a:ext cx="2304000" cy="360000"/>
            </a:xfrm>
            <a:prstGeom prst="roundRect">
              <a:avLst>
                <a:gd name="adj" fmla="val 16667"/>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fontAlgn="auto">
                <a:spcBef>
                  <a:spcPts val="0"/>
                </a:spcBef>
                <a:spcAft>
                  <a:spcPts val="0"/>
                </a:spcAft>
                <a:defRPr/>
              </a:pPr>
              <a:r>
                <a:rPr lang="zh-CN" altLang="en-US" sz="1100" b="1" kern="0" dirty="0">
                  <a:solidFill>
                    <a:schemeClr val="tx1"/>
                  </a:solidFill>
                  <a:latin typeface="微软雅黑" pitchFamily="34" charset="-122"/>
                  <a:ea typeface="微软雅黑" pitchFamily="34" charset="-122"/>
                </a:rPr>
                <a:t>康拓普保护信息子站软件</a:t>
              </a:r>
            </a:p>
          </p:txBody>
        </p:sp>
        <p:sp>
          <p:nvSpPr>
            <p:cNvPr id="92" name="AutoShape 30"/>
            <p:cNvSpPr>
              <a:spLocks noChangeArrowheads="1"/>
            </p:cNvSpPr>
            <p:nvPr/>
          </p:nvSpPr>
          <p:spPr bwMode="auto">
            <a:xfrm>
              <a:off x="4244622" y="1417437"/>
              <a:ext cx="2304000" cy="360000"/>
            </a:xfrm>
            <a:prstGeom prst="roundRect">
              <a:avLst>
                <a:gd name="adj" fmla="val 16667"/>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fontAlgn="auto">
                <a:spcBef>
                  <a:spcPts val="0"/>
                </a:spcBef>
                <a:spcAft>
                  <a:spcPts val="0"/>
                </a:spcAft>
                <a:defRPr/>
              </a:pPr>
              <a:r>
                <a:rPr lang="zh-CN" altLang="en-US" sz="1100" b="1" kern="0" dirty="0">
                  <a:solidFill>
                    <a:schemeClr val="tx1"/>
                  </a:solidFill>
                  <a:latin typeface="微软雅黑" pitchFamily="34" charset="-122"/>
                  <a:ea typeface="微软雅黑" pitchFamily="34" charset="-122"/>
                </a:rPr>
                <a:t>康拓普保护信息管理软件</a:t>
              </a:r>
            </a:p>
          </p:txBody>
        </p:sp>
      </p:grpSp>
      <p:sp>
        <p:nvSpPr>
          <p:cNvPr id="74" name="矩形 73"/>
          <p:cNvSpPr/>
          <p:nvPr/>
        </p:nvSpPr>
        <p:spPr>
          <a:xfrm>
            <a:off x="0" y="0"/>
            <a:ext cx="9144000" cy="648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75" name="矩形 74"/>
          <p:cNvSpPr/>
          <p:nvPr/>
        </p:nvSpPr>
        <p:spPr>
          <a:xfrm>
            <a:off x="0" y="72000"/>
            <a:ext cx="2880000" cy="504000"/>
          </a:xfrm>
          <a:prstGeom prst="rect">
            <a:avLst/>
          </a:prstGeom>
          <a:solidFill>
            <a:srgbClr val="EB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400" b="1" dirty="0" smtClean="0">
                <a:latin typeface="微软雅黑" panose="020B0503020204020204" pitchFamily="34" charset="-122"/>
                <a:ea typeface="微软雅黑" panose="020B0503020204020204" pitchFamily="34" charset="-122"/>
              </a:rPr>
              <a:t>软件产品与著作权</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1470488135"/>
      </p:ext>
    </p:extLst>
  </p:cSld>
  <p:clrMapOvr>
    <a:masterClrMapping/>
  </p:clrMapOvr>
  <p:transition spd="slow">
    <p:wipe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332000" y="1752600"/>
            <a:ext cx="6480000" cy="4435921"/>
          </a:xfrm>
          <a:prstGeom prst="rect">
            <a:avLst/>
          </a:prstGeom>
          <a:ln w="38100">
            <a:solidFill>
              <a:schemeClr val="accent1">
                <a:lumMod val="20000"/>
                <a:lumOff val="80000"/>
              </a:schemeClr>
            </a:solidFill>
          </a:ln>
        </p:spPr>
      </p:pic>
      <p:sp>
        <p:nvSpPr>
          <p:cNvPr id="8" name="Rectangle 7"/>
          <p:cNvSpPr>
            <a:spLocks/>
          </p:cNvSpPr>
          <p:nvPr/>
        </p:nvSpPr>
        <p:spPr bwMode="auto">
          <a:xfrm>
            <a:off x="252000" y="882517"/>
            <a:ext cx="8640000" cy="4996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spcBef>
                <a:spcPct val="20000"/>
              </a:spcBef>
            </a:pPr>
            <a:r>
              <a:rPr lang="en-US" altLang="zh-CN" sz="2000" dirty="0">
                <a:latin typeface="微软雅黑" panose="020B0503020204020204" pitchFamily="34" charset="-122"/>
                <a:ea typeface="微软雅黑" panose="020B0503020204020204" pitchFamily="34" charset="-122"/>
              </a:rPr>
              <a:t>2014</a:t>
            </a:r>
            <a:r>
              <a:rPr lang="zh-CN" altLang="en-US" sz="2000" dirty="0">
                <a:latin typeface="微软雅黑" panose="020B0503020204020204" pitchFamily="34" charset="-122"/>
                <a:ea typeface="微软雅黑" panose="020B0503020204020204" pitchFamily="34" charset="-122"/>
              </a:rPr>
              <a:t>年，康拓普荣获“</a:t>
            </a:r>
            <a:r>
              <a:rPr lang="en-US" altLang="zh-CN" sz="2000" dirty="0">
                <a:latin typeface="微软雅黑" panose="020B0503020204020204" pitchFamily="34" charset="-122"/>
                <a:ea typeface="微软雅黑" panose="020B0503020204020204" pitchFamily="34" charset="-122"/>
              </a:rPr>
              <a:t>2014-2017</a:t>
            </a:r>
            <a:r>
              <a:rPr lang="zh-CN" altLang="en-US" sz="2000" dirty="0">
                <a:latin typeface="微软雅黑" panose="020B0503020204020204" pitchFamily="34" charset="-122"/>
                <a:ea typeface="微软雅黑" panose="020B0503020204020204" pitchFamily="34" charset="-122"/>
              </a:rPr>
              <a:t>年度国家高新企业”称号。</a:t>
            </a:r>
          </a:p>
        </p:txBody>
      </p:sp>
      <p:sp>
        <p:nvSpPr>
          <p:cNvPr id="9" name="矩形 8"/>
          <p:cNvSpPr/>
          <p:nvPr/>
        </p:nvSpPr>
        <p:spPr>
          <a:xfrm>
            <a:off x="0" y="0"/>
            <a:ext cx="9144000" cy="648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10" name="矩形 9"/>
          <p:cNvSpPr/>
          <p:nvPr/>
        </p:nvSpPr>
        <p:spPr>
          <a:xfrm>
            <a:off x="0" y="72000"/>
            <a:ext cx="2880000" cy="504000"/>
          </a:xfrm>
          <a:prstGeom prst="rect">
            <a:avLst/>
          </a:prstGeom>
          <a:solidFill>
            <a:srgbClr val="EB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800" b="1" dirty="0" smtClean="0">
                <a:latin typeface="微软雅黑" panose="020B0503020204020204" pitchFamily="34" charset="-122"/>
                <a:ea typeface="微软雅黑" panose="020B0503020204020204" pitchFamily="34" charset="-122"/>
              </a:rPr>
              <a:t>资质荣誉</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3560950864"/>
      </p:ext>
    </p:extLst>
  </p:cSld>
  <p:clrMapOvr>
    <a:masterClrMapping/>
  </p:clrMapOvr>
  <p:transition>
    <p:split orient="ver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0"/>
          <p:cNvSpPr>
            <a:spLocks noChangeArrowheads="1"/>
          </p:cNvSpPr>
          <p:nvPr/>
        </p:nvSpPr>
        <p:spPr bwMode="auto">
          <a:xfrm>
            <a:off x="252000" y="765175"/>
            <a:ext cx="8640000" cy="14229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0" algn="just" eaLnBrk="1" hangingPunct="1">
              <a:lnSpc>
                <a:spcPct val="150000"/>
              </a:lnSpc>
              <a:buFont typeface="Wingdings" panose="05000000000000000000" pitchFamily="2" charset="2"/>
              <a:buNone/>
            </a:pP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       企业</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的竞争</a:t>
            </a: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，是</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人才的竞争。</a:t>
            </a:r>
            <a:r>
              <a:rPr lang="en-US" altLang="zh-CN" sz="2000" dirty="0" err="1">
                <a:latin typeface="微软雅黑" panose="020B0503020204020204" pitchFamily="34" charset="-122"/>
                <a:ea typeface="微软雅黑" panose="020B0503020204020204" pitchFamily="34" charset="-122"/>
                <a:cs typeface="Times New Roman" panose="02020603050405020304" pitchFamily="18" charset="0"/>
              </a:rPr>
              <a:t>高端人才培训是一项系统化、</a:t>
            </a:r>
            <a:r>
              <a:rPr lang="en-US" altLang="zh-CN" sz="2000" dirty="0" err="1" smtClean="0">
                <a:latin typeface="微软雅黑" panose="020B0503020204020204" pitchFamily="34" charset="-122"/>
                <a:ea typeface="微软雅黑" panose="020B0503020204020204" pitchFamily="34" charset="-122"/>
                <a:cs typeface="Times New Roman" panose="02020603050405020304" pitchFamily="18" charset="0"/>
              </a:rPr>
              <a:t>持续</a:t>
            </a: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久</a:t>
            </a:r>
            <a:r>
              <a:rPr lang="en-US" altLang="zh-CN" sz="2000" dirty="0" err="1" smtClean="0">
                <a:latin typeface="微软雅黑" panose="020B0503020204020204" pitchFamily="34" charset="-122"/>
                <a:ea typeface="微软雅黑" panose="020B0503020204020204" pitchFamily="34" charset="-122"/>
                <a:cs typeface="Times New Roman" panose="02020603050405020304" pitchFamily="18" charset="0"/>
              </a:rPr>
              <a:t>的工程</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2009</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年开始，公司就着力培养一支包括系统分析师、高级软件工程师、实施顾问、咨询顾问、技术专家等在内的核心专业人才。</a:t>
            </a:r>
          </a:p>
        </p:txBody>
      </p:sp>
      <p:sp>
        <p:nvSpPr>
          <p:cNvPr id="10" name="矩形 9"/>
          <p:cNvSpPr/>
          <p:nvPr/>
        </p:nvSpPr>
        <p:spPr>
          <a:xfrm>
            <a:off x="0" y="0"/>
            <a:ext cx="9144000" cy="648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11" name="矩形 10"/>
          <p:cNvSpPr/>
          <p:nvPr/>
        </p:nvSpPr>
        <p:spPr>
          <a:xfrm>
            <a:off x="0" y="72000"/>
            <a:ext cx="9144000" cy="504000"/>
          </a:xfrm>
          <a:prstGeom prst="rect">
            <a:avLst/>
          </a:prstGeom>
          <a:solidFill>
            <a:srgbClr val="EB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400" b="1" dirty="0">
                <a:latin typeface="微软雅黑" panose="020B0503020204020204" pitchFamily="34" charset="-122"/>
                <a:ea typeface="微软雅黑" panose="020B0503020204020204" pitchFamily="34" charset="-122"/>
              </a:rPr>
              <a:t>建立高端人才培养与考核机制，助力公司专业化、高端化发展 </a:t>
            </a:r>
          </a:p>
        </p:txBody>
      </p:sp>
      <p:pic>
        <p:nvPicPr>
          <p:cNvPr id="3" name="图片 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197182" y="2438400"/>
            <a:ext cx="2694818" cy="1800000"/>
          </a:xfrm>
          <a:prstGeom prst="rect">
            <a:avLst/>
          </a:prstGeom>
          <a:ln w="38100">
            <a:solidFill>
              <a:schemeClr val="accent1">
                <a:lumMod val="20000"/>
                <a:lumOff val="80000"/>
              </a:schemeClr>
            </a:solidFill>
          </a:ln>
        </p:spPr>
      </p:pic>
      <p:pic>
        <p:nvPicPr>
          <p:cNvPr id="12" name="图片 11"/>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305576" y="2438400"/>
            <a:ext cx="2703830" cy="1800000"/>
          </a:xfrm>
          <a:prstGeom prst="rect">
            <a:avLst/>
          </a:prstGeom>
          <a:ln w="38100">
            <a:solidFill>
              <a:schemeClr val="accent1">
                <a:lumMod val="20000"/>
                <a:lumOff val="80000"/>
              </a:schemeClr>
            </a:solidFill>
          </a:ln>
        </p:spPr>
      </p:pic>
      <p:pic>
        <p:nvPicPr>
          <p:cNvPr id="13" name="图片 12"/>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6197222" y="4572000"/>
            <a:ext cx="2694778" cy="1800000"/>
          </a:xfrm>
          <a:prstGeom prst="rect">
            <a:avLst/>
          </a:prstGeom>
          <a:ln w="38100">
            <a:solidFill>
              <a:schemeClr val="accent1">
                <a:lumMod val="20000"/>
                <a:lumOff val="80000"/>
              </a:schemeClr>
            </a:solidFill>
          </a:ln>
        </p:spPr>
      </p:pic>
      <p:pic>
        <p:nvPicPr>
          <p:cNvPr id="14" name="图片 13"/>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3246946" y="2438400"/>
            <a:ext cx="2696654" cy="1800000"/>
          </a:xfrm>
          <a:prstGeom prst="rect">
            <a:avLst/>
          </a:prstGeom>
          <a:ln w="38100">
            <a:solidFill>
              <a:schemeClr val="accent1">
                <a:lumMod val="20000"/>
                <a:lumOff val="80000"/>
              </a:schemeClr>
            </a:solidFill>
          </a:ln>
        </p:spPr>
      </p:pic>
      <p:pic>
        <p:nvPicPr>
          <p:cNvPr id="15" name="图片 14"/>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305576" y="4572000"/>
            <a:ext cx="2694013" cy="1800000"/>
          </a:xfrm>
          <a:prstGeom prst="rect">
            <a:avLst/>
          </a:prstGeom>
          <a:ln w="38100">
            <a:solidFill>
              <a:schemeClr val="accent1">
                <a:lumMod val="20000"/>
                <a:lumOff val="80000"/>
              </a:schemeClr>
            </a:solidFill>
          </a:ln>
        </p:spPr>
      </p:pic>
      <p:pic>
        <p:nvPicPr>
          <p:cNvPr id="16" name="图片 15"/>
          <p:cNvPicPr>
            <a:picLocks noChangeAspect="1"/>
          </p:cNvPicPr>
          <p:nvPr/>
        </p:nvPicPr>
        <p:blipFill>
          <a:blip r:embed="rId8" cstate="print">
            <a:extLst>
              <a:ext uri="{28A0092B-C50C-407E-A947-70E740481C1C}">
                <a14:useLocalDpi xmlns="" xmlns:a14="http://schemas.microsoft.com/office/drawing/2010/main" val="0"/>
              </a:ext>
            </a:extLst>
          </a:blip>
          <a:stretch>
            <a:fillRect/>
          </a:stretch>
        </p:blipFill>
        <p:spPr>
          <a:xfrm>
            <a:off x="3247088" y="4572000"/>
            <a:ext cx="2696512" cy="1800000"/>
          </a:xfrm>
          <a:prstGeom prst="rect">
            <a:avLst/>
          </a:prstGeom>
          <a:ln w="38100">
            <a:solidFill>
              <a:schemeClr val="accent1">
                <a:lumMod val="20000"/>
                <a:lumOff val="80000"/>
              </a:schemeClr>
            </a:solidFill>
          </a:ln>
        </p:spPr>
      </p:pic>
    </p:spTree>
    <p:extLst>
      <p:ext uri="{BB962C8B-B14F-4D97-AF65-F5344CB8AC3E}">
        <p14:creationId xmlns="" xmlns:p14="http://schemas.microsoft.com/office/powerpoint/2010/main" val="392548840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1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20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30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4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nodeType="with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1673268" y="2015934"/>
            <a:ext cx="5797465" cy="4602130"/>
            <a:chOff x="647700" y="1369625"/>
            <a:chExt cx="5797465" cy="4602130"/>
          </a:xfrm>
        </p:grpSpPr>
        <p:sp>
          <p:nvSpPr>
            <p:cNvPr id="22" name="文本框 21"/>
            <p:cNvSpPr txBox="1"/>
            <p:nvPr/>
          </p:nvSpPr>
          <p:spPr>
            <a:xfrm>
              <a:off x="2485165" y="4886758"/>
              <a:ext cx="3960000" cy="1084997"/>
            </a:xfrm>
            <a:custGeom>
              <a:avLst/>
              <a:gdLst>
                <a:gd name="connsiteX0" fmla="*/ 0 w 9144000"/>
                <a:gd name="connsiteY0" fmla="*/ 0 h 1080000"/>
                <a:gd name="connsiteX1" fmla="*/ 9144000 w 9144000"/>
                <a:gd name="connsiteY1" fmla="*/ 0 h 1080000"/>
                <a:gd name="connsiteX2" fmla="*/ 9144000 w 9144000"/>
                <a:gd name="connsiteY2" fmla="*/ 1080000 h 1080000"/>
                <a:gd name="connsiteX3" fmla="*/ 0 w 9144000"/>
                <a:gd name="connsiteY3" fmla="*/ 1080000 h 1080000"/>
                <a:gd name="connsiteX4" fmla="*/ 0 w 9144000"/>
                <a:gd name="connsiteY4" fmla="*/ 0 h 1080000"/>
                <a:gd name="connsiteX0" fmla="*/ 0 w 9144000"/>
                <a:gd name="connsiteY0" fmla="*/ 4997 h 1084997"/>
                <a:gd name="connsiteX1" fmla="*/ 4572000 w 9144000"/>
                <a:gd name="connsiteY1" fmla="*/ 0 h 1084997"/>
                <a:gd name="connsiteX2" fmla="*/ 9144000 w 9144000"/>
                <a:gd name="connsiteY2" fmla="*/ 4997 h 1084997"/>
                <a:gd name="connsiteX3" fmla="*/ 9144000 w 9144000"/>
                <a:gd name="connsiteY3" fmla="*/ 1084997 h 1084997"/>
                <a:gd name="connsiteX4" fmla="*/ 0 w 9144000"/>
                <a:gd name="connsiteY4" fmla="*/ 1084997 h 1084997"/>
                <a:gd name="connsiteX5" fmla="*/ 0 w 9144000"/>
                <a:gd name="connsiteY5" fmla="*/ 4997 h 1084997"/>
                <a:gd name="connsiteX0" fmla="*/ 0 w 9144000"/>
                <a:gd name="connsiteY0" fmla="*/ 4997 h 1084997"/>
                <a:gd name="connsiteX1" fmla="*/ 4572000 w 9144000"/>
                <a:gd name="connsiteY1" fmla="*/ 0 h 1084997"/>
                <a:gd name="connsiteX2" fmla="*/ 9144000 w 9144000"/>
                <a:gd name="connsiteY2" fmla="*/ 1084997 h 1084997"/>
                <a:gd name="connsiteX3" fmla="*/ 0 w 9144000"/>
                <a:gd name="connsiteY3" fmla="*/ 1084997 h 1084997"/>
                <a:gd name="connsiteX4" fmla="*/ 0 w 9144000"/>
                <a:gd name="connsiteY4" fmla="*/ 4997 h 1084997"/>
                <a:gd name="connsiteX0" fmla="*/ 0 w 9144000"/>
                <a:gd name="connsiteY0" fmla="*/ 1084997 h 1084997"/>
                <a:gd name="connsiteX1" fmla="*/ 4572000 w 9144000"/>
                <a:gd name="connsiteY1" fmla="*/ 0 h 1084997"/>
                <a:gd name="connsiteX2" fmla="*/ 9144000 w 9144000"/>
                <a:gd name="connsiteY2" fmla="*/ 1084997 h 1084997"/>
                <a:gd name="connsiteX3" fmla="*/ 0 w 9144000"/>
                <a:gd name="connsiteY3" fmla="*/ 1084997 h 1084997"/>
              </a:gdLst>
              <a:ahLst/>
              <a:cxnLst>
                <a:cxn ang="0">
                  <a:pos x="connsiteX0" y="connsiteY0"/>
                </a:cxn>
                <a:cxn ang="0">
                  <a:pos x="connsiteX1" y="connsiteY1"/>
                </a:cxn>
                <a:cxn ang="0">
                  <a:pos x="connsiteX2" y="connsiteY2"/>
                </a:cxn>
                <a:cxn ang="0">
                  <a:pos x="connsiteX3" y="connsiteY3"/>
                </a:cxn>
              </a:cxnLst>
              <a:rect l="l" t="t" r="r" b="b"/>
              <a:pathLst>
                <a:path w="9144000" h="1084997">
                  <a:moveTo>
                    <a:pt x="0" y="1084997"/>
                  </a:moveTo>
                  <a:lnTo>
                    <a:pt x="4572000" y="0"/>
                  </a:lnTo>
                  <a:lnTo>
                    <a:pt x="9144000" y="1084997"/>
                  </a:lnTo>
                  <a:lnTo>
                    <a:pt x="0" y="1084997"/>
                  </a:lnTo>
                  <a:close/>
                </a:path>
              </a:pathLst>
            </a:custGeom>
            <a:solidFill>
              <a:srgbClr val="00999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algn="ctr">
                <a:defRPr>
                  <a:solidFill>
                    <a:schemeClr val="bg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800" dirty="0" smtClean="0"/>
                <a:t>胜任力模型</a:t>
              </a:r>
              <a:endParaRPr lang="zh-CN" altLang="en-US" sz="2800" dirty="0"/>
            </a:p>
          </p:txBody>
        </p:sp>
        <p:grpSp>
          <p:nvGrpSpPr>
            <p:cNvPr id="23" name="组合 22"/>
            <p:cNvGrpSpPr/>
            <p:nvPr/>
          </p:nvGrpSpPr>
          <p:grpSpPr>
            <a:xfrm>
              <a:off x="647700" y="2228057"/>
              <a:ext cx="1654428" cy="2447925"/>
              <a:chOff x="647700" y="2228057"/>
              <a:chExt cx="2514600" cy="2447925"/>
            </a:xfrm>
          </p:grpSpPr>
          <p:grpSp>
            <p:nvGrpSpPr>
              <p:cNvPr id="30" name="Group 5"/>
              <p:cNvGrpSpPr>
                <a:grpSpLocks/>
              </p:cNvGrpSpPr>
              <p:nvPr/>
            </p:nvGrpSpPr>
            <p:grpSpPr bwMode="auto">
              <a:xfrm>
                <a:off x="942975" y="2234407"/>
                <a:ext cx="1773238" cy="2409825"/>
                <a:chOff x="193" y="1350"/>
                <a:chExt cx="1310" cy="1780"/>
              </a:xfrm>
            </p:grpSpPr>
            <p:sp>
              <p:nvSpPr>
                <p:cNvPr id="33" name="Freeform 6"/>
                <p:cNvSpPr>
                  <a:spLocks/>
                </p:cNvSpPr>
                <p:nvPr/>
              </p:nvSpPr>
              <p:spPr bwMode="gray">
                <a:xfrm flipV="1">
                  <a:off x="193" y="1350"/>
                  <a:ext cx="1310" cy="749"/>
                </a:xfrm>
                <a:custGeom>
                  <a:avLst/>
                  <a:gdLst>
                    <a:gd name="T0" fmla="*/ 1793 w 1210"/>
                    <a:gd name="T1" fmla="*/ 20562121 h 97"/>
                    <a:gd name="T2" fmla="*/ 1948 w 1210"/>
                    <a:gd name="T3" fmla="*/ 0 h 97"/>
                    <a:gd name="T4" fmla="*/ 156 w 1210"/>
                    <a:gd name="T5" fmla="*/ 0 h 97"/>
                    <a:gd name="T6" fmla="*/ 0 w 1210"/>
                    <a:gd name="T7" fmla="*/ 20562121 h 97"/>
                    <a:gd name="T8" fmla="*/ 1793 w 1210"/>
                    <a:gd name="T9" fmla="*/ 20562121 h 97"/>
                    <a:gd name="T10" fmla="*/ 0 60000 65536"/>
                    <a:gd name="T11" fmla="*/ 0 60000 65536"/>
                    <a:gd name="T12" fmla="*/ 0 60000 65536"/>
                    <a:gd name="T13" fmla="*/ 0 60000 65536"/>
                    <a:gd name="T14" fmla="*/ 0 60000 65536"/>
                    <a:gd name="T15" fmla="*/ 0 w 1210"/>
                    <a:gd name="T16" fmla="*/ 0 h 97"/>
                    <a:gd name="T17" fmla="*/ 1210 w 1210"/>
                    <a:gd name="T18" fmla="*/ 97 h 97"/>
                  </a:gdLst>
                  <a:ahLst/>
                  <a:cxnLst>
                    <a:cxn ang="T10">
                      <a:pos x="T0" y="T1"/>
                    </a:cxn>
                    <a:cxn ang="T11">
                      <a:pos x="T2" y="T3"/>
                    </a:cxn>
                    <a:cxn ang="T12">
                      <a:pos x="T4" y="T5"/>
                    </a:cxn>
                    <a:cxn ang="T13">
                      <a:pos x="T6" y="T7"/>
                    </a:cxn>
                    <a:cxn ang="T14">
                      <a:pos x="T8" y="T9"/>
                    </a:cxn>
                  </a:cxnLst>
                  <a:rect l="T15" t="T16" r="T17" b="T18"/>
                  <a:pathLst>
                    <a:path w="1210" h="97">
                      <a:moveTo>
                        <a:pt x="1113" y="97"/>
                      </a:moveTo>
                      <a:lnTo>
                        <a:pt x="1210" y="0"/>
                      </a:lnTo>
                      <a:lnTo>
                        <a:pt x="97" y="0"/>
                      </a:lnTo>
                      <a:lnTo>
                        <a:pt x="0" y="97"/>
                      </a:lnTo>
                      <a:lnTo>
                        <a:pt x="1113" y="97"/>
                      </a:lnTo>
                      <a:close/>
                    </a:path>
                  </a:pathLst>
                </a:custGeom>
                <a:gradFill rotWithShape="1">
                  <a:gsLst>
                    <a:gs pos="0">
                      <a:srgbClr val="C0C0C0"/>
                    </a:gs>
                    <a:gs pos="100000">
                      <a:srgbClr val="878787"/>
                    </a:gs>
                  </a:gsLst>
                  <a:lin ang="5400000" scaled="1"/>
                </a:gradFill>
                <a:ln w="9525">
                  <a:solidFill>
                    <a:srgbClr val="808080"/>
                  </a:solidFill>
                  <a:round/>
                  <a:headEnd/>
                  <a:tailEnd/>
                </a:ln>
              </p:spPr>
              <p:txBody>
                <a:bodyPr wrap="none" anchor="ctr"/>
                <a:lstStyle>
                  <a:defPPr>
                    <a:defRPr lang="en-US"/>
                  </a:defPPr>
                  <a:lvl1pPr algn="ctr" rtl="0" fontAlgn="base">
                    <a:spcBef>
                      <a:spcPct val="0"/>
                    </a:spcBef>
                    <a:spcAft>
                      <a:spcPct val="0"/>
                    </a:spcAft>
                    <a:defRPr kern="1200">
                      <a:solidFill>
                        <a:schemeClr val="tx1"/>
                      </a:solidFill>
                      <a:latin typeface="Arial" pitchFamily="34" charset="0"/>
                      <a:ea typeface="+mn-ea"/>
                      <a:cs typeface="+mn-cs"/>
                    </a:defRPr>
                  </a:lvl1pPr>
                  <a:lvl2pPr marL="457200" algn="ctr" rtl="0" fontAlgn="base">
                    <a:spcBef>
                      <a:spcPct val="0"/>
                    </a:spcBef>
                    <a:spcAft>
                      <a:spcPct val="0"/>
                    </a:spcAft>
                    <a:defRPr kern="1200">
                      <a:solidFill>
                        <a:schemeClr val="tx1"/>
                      </a:solidFill>
                      <a:latin typeface="Arial" pitchFamily="34" charset="0"/>
                      <a:ea typeface="+mn-ea"/>
                      <a:cs typeface="+mn-cs"/>
                    </a:defRPr>
                  </a:lvl2pPr>
                  <a:lvl3pPr marL="914400" algn="ctr" rtl="0" fontAlgn="base">
                    <a:spcBef>
                      <a:spcPct val="0"/>
                    </a:spcBef>
                    <a:spcAft>
                      <a:spcPct val="0"/>
                    </a:spcAft>
                    <a:defRPr kern="1200">
                      <a:solidFill>
                        <a:schemeClr val="tx1"/>
                      </a:solidFill>
                      <a:latin typeface="Arial" pitchFamily="34" charset="0"/>
                      <a:ea typeface="+mn-ea"/>
                      <a:cs typeface="+mn-cs"/>
                    </a:defRPr>
                  </a:lvl3pPr>
                  <a:lvl4pPr marL="1371600" algn="ctr" rtl="0" fontAlgn="base">
                    <a:spcBef>
                      <a:spcPct val="0"/>
                    </a:spcBef>
                    <a:spcAft>
                      <a:spcPct val="0"/>
                    </a:spcAft>
                    <a:defRPr kern="1200">
                      <a:solidFill>
                        <a:schemeClr val="tx1"/>
                      </a:solidFill>
                      <a:latin typeface="Arial" pitchFamily="34" charset="0"/>
                      <a:ea typeface="+mn-ea"/>
                      <a:cs typeface="+mn-cs"/>
                    </a:defRPr>
                  </a:lvl4pPr>
                  <a:lvl5pPr marL="1828800" algn="ctr"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34" name="Freeform 7"/>
                <p:cNvSpPr>
                  <a:spLocks/>
                </p:cNvSpPr>
                <p:nvPr/>
              </p:nvSpPr>
              <p:spPr bwMode="gray">
                <a:xfrm>
                  <a:off x="196" y="2381"/>
                  <a:ext cx="1307" cy="749"/>
                </a:xfrm>
                <a:custGeom>
                  <a:avLst/>
                  <a:gdLst>
                    <a:gd name="T0" fmla="*/ 1766 w 1210"/>
                    <a:gd name="T1" fmla="*/ 20562121 h 97"/>
                    <a:gd name="T2" fmla="*/ 1922 w 1210"/>
                    <a:gd name="T3" fmla="*/ 0 h 97"/>
                    <a:gd name="T4" fmla="*/ 154 w 1210"/>
                    <a:gd name="T5" fmla="*/ 0 h 97"/>
                    <a:gd name="T6" fmla="*/ 0 w 1210"/>
                    <a:gd name="T7" fmla="*/ 20562121 h 97"/>
                    <a:gd name="T8" fmla="*/ 1766 w 1210"/>
                    <a:gd name="T9" fmla="*/ 20562121 h 97"/>
                    <a:gd name="T10" fmla="*/ 0 60000 65536"/>
                    <a:gd name="T11" fmla="*/ 0 60000 65536"/>
                    <a:gd name="T12" fmla="*/ 0 60000 65536"/>
                    <a:gd name="T13" fmla="*/ 0 60000 65536"/>
                    <a:gd name="T14" fmla="*/ 0 60000 65536"/>
                    <a:gd name="T15" fmla="*/ 0 w 1210"/>
                    <a:gd name="T16" fmla="*/ 0 h 97"/>
                    <a:gd name="T17" fmla="*/ 1210 w 1210"/>
                    <a:gd name="T18" fmla="*/ 97 h 97"/>
                  </a:gdLst>
                  <a:ahLst/>
                  <a:cxnLst>
                    <a:cxn ang="T10">
                      <a:pos x="T0" y="T1"/>
                    </a:cxn>
                    <a:cxn ang="T11">
                      <a:pos x="T2" y="T3"/>
                    </a:cxn>
                    <a:cxn ang="T12">
                      <a:pos x="T4" y="T5"/>
                    </a:cxn>
                    <a:cxn ang="T13">
                      <a:pos x="T6" y="T7"/>
                    </a:cxn>
                    <a:cxn ang="T14">
                      <a:pos x="T8" y="T9"/>
                    </a:cxn>
                  </a:cxnLst>
                  <a:rect l="T15" t="T16" r="T17" b="T18"/>
                  <a:pathLst>
                    <a:path w="1210" h="97">
                      <a:moveTo>
                        <a:pt x="1113" y="97"/>
                      </a:moveTo>
                      <a:lnTo>
                        <a:pt x="1210" y="0"/>
                      </a:lnTo>
                      <a:lnTo>
                        <a:pt x="97" y="0"/>
                      </a:lnTo>
                      <a:lnTo>
                        <a:pt x="0" y="97"/>
                      </a:lnTo>
                      <a:lnTo>
                        <a:pt x="1113" y="97"/>
                      </a:lnTo>
                      <a:close/>
                    </a:path>
                  </a:pathLst>
                </a:custGeom>
                <a:gradFill rotWithShape="1">
                  <a:gsLst>
                    <a:gs pos="0">
                      <a:srgbClr val="C0C0C0"/>
                    </a:gs>
                    <a:gs pos="100000">
                      <a:srgbClr val="858585"/>
                    </a:gs>
                  </a:gsLst>
                  <a:lin ang="5400000" scaled="1"/>
                </a:gradFill>
                <a:ln w="9525">
                  <a:solidFill>
                    <a:srgbClr val="808080"/>
                  </a:solidFill>
                  <a:round/>
                  <a:headEnd/>
                  <a:tailEnd/>
                </a:ln>
              </p:spPr>
              <p:txBody>
                <a:bodyPr wrap="none" anchor="ctr"/>
                <a:lstStyle>
                  <a:defPPr>
                    <a:defRPr lang="en-US"/>
                  </a:defPPr>
                  <a:lvl1pPr algn="ctr" rtl="0" fontAlgn="base">
                    <a:spcBef>
                      <a:spcPct val="0"/>
                    </a:spcBef>
                    <a:spcAft>
                      <a:spcPct val="0"/>
                    </a:spcAft>
                    <a:defRPr kern="1200">
                      <a:solidFill>
                        <a:schemeClr val="tx1"/>
                      </a:solidFill>
                      <a:latin typeface="Arial" pitchFamily="34" charset="0"/>
                      <a:ea typeface="+mn-ea"/>
                      <a:cs typeface="+mn-cs"/>
                    </a:defRPr>
                  </a:lvl1pPr>
                  <a:lvl2pPr marL="457200" algn="ctr" rtl="0" fontAlgn="base">
                    <a:spcBef>
                      <a:spcPct val="0"/>
                    </a:spcBef>
                    <a:spcAft>
                      <a:spcPct val="0"/>
                    </a:spcAft>
                    <a:defRPr kern="1200">
                      <a:solidFill>
                        <a:schemeClr val="tx1"/>
                      </a:solidFill>
                      <a:latin typeface="Arial" pitchFamily="34" charset="0"/>
                      <a:ea typeface="+mn-ea"/>
                      <a:cs typeface="+mn-cs"/>
                    </a:defRPr>
                  </a:lvl2pPr>
                  <a:lvl3pPr marL="914400" algn="ctr" rtl="0" fontAlgn="base">
                    <a:spcBef>
                      <a:spcPct val="0"/>
                    </a:spcBef>
                    <a:spcAft>
                      <a:spcPct val="0"/>
                    </a:spcAft>
                    <a:defRPr kern="1200">
                      <a:solidFill>
                        <a:schemeClr val="tx1"/>
                      </a:solidFill>
                      <a:latin typeface="Arial" pitchFamily="34" charset="0"/>
                      <a:ea typeface="+mn-ea"/>
                      <a:cs typeface="+mn-cs"/>
                    </a:defRPr>
                  </a:lvl3pPr>
                  <a:lvl4pPr marL="1371600" algn="ctr" rtl="0" fontAlgn="base">
                    <a:spcBef>
                      <a:spcPct val="0"/>
                    </a:spcBef>
                    <a:spcAft>
                      <a:spcPct val="0"/>
                    </a:spcAft>
                    <a:defRPr kern="1200">
                      <a:solidFill>
                        <a:schemeClr val="tx1"/>
                      </a:solidFill>
                      <a:latin typeface="Arial" pitchFamily="34" charset="0"/>
                      <a:ea typeface="+mn-ea"/>
                      <a:cs typeface="+mn-cs"/>
                    </a:defRPr>
                  </a:lvl4pPr>
                  <a:lvl5pPr marL="1828800" algn="ctr"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grpSp>
          <p:sp>
            <p:nvSpPr>
              <p:cNvPr id="31" name="AutoShape 8"/>
              <p:cNvSpPr>
                <a:spLocks noChangeArrowheads="1"/>
              </p:cNvSpPr>
              <p:nvPr/>
            </p:nvSpPr>
            <p:spPr bwMode="gray">
              <a:xfrm>
                <a:off x="647700" y="3023394"/>
                <a:ext cx="2514600" cy="812800"/>
              </a:xfrm>
              <a:prstGeom prst="rightArrow">
                <a:avLst>
                  <a:gd name="adj1" fmla="val 48824"/>
                  <a:gd name="adj2" fmla="val 50775"/>
                </a:avLst>
              </a:prstGeom>
              <a:gradFill rotWithShape="1">
                <a:gsLst>
                  <a:gs pos="0">
                    <a:schemeClr val="tx1">
                      <a:lumMod val="50000"/>
                      <a:lumOff val="50000"/>
                    </a:schemeClr>
                  </a:gs>
                  <a:gs pos="100000">
                    <a:schemeClr val="bg1">
                      <a:lumMod val="50000"/>
                    </a:schemeClr>
                  </a:gs>
                </a:gsLst>
                <a:lin ang="0" scaled="1"/>
              </a:gradFill>
              <a:ln w="9525" algn="ctr">
                <a:solidFill>
                  <a:schemeClr val="tx2"/>
                </a:solidFill>
                <a:miter lim="800000"/>
                <a:headEnd/>
                <a:tailEnd/>
              </a:ln>
            </p:spPr>
            <p:txBody>
              <a:bodyPr wrap="none" anchor="ctr"/>
              <a:lstStyle>
                <a:defPPr>
                  <a:defRPr lang="en-US"/>
                </a:defPPr>
                <a:lvl1pPr algn="ctr" rtl="0" fontAlgn="base">
                  <a:spcBef>
                    <a:spcPct val="0"/>
                  </a:spcBef>
                  <a:spcAft>
                    <a:spcPct val="0"/>
                  </a:spcAft>
                  <a:defRPr kern="1200">
                    <a:solidFill>
                      <a:schemeClr val="tx1"/>
                    </a:solidFill>
                    <a:latin typeface="Arial" pitchFamily="34" charset="0"/>
                    <a:ea typeface="+mn-ea"/>
                    <a:cs typeface="+mn-cs"/>
                  </a:defRPr>
                </a:lvl1pPr>
                <a:lvl2pPr marL="457200" algn="ctr" rtl="0" fontAlgn="base">
                  <a:spcBef>
                    <a:spcPct val="0"/>
                  </a:spcBef>
                  <a:spcAft>
                    <a:spcPct val="0"/>
                  </a:spcAft>
                  <a:defRPr kern="1200">
                    <a:solidFill>
                      <a:schemeClr val="tx1"/>
                    </a:solidFill>
                    <a:latin typeface="Arial" pitchFamily="34" charset="0"/>
                    <a:ea typeface="+mn-ea"/>
                    <a:cs typeface="+mn-cs"/>
                  </a:defRPr>
                </a:lvl2pPr>
                <a:lvl3pPr marL="914400" algn="ctr" rtl="0" fontAlgn="base">
                  <a:spcBef>
                    <a:spcPct val="0"/>
                  </a:spcBef>
                  <a:spcAft>
                    <a:spcPct val="0"/>
                  </a:spcAft>
                  <a:defRPr kern="1200">
                    <a:solidFill>
                      <a:schemeClr val="tx1"/>
                    </a:solidFill>
                    <a:latin typeface="Arial" pitchFamily="34" charset="0"/>
                    <a:ea typeface="+mn-ea"/>
                    <a:cs typeface="+mn-cs"/>
                  </a:defRPr>
                </a:lvl3pPr>
                <a:lvl4pPr marL="1371600" algn="ctr" rtl="0" fontAlgn="base">
                  <a:spcBef>
                    <a:spcPct val="0"/>
                  </a:spcBef>
                  <a:spcAft>
                    <a:spcPct val="0"/>
                  </a:spcAft>
                  <a:defRPr kern="1200">
                    <a:solidFill>
                      <a:schemeClr val="tx1"/>
                    </a:solidFill>
                    <a:latin typeface="Arial" pitchFamily="34" charset="0"/>
                    <a:ea typeface="+mn-ea"/>
                    <a:cs typeface="+mn-cs"/>
                  </a:defRPr>
                </a:lvl4pPr>
                <a:lvl5pPr marL="1828800" algn="ctr"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32" name="Rectangle 9"/>
              <p:cNvSpPr>
                <a:spLocks noChangeArrowheads="1"/>
              </p:cNvSpPr>
              <p:nvPr/>
            </p:nvSpPr>
            <p:spPr bwMode="gray">
              <a:xfrm>
                <a:off x="742950" y="2228057"/>
                <a:ext cx="1828800" cy="2447925"/>
              </a:xfrm>
              <a:prstGeom prst="rect">
                <a:avLst/>
              </a:prstGeom>
              <a:gradFill rotWithShape="1">
                <a:gsLst>
                  <a:gs pos="0">
                    <a:schemeClr val="bg2"/>
                  </a:gs>
                  <a:gs pos="50000">
                    <a:schemeClr val="bg2">
                      <a:gamma/>
                      <a:tint val="42353"/>
                      <a:invGamma/>
                    </a:schemeClr>
                  </a:gs>
                  <a:gs pos="100000">
                    <a:schemeClr val="bg2"/>
                  </a:gs>
                </a:gsLst>
                <a:lin ang="2700000" scaled="1"/>
              </a:gradFill>
              <a:ln w="9525">
                <a:solidFill>
                  <a:schemeClr val="tx1"/>
                </a:solidFill>
                <a:miter lim="800000"/>
                <a:headEnd/>
                <a:tailEnd/>
              </a:ln>
              <a:effectLst/>
            </p:spPr>
            <p:txBody>
              <a:bodyPr vert="eaVert" wrap="none" anchor="ctr"/>
              <a:lstStyle>
                <a:defPPr>
                  <a:defRPr lang="en-US"/>
                </a:defPPr>
                <a:lvl1pPr algn="ctr" rtl="0" fontAlgn="base">
                  <a:spcBef>
                    <a:spcPct val="0"/>
                  </a:spcBef>
                  <a:spcAft>
                    <a:spcPct val="0"/>
                  </a:spcAft>
                  <a:defRPr kern="1200">
                    <a:solidFill>
                      <a:schemeClr val="tx1"/>
                    </a:solidFill>
                    <a:latin typeface="Arial" pitchFamily="34" charset="0"/>
                    <a:ea typeface="+mn-ea"/>
                    <a:cs typeface="+mn-cs"/>
                  </a:defRPr>
                </a:lvl1pPr>
                <a:lvl2pPr marL="457200" algn="ctr" rtl="0" fontAlgn="base">
                  <a:spcBef>
                    <a:spcPct val="0"/>
                  </a:spcBef>
                  <a:spcAft>
                    <a:spcPct val="0"/>
                  </a:spcAft>
                  <a:defRPr kern="1200">
                    <a:solidFill>
                      <a:schemeClr val="tx1"/>
                    </a:solidFill>
                    <a:latin typeface="Arial" pitchFamily="34" charset="0"/>
                    <a:ea typeface="+mn-ea"/>
                    <a:cs typeface="+mn-cs"/>
                  </a:defRPr>
                </a:lvl2pPr>
                <a:lvl3pPr marL="914400" algn="ctr" rtl="0" fontAlgn="base">
                  <a:spcBef>
                    <a:spcPct val="0"/>
                  </a:spcBef>
                  <a:spcAft>
                    <a:spcPct val="0"/>
                  </a:spcAft>
                  <a:defRPr kern="1200">
                    <a:solidFill>
                      <a:schemeClr val="tx1"/>
                    </a:solidFill>
                    <a:latin typeface="Arial" pitchFamily="34" charset="0"/>
                    <a:ea typeface="+mn-ea"/>
                    <a:cs typeface="+mn-cs"/>
                  </a:defRPr>
                </a:lvl3pPr>
                <a:lvl4pPr marL="1371600" algn="ctr" rtl="0" fontAlgn="base">
                  <a:spcBef>
                    <a:spcPct val="0"/>
                  </a:spcBef>
                  <a:spcAft>
                    <a:spcPct val="0"/>
                  </a:spcAft>
                  <a:defRPr kern="1200">
                    <a:solidFill>
                      <a:schemeClr val="tx1"/>
                    </a:solidFill>
                    <a:latin typeface="Arial" pitchFamily="34" charset="0"/>
                    <a:ea typeface="+mn-ea"/>
                    <a:cs typeface="+mn-cs"/>
                  </a:defRPr>
                </a:lvl4pPr>
                <a:lvl5pPr marL="1828800" algn="ctr"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defRPr/>
                </a:pPr>
                <a:r>
                  <a:rPr lang="zh-CN" altLang="en-US" sz="2400" dirty="0" smtClean="0">
                    <a:latin typeface="微软雅黑" panose="020B0503020204020204" pitchFamily="34" charset="-122"/>
                    <a:ea typeface="微软雅黑" panose="020B0503020204020204" pitchFamily="34" charset="-122"/>
                  </a:rPr>
                  <a:t>企业战略</a:t>
                </a:r>
                <a:endParaRPr lang="zh-CN" altLang="en-US" sz="2400" dirty="0">
                  <a:latin typeface="微软雅黑" panose="020B0503020204020204" pitchFamily="34" charset="-122"/>
                  <a:ea typeface="微软雅黑" panose="020B0503020204020204" pitchFamily="34" charset="-122"/>
                </a:endParaRPr>
              </a:p>
            </p:txBody>
          </p:sp>
        </p:grpSp>
        <p:sp>
          <p:nvSpPr>
            <p:cNvPr id="24" name="Oval 18"/>
            <p:cNvSpPr>
              <a:spLocks noChangeArrowheads="1"/>
            </p:cNvSpPr>
            <p:nvPr/>
          </p:nvSpPr>
          <p:spPr bwMode="auto">
            <a:xfrm>
              <a:off x="2485165" y="1369625"/>
              <a:ext cx="3960000" cy="3960000"/>
            </a:xfrm>
            <a:prstGeom prst="ellipse">
              <a:avLst/>
            </a:prstGeom>
            <a:solidFill>
              <a:schemeClr val="bg1">
                <a:lumMod val="95000"/>
              </a:schemeClr>
            </a:solidFill>
            <a:ln>
              <a:solidFill>
                <a:srgbClr val="009999"/>
              </a:solidFill>
              <a:headEnd/>
              <a:tailEnd/>
            </a:ln>
          </p:spPr>
          <p:style>
            <a:lnRef idx="2">
              <a:schemeClr val="accent1"/>
            </a:lnRef>
            <a:fillRef idx="1">
              <a:schemeClr val="lt1"/>
            </a:fillRef>
            <a:effectRef idx="0">
              <a:schemeClr val="accent1"/>
            </a:effectRef>
            <a:fontRef idx="minor">
              <a:schemeClr val="dk1"/>
            </a:fontRef>
          </p:style>
          <p:txBody>
            <a:bodyPr lIns="0" tIns="82800" rIns="54000" bIns="118800"/>
            <a:lstStyle/>
            <a:p>
              <a:pPr algn="ctr" eaLnBrk="0" hangingPunct="0">
                <a:buFont typeface="Monotype Sorts"/>
                <a:buNone/>
                <a:defRPr/>
              </a:pPr>
              <a:endParaRPr lang="zh-CN" altLang="en-US">
                <a:latin typeface="微软雅黑" pitchFamily="34" charset="-122"/>
                <a:ea typeface="微软雅黑" pitchFamily="34" charset="-122"/>
              </a:endParaRPr>
            </a:p>
          </p:txBody>
        </p:sp>
        <p:sp>
          <p:nvSpPr>
            <p:cNvPr id="25" name="Rectangle 19"/>
            <p:cNvSpPr>
              <a:spLocks noChangeArrowheads="1"/>
            </p:cNvSpPr>
            <p:nvPr/>
          </p:nvSpPr>
          <p:spPr bwMode="auto">
            <a:xfrm>
              <a:off x="2540066" y="3097625"/>
              <a:ext cx="1008000" cy="504000"/>
            </a:xfrm>
            <a:prstGeom prst="rect">
              <a:avLst/>
            </a:prstGeom>
            <a:solidFill>
              <a:schemeClr val="accent6">
                <a:lumMod val="40000"/>
                <a:lumOff val="60000"/>
              </a:schemeClr>
            </a:solidFill>
            <a:ln>
              <a:headEnd/>
              <a:tailEnd/>
            </a:ln>
          </p:spPr>
          <p:style>
            <a:lnRef idx="1">
              <a:schemeClr val="accent3"/>
            </a:lnRef>
            <a:fillRef idx="2">
              <a:schemeClr val="accent3"/>
            </a:fillRef>
            <a:effectRef idx="1">
              <a:schemeClr val="accent3"/>
            </a:effectRef>
            <a:fontRef idx="minor">
              <a:schemeClr val="dk1"/>
            </a:fontRef>
          </p:style>
          <p:txBody>
            <a:bodyPr tIns="118800" bIns="118800" anchor="ctr"/>
            <a:lstStyle/>
            <a:p>
              <a:pPr algn="ctr" eaLnBrk="0" hangingPunct="0">
                <a:spcBef>
                  <a:spcPct val="50000"/>
                </a:spcBef>
                <a:buFont typeface="Monotype Sorts"/>
                <a:buNone/>
                <a:defRPr/>
              </a:pPr>
              <a:r>
                <a:rPr lang="zh-CN" altLang="en-US" sz="1600" dirty="0">
                  <a:latin typeface="微软雅黑" pitchFamily="34" charset="-122"/>
                  <a:ea typeface="微软雅黑" pitchFamily="34" charset="-122"/>
                </a:rPr>
                <a:t>人力资源规划</a:t>
              </a:r>
            </a:p>
          </p:txBody>
        </p:sp>
        <p:sp>
          <p:nvSpPr>
            <p:cNvPr id="26" name="Rectangle 20"/>
            <p:cNvSpPr>
              <a:spLocks noChangeArrowheads="1"/>
            </p:cNvSpPr>
            <p:nvPr/>
          </p:nvSpPr>
          <p:spPr bwMode="auto">
            <a:xfrm>
              <a:off x="3961165" y="4275657"/>
              <a:ext cx="1008000" cy="504000"/>
            </a:xfrm>
            <a:prstGeom prst="rect">
              <a:avLst/>
            </a:prstGeom>
            <a:solidFill>
              <a:schemeClr val="accent6">
                <a:lumMod val="40000"/>
                <a:lumOff val="60000"/>
              </a:schemeClr>
            </a:solidFill>
            <a:ln>
              <a:headEnd/>
              <a:tailEnd/>
            </a:ln>
          </p:spPr>
          <p:style>
            <a:lnRef idx="1">
              <a:schemeClr val="accent3"/>
            </a:lnRef>
            <a:fillRef idx="2">
              <a:schemeClr val="accent3"/>
            </a:fillRef>
            <a:effectRef idx="1">
              <a:schemeClr val="accent3"/>
            </a:effectRef>
            <a:fontRef idx="minor">
              <a:schemeClr val="dk1"/>
            </a:fontRef>
          </p:style>
          <p:txBody>
            <a:bodyPr tIns="118800" bIns="118800" anchor="ctr"/>
            <a:lstStyle/>
            <a:p>
              <a:pPr algn="ctr" eaLnBrk="0" hangingPunct="0">
                <a:defRPr/>
              </a:pPr>
              <a:r>
                <a:rPr lang="zh-CN" altLang="en-US" sz="1600" dirty="0">
                  <a:latin typeface="微软雅黑" pitchFamily="34" charset="-122"/>
                  <a:ea typeface="微软雅黑" pitchFamily="34" charset="-122"/>
                </a:rPr>
                <a:t>胜任力</a:t>
              </a:r>
              <a:endParaRPr lang="en-US" altLang="zh-CN" sz="1600" dirty="0">
                <a:latin typeface="微软雅黑" pitchFamily="34" charset="-122"/>
                <a:ea typeface="微软雅黑" pitchFamily="34" charset="-122"/>
              </a:endParaRPr>
            </a:p>
            <a:p>
              <a:pPr algn="ctr" eaLnBrk="0" hangingPunct="0">
                <a:defRPr/>
              </a:pPr>
              <a:r>
                <a:rPr lang="zh-CN" altLang="en-US" sz="1600" dirty="0">
                  <a:latin typeface="微软雅黑" pitchFamily="34" charset="-122"/>
                  <a:ea typeface="微软雅黑" pitchFamily="34" charset="-122"/>
                </a:rPr>
                <a:t>评估</a:t>
              </a:r>
            </a:p>
          </p:txBody>
        </p:sp>
        <p:sp>
          <p:nvSpPr>
            <p:cNvPr id="27" name="Rectangle 21"/>
            <p:cNvSpPr>
              <a:spLocks noChangeArrowheads="1"/>
            </p:cNvSpPr>
            <p:nvPr/>
          </p:nvSpPr>
          <p:spPr bwMode="auto">
            <a:xfrm>
              <a:off x="3961165" y="1928725"/>
              <a:ext cx="1008000" cy="504000"/>
            </a:xfrm>
            <a:prstGeom prst="rect">
              <a:avLst/>
            </a:prstGeom>
            <a:solidFill>
              <a:schemeClr val="accent6">
                <a:lumMod val="40000"/>
                <a:lumOff val="60000"/>
              </a:schemeClr>
            </a:solidFill>
            <a:ln>
              <a:headEnd/>
              <a:tailEnd/>
            </a:ln>
          </p:spPr>
          <p:style>
            <a:lnRef idx="1">
              <a:schemeClr val="accent3"/>
            </a:lnRef>
            <a:fillRef idx="2">
              <a:schemeClr val="accent3"/>
            </a:fillRef>
            <a:effectRef idx="1">
              <a:schemeClr val="accent3"/>
            </a:effectRef>
            <a:fontRef idx="minor">
              <a:schemeClr val="dk1"/>
            </a:fontRef>
          </p:style>
          <p:txBody>
            <a:bodyPr tIns="118800" bIns="118800" anchor="ctr"/>
            <a:lstStyle/>
            <a:p>
              <a:pPr algn="ctr" eaLnBrk="0" hangingPunct="0">
                <a:spcBef>
                  <a:spcPct val="50000"/>
                </a:spcBef>
                <a:buFont typeface="Monotype Sorts"/>
                <a:buNone/>
                <a:defRPr/>
              </a:pPr>
              <a:r>
                <a:rPr lang="zh-CN" altLang="en-US" sz="1600" dirty="0">
                  <a:latin typeface="微软雅黑" pitchFamily="34" charset="-122"/>
                  <a:ea typeface="微软雅黑" pitchFamily="34" charset="-122"/>
                </a:rPr>
                <a:t>职业生涯管理</a:t>
              </a:r>
            </a:p>
          </p:txBody>
        </p:sp>
        <p:sp>
          <p:nvSpPr>
            <p:cNvPr id="28" name="Rectangle 22"/>
            <p:cNvSpPr>
              <a:spLocks noChangeArrowheads="1"/>
            </p:cNvSpPr>
            <p:nvPr/>
          </p:nvSpPr>
          <p:spPr bwMode="auto">
            <a:xfrm>
              <a:off x="5373598" y="3097625"/>
              <a:ext cx="1008000" cy="504000"/>
            </a:xfrm>
            <a:prstGeom prst="rect">
              <a:avLst/>
            </a:prstGeom>
            <a:solidFill>
              <a:schemeClr val="accent6">
                <a:lumMod val="40000"/>
                <a:lumOff val="60000"/>
              </a:schemeClr>
            </a:solidFill>
            <a:ln>
              <a:headEnd/>
              <a:tailEnd/>
            </a:ln>
          </p:spPr>
          <p:style>
            <a:lnRef idx="1">
              <a:schemeClr val="accent3"/>
            </a:lnRef>
            <a:fillRef idx="2">
              <a:schemeClr val="accent3"/>
            </a:fillRef>
            <a:effectRef idx="1">
              <a:schemeClr val="accent3"/>
            </a:effectRef>
            <a:fontRef idx="minor">
              <a:schemeClr val="dk1"/>
            </a:fontRef>
          </p:style>
          <p:txBody>
            <a:bodyPr tIns="118800" bIns="118800" anchor="ctr"/>
            <a:lstStyle/>
            <a:p>
              <a:pPr algn="ctr" eaLnBrk="0" hangingPunct="0">
                <a:spcBef>
                  <a:spcPct val="50000"/>
                </a:spcBef>
                <a:buFont typeface="Monotype Sorts"/>
                <a:buNone/>
                <a:defRPr/>
              </a:pPr>
              <a:r>
                <a:rPr lang="zh-CN" altLang="en-US" sz="1600" dirty="0">
                  <a:latin typeface="微软雅黑" pitchFamily="34" charset="-122"/>
                  <a:ea typeface="微软雅黑" pitchFamily="34" charset="-122"/>
                </a:rPr>
                <a:t>薪酬管理</a:t>
              </a:r>
            </a:p>
          </p:txBody>
        </p:sp>
        <p:sp>
          <p:nvSpPr>
            <p:cNvPr id="29" name="AutoShape 23"/>
            <p:cNvSpPr>
              <a:spLocks noChangeArrowheads="1"/>
            </p:cNvSpPr>
            <p:nvPr/>
          </p:nvSpPr>
          <p:spPr bwMode="auto">
            <a:xfrm>
              <a:off x="3565165" y="2449625"/>
              <a:ext cx="1800000" cy="1800000"/>
            </a:xfrm>
            <a:custGeom>
              <a:avLst/>
              <a:gdLst>
                <a:gd name="T0" fmla="*/ 2147483647 w 21600"/>
                <a:gd name="T1" fmla="*/ 2147483647 h 21600"/>
                <a:gd name="T2" fmla="*/ 2147483647 w 21600"/>
                <a:gd name="T3" fmla="*/ 2147483647 h 21600"/>
                <a:gd name="T4" fmla="*/ 0 w 21600"/>
                <a:gd name="T5" fmla="*/ 2147483647 h 21600"/>
                <a:gd name="T6" fmla="*/ 2147483647 w 21600"/>
                <a:gd name="T7" fmla="*/ 0 h 21600"/>
                <a:gd name="T8" fmla="*/ 0 60000 65536"/>
                <a:gd name="T9" fmla="*/ 5898240 60000 65536"/>
                <a:gd name="T10" fmla="*/ 11796480 60000 65536"/>
                <a:gd name="T11" fmla="*/ 17694720 60000 65536"/>
                <a:gd name="T12" fmla="*/ 5400 w 21600"/>
                <a:gd name="T13" fmla="*/ 5400 h 21600"/>
                <a:gd name="T14" fmla="*/ 16200 w 21600"/>
                <a:gd name="T15" fmla="*/ 16200 h 21600"/>
              </a:gdLst>
              <a:ahLst/>
              <a:cxnLst>
                <a:cxn ang="T8">
                  <a:pos x="T0" y="T1"/>
                </a:cxn>
                <a:cxn ang="T9">
                  <a:pos x="T2" y="T3"/>
                </a:cxn>
                <a:cxn ang="T10">
                  <a:pos x="T4" y="T5"/>
                </a:cxn>
                <a:cxn ang="T11">
                  <a:pos x="T6" y="T7"/>
                </a:cxn>
              </a:cxnLst>
              <a:rect l="T12" t="T13" r="T14" b="T15"/>
              <a:pathLst>
                <a:path w="21600" h="21600">
                  <a:moveTo>
                    <a:pt x="5400" y="5400"/>
                  </a:moveTo>
                  <a:lnTo>
                    <a:pt x="9279" y="5400"/>
                  </a:lnTo>
                  <a:lnTo>
                    <a:pt x="9279" y="2710"/>
                  </a:lnTo>
                  <a:lnTo>
                    <a:pt x="8186" y="2710"/>
                  </a:lnTo>
                  <a:lnTo>
                    <a:pt x="10800" y="0"/>
                  </a:lnTo>
                  <a:lnTo>
                    <a:pt x="13414" y="2710"/>
                  </a:lnTo>
                  <a:lnTo>
                    <a:pt x="12321" y="2710"/>
                  </a:lnTo>
                  <a:lnTo>
                    <a:pt x="12321" y="5400"/>
                  </a:lnTo>
                  <a:lnTo>
                    <a:pt x="16200" y="5400"/>
                  </a:lnTo>
                  <a:lnTo>
                    <a:pt x="16200" y="9279"/>
                  </a:lnTo>
                  <a:lnTo>
                    <a:pt x="18890" y="9279"/>
                  </a:lnTo>
                  <a:lnTo>
                    <a:pt x="18890" y="8186"/>
                  </a:lnTo>
                  <a:lnTo>
                    <a:pt x="21600" y="10800"/>
                  </a:lnTo>
                  <a:lnTo>
                    <a:pt x="18890" y="13414"/>
                  </a:lnTo>
                  <a:lnTo>
                    <a:pt x="18890" y="12321"/>
                  </a:lnTo>
                  <a:lnTo>
                    <a:pt x="16200" y="12321"/>
                  </a:lnTo>
                  <a:lnTo>
                    <a:pt x="16200" y="16200"/>
                  </a:lnTo>
                  <a:lnTo>
                    <a:pt x="12321" y="16200"/>
                  </a:lnTo>
                  <a:lnTo>
                    <a:pt x="12321" y="18890"/>
                  </a:lnTo>
                  <a:lnTo>
                    <a:pt x="13414" y="18890"/>
                  </a:lnTo>
                  <a:lnTo>
                    <a:pt x="10800" y="21600"/>
                  </a:lnTo>
                  <a:lnTo>
                    <a:pt x="8186" y="18890"/>
                  </a:lnTo>
                  <a:lnTo>
                    <a:pt x="9279" y="18890"/>
                  </a:lnTo>
                  <a:lnTo>
                    <a:pt x="9279" y="16200"/>
                  </a:lnTo>
                  <a:lnTo>
                    <a:pt x="5400" y="16200"/>
                  </a:lnTo>
                  <a:lnTo>
                    <a:pt x="5400" y="12321"/>
                  </a:lnTo>
                  <a:lnTo>
                    <a:pt x="2710" y="12321"/>
                  </a:lnTo>
                  <a:lnTo>
                    <a:pt x="2710" y="13414"/>
                  </a:lnTo>
                  <a:lnTo>
                    <a:pt x="0" y="10800"/>
                  </a:lnTo>
                  <a:lnTo>
                    <a:pt x="2710" y="8186"/>
                  </a:lnTo>
                  <a:lnTo>
                    <a:pt x="2710" y="9279"/>
                  </a:lnTo>
                  <a:lnTo>
                    <a:pt x="5400" y="9279"/>
                  </a:lnTo>
                  <a:lnTo>
                    <a:pt x="5400" y="5400"/>
                  </a:lnTo>
                  <a:close/>
                </a:path>
              </a:pathLst>
            </a:custGeom>
            <a:solidFill>
              <a:schemeClr val="accent6">
                <a:lumMod val="40000"/>
                <a:lumOff val="60000"/>
              </a:schemeClr>
            </a:solidFill>
            <a:ln>
              <a:headEnd/>
              <a:tailEnd/>
            </a:ln>
          </p:spPr>
          <p:style>
            <a:lnRef idx="3">
              <a:schemeClr val="lt1"/>
            </a:lnRef>
            <a:fillRef idx="1">
              <a:schemeClr val="accent3"/>
            </a:fillRef>
            <a:effectRef idx="1">
              <a:schemeClr val="accent3"/>
            </a:effectRef>
            <a:fontRef idx="minor">
              <a:schemeClr val="lt1"/>
            </a:fontRef>
          </p:style>
          <p:txBody>
            <a:bodyPr tIns="118800" bIns="118800" anchor="ctr"/>
            <a:lstStyle/>
            <a:p>
              <a:pPr algn="ctr" eaLnBrk="0" hangingPunct="0">
                <a:buFont typeface="Monotype Sorts"/>
                <a:buNone/>
                <a:defRPr/>
              </a:pPr>
              <a:r>
                <a:rPr lang="zh-CN" altLang="en-US" sz="2400" dirty="0" smtClean="0">
                  <a:solidFill>
                    <a:schemeClr val="tx1"/>
                  </a:solidFill>
                  <a:latin typeface="微软雅黑" pitchFamily="34" charset="-122"/>
                  <a:ea typeface="微软雅黑" pitchFamily="34" charset="-122"/>
                </a:rPr>
                <a:t>人才</a:t>
              </a:r>
              <a:endParaRPr lang="en-US" altLang="zh-CN" sz="2400" dirty="0" smtClean="0">
                <a:solidFill>
                  <a:schemeClr val="tx1"/>
                </a:solidFill>
                <a:latin typeface="微软雅黑" pitchFamily="34" charset="-122"/>
                <a:ea typeface="微软雅黑" pitchFamily="34" charset="-122"/>
              </a:endParaRPr>
            </a:p>
            <a:p>
              <a:pPr algn="ctr" eaLnBrk="0" hangingPunct="0">
                <a:buFont typeface="Monotype Sorts"/>
                <a:buNone/>
                <a:defRPr/>
              </a:pPr>
              <a:r>
                <a:rPr lang="zh-CN" altLang="en-US" sz="2400" dirty="0" smtClean="0">
                  <a:solidFill>
                    <a:schemeClr val="tx1"/>
                  </a:solidFill>
                  <a:latin typeface="微软雅黑" pitchFamily="34" charset="-122"/>
                  <a:ea typeface="微软雅黑" pitchFamily="34" charset="-122"/>
                </a:rPr>
                <a:t>管理</a:t>
              </a:r>
              <a:endParaRPr lang="zh-CN" altLang="en-US" sz="2400" dirty="0">
                <a:solidFill>
                  <a:schemeClr val="tx1"/>
                </a:solidFill>
                <a:latin typeface="微软雅黑" pitchFamily="34" charset="-122"/>
                <a:ea typeface="微软雅黑" pitchFamily="34" charset="-122"/>
              </a:endParaRPr>
            </a:p>
          </p:txBody>
        </p:sp>
      </p:grpSp>
      <p:sp>
        <p:nvSpPr>
          <p:cNvPr id="2" name="Rectangle 12"/>
          <p:cNvSpPr>
            <a:spLocks noChangeArrowheads="1"/>
          </p:cNvSpPr>
          <p:nvPr/>
        </p:nvSpPr>
        <p:spPr bwMode="auto">
          <a:xfrm>
            <a:off x="296862" y="788248"/>
            <a:ext cx="8550275" cy="14773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indent="457200" eaLnBrk="0" hangingPunct="0">
              <a:tabLst>
                <a:tab pos="912813"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912813"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912813"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912813"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912813"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912813"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912813"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912813"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912813" algn="l"/>
              </a:tabLst>
              <a:defRPr>
                <a:solidFill>
                  <a:schemeClr val="tx1"/>
                </a:solidFill>
                <a:latin typeface="Arial" panose="020B0604020202020204" pitchFamily="34" charset="0"/>
                <a:ea typeface="宋体" panose="02010600030101010101" pitchFamily="2" charset="-122"/>
              </a:defRPr>
            </a:lvl9pPr>
          </a:lstStyle>
          <a:p>
            <a:pPr indent="0" algn="just">
              <a:lnSpc>
                <a:spcPct val="150000"/>
              </a:lnSpc>
              <a:buClr>
                <a:srgbClr val="FF0000"/>
              </a:buClr>
              <a:buSzPct val="85000"/>
            </a:pP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       人才管理的</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核心是能力的管理，它以胜任力模型为核心和纽带，通过人力资源各模块的设计实现对公司关键人才的“选、用、育、留”，从而支持公司的持续发展。</a:t>
            </a:r>
          </a:p>
        </p:txBody>
      </p:sp>
      <p:sp>
        <p:nvSpPr>
          <p:cNvPr id="19" name="矩形 18"/>
          <p:cNvSpPr/>
          <p:nvPr/>
        </p:nvSpPr>
        <p:spPr>
          <a:xfrm>
            <a:off x="0" y="0"/>
            <a:ext cx="9144000" cy="648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20" name="矩形 19"/>
          <p:cNvSpPr/>
          <p:nvPr/>
        </p:nvSpPr>
        <p:spPr>
          <a:xfrm>
            <a:off x="0" y="72000"/>
            <a:ext cx="9144000" cy="504000"/>
          </a:xfrm>
          <a:prstGeom prst="rect">
            <a:avLst/>
          </a:prstGeom>
          <a:solidFill>
            <a:srgbClr val="EB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800" b="1" dirty="0">
                <a:latin typeface="微软雅黑" panose="020B0503020204020204" pitchFamily="34" charset="-122"/>
                <a:ea typeface="微软雅黑" panose="020B0503020204020204" pitchFamily="34" charset="-122"/>
              </a:rPr>
              <a:t>人才管理：以“胜任力模型”为基础</a:t>
            </a:r>
          </a:p>
        </p:txBody>
      </p:sp>
      <p:pic>
        <p:nvPicPr>
          <p:cNvPr id="18" name="图片 17"/>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919163" y="2590800"/>
            <a:ext cx="7305675" cy="3009900"/>
          </a:xfrm>
          <a:prstGeom prst="rect">
            <a:avLst/>
          </a:prstGeom>
          <a:ln w="38100">
            <a:solidFill>
              <a:schemeClr val="accent1">
                <a:lumMod val="20000"/>
                <a:lumOff val="80000"/>
              </a:schemeClr>
            </a:solidFill>
          </a:ln>
        </p:spPr>
      </p:pic>
    </p:spTree>
    <p:extLst>
      <p:ext uri="{BB962C8B-B14F-4D97-AF65-F5344CB8AC3E}">
        <p14:creationId xmlns="" xmlns:p14="http://schemas.microsoft.com/office/powerpoint/2010/main" val="38572528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8"/>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000" cy="648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350" dirty="0">
              <a:latin typeface="微软雅黑" panose="020B0503020204020204" pitchFamily="34" charset="-122"/>
              <a:ea typeface="微软雅黑" panose="020B0503020204020204" pitchFamily="34" charset="-122"/>
            </a:endParaRPr>
          </a:p>
        </p:txBody>
      </p:sp>
      <p:sp>
        <p:nvSpPr>
          <p:cNvPr id="6" name="矩形 5"/>
          <p:cNvSpPr/>
          <p:nvPr/>
        </p:nvSpPr>
        <p:spPr>
          <a:xfrm>
            <a:off x="0" y="72000"/>
            <a:ext cx="9144000" cy="504000"/>
          </a:xfrm>
          <a:prstGeom prst="rect">
            <a:avLst/>
          </a:prstGeom>
          <a:solidFill>
            <a:srgbClr val="EB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800" b="1" dirty="0">
                <a:latin typeface="微软雅黑" panose="020B0503020204020204" pitchFamily="34" charset="-122"/>
                <a:ea typeface="微软雅黑" panose="020B0503020204020204" pitchFamily="34" charset="-122"/>
              </a:rPr>
              <a:t>人才培养战略：康拓普学院</a:t>
            </a:r>
          </a:p>
        </p:txBody>
      </p:sp>
      <p:sp>
        <p:nvSpPr>
          <p:cNvPr id="2" name="矩形 1"/>
          <p:cNvSpPr/>
          <p:nvPr/>
        </p:nvSpPr>
        <p:spPr>
          <a:xfrm>
            <a:off x="432000" y="961006"/>
            <a:ext cx="8280000" cy="961289"/>
          </a:xfrm>
          <a:prstGeom prst="rect">
            <a:avLst/>
          </a:prstGeom>
        </p:spPr>
        <p:txBody>
          <a:bodyPr>
            <a:spAutoFit/>
          </a:bodyPr>
          <a:lstStyle/>
          <a:p>
            <a:pPr algn="just" eaLnBrk="1" hangingPunct="1">
              <a:lnSpc>
                <a:spcPct val="150000"/>
              </a:lnSpc>
            </a:pPr>
            <a:r>
              <a:rPr lang="zh-CN" altLang="en-US" sz="2000" dirty="0" smtClean="0">
                <a:latin typeface="微软雅黑" panose="020B0503020204020204" pitchFamily="34" charset="-122"/>
                <a:ea typeface="微软雅黑" panose="020B0503020204020204" pitchFamily="34" charset="-122"/>
              </a:rPr>
              <a:t>       康</a:t>
            </a:r>
            <a:r>
              <a:rPr lang="zh-CN" altLang="en-US" sz="2000" dirty="0">
                <a:latin typeface="微软雅黑" panose="020B0503020204020204" pitchFamily="34" charset="-122"/>
                <a:ea typeface="微软雅黑" panose="020B0503020204020204" pitchFamily="34" charset="-122"/>
              </a:rPr>
              <a:t>拓普学院成立于</a:t>
            </a:r>
            <a:r>
              <a:rPr lang="en-US" altLang="zh-CN" sz="2000" dirty="0">
                <a:latin typeface="微软雅黑" panose="020B0503020204020204" pitchFamily="34" charset="-122"/>
                <a:ea typeface="微软雅黑" panose="020B0503020204020204" pitchFamily="34" charset="-122"/>
              </a:rPr>
              <a:t>2008</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8</a:t>
            </a:r>
            <a:r>
              <a:rPr lang="zh-CN" altLang="en-US" sz="2000" dirty="0">
                <a:latin typeface="微软雅黑" panose="020B0503020204020204" pitchFamily="34" charset="-122"/>
                <a:ea typeface="微软雅黑" panose="020B0503020204020204" pitchFamily="34" charset="-122"/>
              </a:rPr>
              <a:t>月，朝专业化方向发展，致力于</a:t>
            </a:r>
            <a:r>
              <a:rPr lang="zh-CN" altLang="en-US" sz="2000" dirty="0" smtClean="0">
                <a:latin typeface="微软雅黑" panose="020B0503020204020204" pitchFamily="34" charset="-122"/>
                <a:ea typeface="微软雅黑" panose="020B0503020204020204" pitchFamily="34" charset="-122"/>
              </a:rPr>
              <a:t>建立有</a:t>
            </a:r>
            <a:r>
              <a:rPr lang="zh-CN" altLang="en-US" sz="2000" dirty="0">
                <a:latin typeface="微软雅黑" panose="020B0503020204020204" pitchFamily="34" charset="-122"/>
                <a:ea typeface="微软雅黑" panose="020B0503020204020204" pitchFamily="34" charset="-122"/>
              </a:rPr>
              <a:t>康拓普特色的学习型组织</a:t>
            </a:r>
            <a:r>
              <a:rPr lang="zh-CN" altLang="en-US"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8" name="矩形 7"/>
          <p:cNvSpPr/>
          <p:nvPr/>
        </p:nvSpPr>
        <p:spPr>
          <a:xfrm>
            <a:off x="432000" y="2362200"/>
            <a:ext cx="8280000" cy="1938992"/>
          </a:xfrm>
          <a:prstGeom prst="rect">
            <a:avLst/>
          </a:prstGeom>
        </p:spPr>
        <p:txBody>
          <a:bodyPr>
            <a:spAutoFit/>
          </a:bodyPr>
          <a:lstStyle/>
          <a:p>
            <a:pPr algn="just">
              <a:lnSpc>
                <a:spcPct val="150000"/>
              </a:lnSpc>
            </a:pPr>
            <a:r>
              <a:rPr lang="zh-CN" altLang="en-US" sz="2000" dirty="0" smtClean="0">
                <a:latin typeface="微软雅黑" panose="020B0503020204020204" pitchFamily="34" charset="-122"/>
                <a:ea typeface="微软雅黑" panose="020B0503020204020204" pitchFamily="34" charset="-122"/>
              </a:rPr>
              <a:t>       学院现有</a:t>
            </a:r>
            <a:r>
              <a:rPr lang="zh-CN" altLang="en-US" sz="2000" dirty="0">
                <a:latin typeface="微软雅黑" panose="020B0503020204020204" pitchFamily="34" charset="-122"/>
                <a:ea typeface="微软雅黑" panose="020B0503020204020204" pitchFamily="34" charset="-122"/>
              </a:rPr>
              <a:t>近百人的</a:t>
            </a:r>
            <a:r>
              <a:rPr lang="zh-CN" altLang="en-US" sz="2000" dirty="0" smtClean="0">
                <a:latin typeface="微软雅黑" panose="020B0503020204020204" pitchFamily="34" charset="-122"/>
                <a:ea typeface="微软雅黑" panose="020B0503020204020204" pitchFamily="34" charset="-122"/>
              </a:rPr>
              <a:t>内部讲师</a:t>
            </a:r>
            <a:r>
              <a:rPr lang="zh-CN" altLang="en-US" sz="2000" dirty="0">
                <a:latin typeface="微软雅黑" panose="020B0503020204020204" pitchFamily="34" charset="-122"/>
                <a:ea typeface="微软雅黑" panose="020B0503020204020204" pitchFamily="34" charset="-122"/>
              </a:rPr>
              <a:t>队伍、超过百门的自主研发课程</a:t>
            </a:r>
            <a:r>
              <a:rPr lang="zh-CN" altLang="en-US" sz="2000" dirty="0" smtClean="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负责技术类</a:t>
            </a:r>
            <a:r>
              <a:rPr lang="zh-CN" altLang="en-US" sz="2000" dirty="0" smtClean="0">
                <a:latin typeface="微软雅黑" panose="020B0503020204020204" pitchFamily="34" charset="-122"/>
                <a:ea typeface="微软雅黑" panose="020B0503020204020204" pitchFamily="34" charset="-122"/>
              </a:rPr>
              <a:t>、业务</a:t>
            </a:r>
            <a:r>
              <a:rPr lang="zh-CN" altLang="en-US" sz="2000" dirty="0">
                <a:latin typeface="微软雅黑" panose="020B0503020204020204" pitchFamily="34" charset="-122"/>
                <a:ea typeface="微软雅黑" panose="020B0503020204020204" pitchFamily="34" charset="-122"/>
              </a:rPr>
              <a:t>类</a:t>
            </a:r>
            <a:r>
              <a:rPr lang="zh-CN" altLang="en-US" sz="2000" dirty="0" smtClean="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管理类、</a:t>
            </a:r>
            <a:r>
              <a:rPr lang="zh-CN" altLang="en-US" sz="2000" dirty="0" smtClean="0">
                <a:latin typeface="微软雅黑" panose="020B0503020204020204" pitchFamily="34" charset="-122"/>
                <a:ea typeface="微软雅黑" panose="020B0503020204020204" pitchFamily="34" charset="-122"/>
              </a:rPr>
              <a:t>通用</a:t>
            </a:r>
            <a:r>
              <a:rPr lang="zh-CN" altLang="en-US" sz="2000" dirty="0">
                <a:latin typeface="微软雅黑" panose="020B0503020204020204" pitchFamily="34" charset="-122"/>
                <a:ea typeface="微软雅黑" panose="020B0503020204020204" pitchFamily="34" charset="-122"/>
              </a:rPr>
              <a:t>类</a:t>
            </a:r>
            <a:r>
              <a:rPr lang="zh-CN" altLang="en-US" sz="2000" dirty="0" smtClean="0">
                <a:latin typeface="微软雅黑" panose="020B0503020204020204" pitchFamily="34" charset="-122"/>
                <a:ea typeface="微软雅黑" panose="020B0503020204020204" pitchFamily="34" charset="-122"/>
              </a:rPr>
              <a:t>（通用</a:t>
            </a:r>
            <a:r>
              <a:rPr lang="zh-CN" altLang="en-US" sz="2000" dirty="0">
                <a:latin typeface="微软雅黑" panose="020B0503020204020204" pitchFamily="34" charset="-122"/>
                <a:ea typeface="微软雅黑" panose="020B0503020204020204" pitchFamily="34" charset="-122"/>
              </a:rPr>
              <a:t>职业技能、企业</a:t>
            </a:r>
            <a:r>
              <a:rPr lang="zh-CN" altLang="en-US" sz="2000" dirty="0" smtClean="0">
                <a:latin typeface="微软雅黑" panose="020B0503020204020204" pitchFamily="34" charset="-122"/>
                <a:ea typeface="微软雅黑" panose="020B0503020204020204" pitchFamily="34" charset="-122"/>
              </a:rPr>
              <a:t>文化等）等培训项目的学习方案设计、培训项目运营。以及举办技术族等级认定，举办技术年会和各类交流活动。</a:t>
            </a:r>
            <a:endParaRPr lang="zh-CN" altLang="en-US" sz="2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6552000" y="4343400"/>
            <a:ext cx="2160000" cy="2160000"/>
          </a:xfrm>
          <a:prstGeom prst="rect">
            <a:avLst/>
          </a:prstGeom>
        </p:spPr>
      </p:pic>
    </p:spTree>
    <p:extLst>
      <p:ext uri="{BB962C8B-B14F-4D97-AF65-F5344CB8AC3E}">
        <p14:creationId xmlns="" xmlns:p14="http://schemas.microsoft.com/office/powerpoint/2010/main" val="1906717109"/>
      </p:ext>
    </p:extLst>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0"/>
            <a:ext cx="9144000" cy="648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20" name="矩形 19"/>
          <p:cNvSpPr/>
          <p:nvPr/>
        </p:nvSpPr>
        <p:spPr>
          <a:xfrm>
            <a:off x="0" y="72000"/>
            <a:ext cx="9144000" cy="504000"/>
          </a:xfrm>
          <a:prstGeom prst="rect">
            <a:avLst/>
          </a:prstGeom>
          <a:solidFill>
            <a:srgbClr val="EB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800" b="1" dirty="0" smtClean="0">
                <a:latin typeface="微软雅黑" panose="020B0503020204020204" pitchFamily="34" charset="-122"/>
                <a:ea typeface="微软雅黑" panose="020B0503020204020204" pitchFamily="34" charset="-122"/>
              </a:rPr>
              <a:t>课程</a:t>
            </a:r>
            <a:r>
              <a:rPr lang="zh-CN" altLang="en-US" sz="2800" b="1" dirty="0">
                <a:latin typeface="微软雅黑" panose="020B0503020204020204" pitchFamily="34" charset="-122"/>
                <a:ea typeface="微软雅黑" panose="020B0503020204020204" pitchFamily="34" charset="-122"/>
              </a:rPr>
              <a:t>体系</a:t>
            </a:r>
          </a:p>
        </p:txBody>
      </p:sp>
      <p:sp>
        <p:nvSpPr>
          <p:cNvPr id="21" name="Text Box 40"/>
          <p:cNvSpPr txBox="1">
            <a:spLocks noChangeArrowheads="1"/>
          </p:cNvSpPr>
          <p:nvPr/>
        </p:nvSpPr>
        <p:spPr bwMode="auto">
          <a:xfrm>
            <a:off x="252000" y="609600"/>
            <a:ext cx="8640000" cy="961289"/>
          </a:xfrm>
          <a:prstGeom prst="rect">
            <a:avLst/>
          </a:prstGeom>
          <a:noFill/>
          <a:ln>
            <a:noFill/>
          </a:ln>
          <a:effectLst>
            <a:prstShdw prst="shdw17" dist="17961" dir="2700000">
              <a:srgbClr val="5F8C99">
                <a:alpha val="37999"/>
              </a:srgbClr>
            </a:prst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0" algn="just" eaLnBrk="1" hangingPunct="1">
              <a:lnSpc>
                <a:spcPct val="150000"/>
              </a:lnSpc>
            </a:pP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       康</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拓普学院</a:t>
            </a: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基于胜任力模型建立了分类别分层级的</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课程体系，为内部培训提供有效资源，推动公司各部门学习与发展进程。</a:t>
            </a:r>
          </a:p>
        </p:txBody>
      </p:sp>
      <p:pic>
        <p:nvPicPr>
          <p:cNvPr id="29" name="图片 45" descr="1.bmp"/>
          <p:cNvPicPr>
            <a:picLocks noChangeAspect="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343400" y="1624542"/>
            <a:ext cx="4320000" cy="248006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pic>
        <p:nvPicPr>
          <p:cNvPr id="30" name="图片 47" descr="2.bmp"/>
          <p:cNvPicPr>
            <a:picLocks noChangeAspect="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343400" y="4267872"/>
            <a:ext cx="4320000" cy="241267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grpSp>
        <p:nvGrpSpPr>
          <p:cNvPr id="92" name="组合 91"/>
          <p:cNvGrpSpPr/>
          <p:nvPr/>
        </p:nvGrpSpPr>
        <p:grpSpPr>
          <a:xfrm>
            <a:off x="421222" y="2407592"/>
            <a:ext cx="3464978" cy="3462997"/>
            <a:chOff x="198911" y="2407592"/>
            <a:chExt cx="3464978" cy="3462997"/>
          </a:xfrm>
        </p:grpSpPr>
        <p:sp>
          <p:nvSpPr>
            <p:cNvPr id="33" name="Freeform 5"/>
            <p:cNvSpPr>
              <a:spLocks/>
            </p:cNvSpPr>
            <p:nvPr/>
          </p:nvSpPr>
          <p:spPr bwMode="auto">
            <a:xfrm>
              <a:off x="1965564" y="2407592"/>
              <a:ext cx="1698325" cy="1698324"/>
            </a:xfrm>
            <a:custGeom>
              <a:avLst/>
              <a:gdLst>
                <a:gd name="T0" fmla="*/ 988 w 1715"/>
                <a:gd name="T1" fmla="*/ 1715 h 1715"/>
                <a:gd name="T2" fmla="*/ 0 w 1715"/>
                <a:gd name="T3" fmla="*/ 1715 h 1715"/>
                <a:gd name="T4" fmla="*/ 0 w 1715"/>
                <a:gd name="T5" fmla="*/ 727 h 1715"/>
                <a:gd name="T6" fmla="*/ 727 w 1715"/>
                <a:gd name="T7" fmla="*/ 0 h 1715"/>
                <a:gd name="T8" fmla="*/ 1715 w 1715"/>
                <a:gd name="T9" fmla="*/ 986 h 1715"/>
                <a:gd name="T10" fmla="*/ 988 w 1715"/>
                <a:gd name="T11" fmla="*/ 1715 h 1715"/>
              </a:gdLst>
              <a:ahLst/>
              <a:cxnLst>
                <a:cxn ang="0">
                  <a:pos x="T0" y="T1"/>
                </a:cxn>
                <a:cxn ang="0">
                  <a:pos x="T2" y="T3"/>
                </a:cxn>
                <a:cxn ang="0">
                  <a:pos x="T4" y="T5"/>
                </a:cxn>
                <a:cxn ang="0">
                  <a:pos x="T6" y="T7"/>
                </a:cxn>
                <a:cxn ang="0">
                  <a:pos x="T8" y="T9"/>
                </a:cxn>
                <a:cxn ang="0">
                  <a:pos x="T10" y="T11"/>
                </a:cxn>
              </a:cxnLst>
              <a:rect l="0" t="0" r="r" b="b"/>
              <a:pathLst>
                <a:path w="1715" h="1715">
                  <a:moveTo>
                    <a:pt x="988" y="1715"/>
                  </a:moveTo>
                  <a:lnTo>
                    <a:pt x="0" y="1715"/>
                  </a:lnTo>
                  <a:lnTo>
                    <a:pt x="0" y="727"/>
                  </a:lnTo>
                  <a:lnTo>
                    <a:pt x="727" y="0"/>
                  </a:lnTo>
                  <a:lnTo>
                    <a:pt x="1715" y="986"/>
                  </a:lnTo>
                  <a:lnTo>
                    <a:pt x="988" y="1715"/>
                  </a:lnTo>
                  <a:close/>
                </a:path>
              </a:pathLst>
            </a:custGeom>
            <a:solidFill>
              <a:srgbClr val="F0831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34" name="Freeform 6"/>
            <p:cNvSpPr>
              <a:spLocks/>
            </p:cNvSpPr>
            <p:nvPr/>
          </p:nvSpPr>
          <p:spPr bwMode="auto">
            <a:xfrm>
              <a:off x="1965564" y="2407592"/>
              <a:ext cx="1698325" cy="1698324"/>
            </a:xfrm>
            <a:custGeom>
              <a:avLst/>
              <a:gdLst>
                <a:gd name="T0" fmla="*/ 988 w 1715"/>
                <a:gd name="T1" fmla="*/ 1715 h 1715"/>
                <a:gd name="T2" fmla="*/ 0 w 1715"/>
                <a:gd name="T3" fmla="*/ 1715 h 1715"/>
                <a:gd name="T4" fmla="*/ 0 w 1715"/>
                <a:gd name="T5" fmla="*/ 727 h 1715"/>
                <a:gd name="T6" fmla="*/ 727 w 1715"/>
                <a:gd name="T7" fmla="*/ 0 h 1715"/>
                <a:gd name="T8" fmla="*/ 1715 w 1715"/>
                <a:gd name="T9" fmla="*/ 986 h 1715"/>
                <a:gd name="T10" fmla="*/ 988 w 1715"/>
                <a:gd name="T11" fmla="*/ 1715 h 1715"/>
              </a:gdLst>
              <a:ahLst/>
              <a:cxnLst>
                <a:cxn ang="0">
                  <a:pos x="T0" y="T1"/>
                </a:cxn>
                <a:cxn ang="0">
                  <a:pos x="T2" y="T3"/>
                </a:cxn>
                <a:cxn ang="0">
                  <a:pos x="T4" y="T5"/>
                </a:cxn>
                <a:cxn ang="0">
                  <a:pos x="T6" y="T7"/>
                </a:cxn>
                <a:cxn ang="0">
                  <a:pos x="T8" y="T9"/>
                </a:cxn>
                <a:cxn ang="0">
                  <a:pos x="T10" y="T11"/>
                </a:cxn>
              </a:cxnLst>
              <a:rect l="0" t="0" r="r" b="b"/>
              <a:pathLst>
                <a:path w="1715" h="1715">
                  <a:moveTo>
                    <a:pt x="988" y="1715"/>
                  </a:moveTo>
                  <a:lnTo>
                    <a:pt x="0" y="1715"/>
                  </a:lnTo>
                  <a:lnTo>
                    <a:pt x="0" y="727"/>
                  </a:lnTo>
                  <a:lnTo>
                    <a:pt x="727" y="0"/>
                  </a:lnTo>
                  <a:lnTo>
                    <a:pt x="1715" y="986"/>
                  </a:lnTo>
                  <a:lnTo>
                    <a:pt x="988" y="1715"/>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35" name="Freeform 7"/>
            <p:cNvSpPr>
              <a:spLocks/>
            </p:cNvSpPr>
            <p:nvPr/>
          </p:nvSpPr>
          <p:spPr bwMode="auto">
            <a:xfrm>
              <a:off x="203863" y="4178206"/>
              <a:ext cx="1693373" cy="1692383"/>
            </a:xfrm>
            <a:custGeom>
              <a:avLst/>
              <a:gdLst>
                <a:gd name="T0" fmla="*/ 1710 w 1710"/>
                <a:gd name="T1" fmla="*/ 986 h 1709"/>
                <a:gd name="T2" fmla="*/ 1710 w 1710"/>
                <a:gd name="T3" fmla="*/ 0 h 1709"/>
                <a:gd name="T4" fmla="*/ 722 w 1710"/>
                <a:gd name="T5" fmla="*/ 0 h 1709"/>
                <a:gd name="T6" fmla="*/ 0 w 1710"/>
                <a:gd name="T7" fmla="*/ 722 h 1709"/>
                <a:gd name="T8" fmla="*/ 988 w 1710"/>
                <a:gd name="T9" fmla="*/ 1709 h 1709"/>
                <a:gd name="T10" fmla="*/ 1710 w 1710"/>
                <a:gd name="T11" fmla="*/ 986 h 1709"/>
              </a:gdLst>
              <a:ahLst/>
              <a:cxnLst>
                <a:cxn ang="0">
                  <a:pos x="T0" y="T1"/>
                </a:cxn>
                <a:cxn ang="0">
                  <a:pos x="T2" y="T3"/>
                </a:cxn>
                <a:cxn ang="0">
                  <a:pos x="T4" y="T5"/>
                </a:cxn>
                <a:cxn ang="0">
                  <a:pos x="T6" y="T7"/>
                </a:cxn>
                <a:cxn ang="0">
                  <a:pos x="T8" y="T9"/>
                </a:cxn>
                <a:cxn ang="0">
                  <a:pos x="T10" y="T11"/>
                </a:cxn>
              </a:cxnLst>
              <a:rect l="0" t="0" r="r" b="b"/>
              <a:pathLst>
                <a:path w="1710" h="1709">
                  <a:moveTo>
                    <a:pt x="1710" y="986"/>
                  </a:moveTo>
                  <a:lnTo>
                    <a:pt x="1710" y="0"/>
                  </a:lnTo>
                  <a:lnTo>
                    <a:pt x="722" y="0"/>
                  </a:lnTo>
                  <a:lnTo>
                    <a:pt x="0" y="722"/>
                  </a:lnTo>
                  <a:lnTo>
                    <a:pt x="988" y="1709"/>
                  </a:lnTo>
                  <a:lnTo>
                    <a:pt x="1710" y="986"/>
                  </a:lnTo>
                  <a:close/>
                </a:path>
              </a:pathLst>
            </a:custGeom>
            <a:solidFill>
              <a:srgbClr val="47BDD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36" name="Freeform 8"/>
            <p:cNvSpPr>
              <a:spLocks/>
            </p:cNvSpPr>
            <p:nvPr/>
          </p:nvSpPr>
          <p:spPr bwMode="auto">
            <a:xfrm>
              <a:off x="203863" y="4178206"/>
              <a:ext cx="1693373" cy="1692383"/>
            </a:xfrm>
            <a:custGeom>
              <a:avLst/>
              <a:gdLst>
                <a:gd name="T0" fmla="*/ 1710 w 1710"/>
                <a:gd name="T1" fmla="*/ 986 h 1709"/>
                <a:gd name="T2" fmla="*/ 1710 w 1710"/>
                <a:gd name="T3" fmla="*/ 0 h 1709"/>
                <a:gd name="T4" fmla="*/ 722 w 1710"/>
                <a:gd name="T5" fmla="*/ 0 h 1709"/>
                <a:gd name="T6" fmla="*/ 0 w 1710"/>
                <a:gd name="T7" fmla="*/ 722 h 1709"/>
                <a:gd name="T8" fmla="*/ 988 w 1710"/>
                <a:gd name="T9" fmla="*/ 1709 h 1709"/>
                <a:gd name="T10" fmla="*/ 1710 w 1710"/>
                <a:gd name="T11" fmla="*/ 986 h 1709"/>
              </a:gdLst>
              <a:ahLst/>
              <a:cxnLst>
                <a:cxn ang="0">
                  <a:pos x="T0" y="T1"/>
                </a:cxn>
                <a:cxn ang="0">
                  <a:pos x="T2" y="T3"/>
                </a:cxn>
                <a:cxn ang="0">
                  <a:pos x="T4" y="T5"/>
                </a:cxn>
                <a:cxn ang="0">
                  <a:pos x="T6" y="T7"/>
                </a:cxn>
                <a:cxn ang="0">
                  <a:pos x="T8" y="T9"/>
                </a:cxn>
                <a:cxn ang="0">
                  <a:pos x="T10" y="T11"/>
                </a:cxn>
              </a:cxnLst>
              <a:rect l="0" t="0" r="r" b="b"/>
              <a:pathLst>
                <a:path w="1710" h="1709">
                  <a:moveTo>
                    <a:pt x="1710" y="986"/>
                  </a:moveTo>
                  <a:lnTo>
                    <a:pt x="1710" y="0"/>
                  </a:lnTo>
                  <a:lnTo>
                    <a:pt x="722" y="0"/>
                  </a:lnTo>
                  <a:lnTo>
                    <a:pt x="0" y="722"/>
                  </a:lnTo>
                  <a:lnTo>
                    <a:pt x="988" y="1709"/>
                  </a:lnTo>
                  <a:lnTo>
                    <a:pt x="1710" y="986"/>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37" name="Freeform 9"/>
            <p:cNvSpPr>
              <a:spLocks/>
            </p:cNvSpPr>
            <p:nvPr/>
          </p:nvSpPr>
          <p:spPr bwMode="auto">
            <a:xfrm>
              <a:off x="1964574" y="4178206"/>
              <a:ext cx="1692383" cy="1692383"/>
            </a:xfrm>
            <a:custGeom>
              <a:avLst/>
              <a:gdLst>
                <a:gd name="T0" fmla="*/ 0 w 1709"/>
                <a:gd name="T1" fmla="*/ 986 h 1709"/>
                <a:gd name="T2" fmla="*/ 0 w 1709"/>
                <a:gd name="T3" fmla="*/ 0 h 1709"/>
                <a:gd name="T4" fmla="*/ 987 w 1709"/>
                <a:gd name="T5" fmla="*/ 0 h 1709"/>
                <a:gd name="T6" fmla="*/ 1709 w 1709"/>
                <a:gd name="T7" fmla="*/ 722 h 1709"/>
                <a:gd name="T8" fmla="*/ 721 w 1709"/>
                <a:gd name="T9" fmla="*/ 1709 h 1709"/>
                <a:gd name="T10" fmla="*/ 0 w 1709"/>
                <a:gd name="T11" fmla="*/ 986 h 1709"/>
              </a:gdLst>
              <a:ahLst/>
              <a:cxnLst>
                <a:cxn ang="0">
                  <a:pos x="T0" y="T1"/>
                </a:cxn>
                <a:cxn ang="0">
                  <a:pos x="T2" y="T3"/>
                </a:cxn>
                <a:cxn ang="0">
                  <a:pos x="T4" y="T5"/>
                </a:cxn>
                <a:cxn ang="0">
                  <a:pos x="T6" y="T7"/>
                </a:cxn>
                <a:cxn ang="0">
                  <a:pos x="T8" y="T9"/>
                </a:cxn>
                <a:cxn ang="0">
                  <a:pos x="T10" y="T11"/>
                </a:cxn>
              </a:cxnLst>
              <a:rect l="0" t="0" r="r" b="b"/>
              <a:pathLst>
                <a:path w="1709" h="1709">
                  <a:moveTo>
                    <a:pt x="0" y="986"/>
                  </a:moveTo>
                  <a:lnTo>
                    <a:pt x="0" y="0"/>
                  </a:lnTo>
                  <a:lnTo>
                    <a:pt x="987" y="0"/>
                  </a:lnTo>
                  <a:lnTo>
                    <a:pt x="1709" y="722"/>
                  </a:lnTo>
                  <a:lnTo>
                    <a:pt x="721" y="1709"/>
                  </a:lnTo>
                  <a:lnTo>
                    <a:pt x="0" y="986"/>
                  </a:lnTo>
                  <a:close/>
                </a:path>
              </a:pathLst>
            </a:custGeom>
            <a:solidFill>
              <a:srgbClr val="0055A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38" name="Freeform 10"/>
            <p:cNvSpPr>
              <a:spLocks/>
            </p:cNvSpPr>
            <p:nvPr/>
          </p:nvSpPr>
          <p:spPr bwMode="auto">
            <a:xfrm>
              <a:off x="1964574" y="4178206"/>
              <a:ext cx="1692383" cy="1692383"/>
            </a:xfrm>
            <a:custGeom>
              <a:avLst/>
              <a:gdLst>
                <a:gd name="T0" fmla="*/ 0 w 1709"/>
                <a:gd name="T1" fmla="*/ 986 h 1709"/>
                <a:gd name="T2" fmla="*/ 0 w 1709"/>
                <a:gd name="T3" fmla="*/ 0 h 1709"/>
                <a:gd name="T4" fmla="*/ 987 w 1709"/>
                <a:gd name="T5" fmla="*/ 0 h 1709"/>
                <a:gd name="T6" fmla="*/ 1709 w 1709"/>
                <a:gd name="T7" fmla="*/ 722 h 1709"/>
                <a:gd name="T8" fmla="*/ 721 w 1709"/>
                <a:gd name="T9" fmla="*/ 1709 h 1709"/>
                <a:gd name="T10" fmla="*/ 0 w 1709"/>
                <a:gd name="T11" fmla="*/ 986 h 1709"/>
              </a:gdLst>
              <a:ahLst/>
              <a:cxnLst>
                <a:cxn ang="0">
                  <a:pos x="T0" y="T1"/>
                </a:cxn>
                <a:cxn ang="0">
                  <a:pos x="T2" y="T3"/>
                </a:cxn>
                <a:cxn ang="0">
                  <a:pos x="T4" y="T5"/>
                </a:cxn>
                <a:cxn ang="0">
                  <a:pos x="T6" y="T7"/>
                </a:cxn>
                <a:cxn ang="0">
                  <a:pos x="T8" y="T9"/>
                </a:cxn>
                <a:cxn ang="0">
                  <a:pos x="T10" y="T11"/>
                </a:cxn>
              </a:cxnLst>
              <a:rect l="0" t="0" r="r" b="b"/>
              <a:pathLst>
                <a:path w="1709" h="1709">
                  <a:moveTo>
                    <a:pt x="0" y="986"/>
                  </a:moveTo>
                  <a:lnTo>
                    <a:pt x="0" y="0"/>
                  </a:lnTo>
                  <a:lnTo>
                    <a:pt x="987" y="0"/>
                  </a:lnTo>
                  <a:lnTo>
                    <a:pt x="1709" y="722"/>
                  </a:lnTo>
                  <a:lnTo>
                    <a:pt x="721" y="1709"/>
                  </a:lnTo>
                  <a:lnTo>
                    <a:pt x="0" y="986"/>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39" name="Freeform 11"/>
            <p:cNvSpPr>
              <a:spLocks/>
            </p:cNvSpPr>
            <p:nvPr/>
          </p:nvSpPr>
          <p:spPr bwMode="auto">
            <a:xfrm>
              <a:off x="198911" y="2407592"/>
              <a:ext cx="1698325" cy="1698324"/>
            </a:xfrm>
            <a:custGeom>
              <a:avLst/>
              <a:gdLst>
                <a:gd name="T0" fmla="*/ 727 w 1715"/>
                <a:gd name="T1" fmla="*/ 1715 h 1715"/>
                <a:gd name="T2" fmla="*/ 1715 w 1715"/>
                <a:gd name="T3" fmla="*/ 1715 h 1715"/>
                <a:gd name="T4" fmla="*/ 1715 w 1715"/>
                <a:gd name="T5" fmla="*/ 727 h 1715"/>
                <a:gd name="T6" fmla="*/ 988 w 1715"/>
                <a:gd name="T7" fmla="*/ 0 h 1715"/>
                <a:gd name="T8" fmla="*/ 0 w 1715"/>
                <a:gd name="T9" fmla="*/ 986 h 1715"/>
                <a:gd name="T10" fmla="*/ 727 w 1715"/>
                <a:gd name="T11" fmla="*/ 1715 h 1715"/>
              </a:gdLst>
              <a:ahLst/>
              <a:cxnLst>
                <a:cxn ang="0">
                  <a:pos x="T0" y="T1"/>
                </a:cxn>
                <a:cxn ang="0">
                  <a:pos x="T2" y="T3"/>
                </a:cxn>
                <a:cxn ang="0">
                  <a:pos x="T4" y="T5"/>
                </a:cxn>
                <a:cxn ang="0">
                  <a:pos x="T6" y="T7"/>
                </a:cxn>
                <a:cxn ang="0">
                  <a:pos x="T8" y="T9"/>
                </a:cxn>
                <a:cxn ang="0">
                  <a:pos x="T10" y="T11"/>
                </a:cxn>
              </a:cxnLst>
              <a:rect l="0" t="0" r="r" b="b"/>
              <a:pathLst>
                <a:path w="1715" h="1715">
                  <a:moveTo>
                    <a:pt x="727" y="1715"/>
                  </a:moveTo>
                  <a:lnTo>
                    <a:pt x="1715" y="1715"/>
                  </a:lnTo>
                  <a:lnTo>
                    <a:pt x="1715" y="727"/>
                  </a:lnTo>
                  <a:lnTo>
                    <a:pt x="988" y="0"/>
                  </a:lnTo>
                  <a:lnTo>
                    <a:pt x="0" y="986"/>
                  </a:lnTo>
                  <a:lnTo>
                    <a:pt x="727" y="1715"/>
                  </a:lnTo>
                  <a:close/>
                </a:path>
              </a:pathLst>
            </a:custGeom>
            <a:solidFill>
              <a:srgbClr val="9DC81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40" name="Freeform 12"/>
            <p:cNvSpPr>
              <a:spLocks/>
            </p:cNvSpPr>
            <p:nvPr/>
          </p:nvSpPr>
          <p:spPr bwMode="auto">
            <a:xfrm>
              <a:off x="198911" y="2407592"/>
              <a:ext cx="1698325" cy="1698324"/>
            </a:xfrm>
            <a:custGeom>
              <a:avLst/>
              <a:gdLst>
                <a:gd name="T0" fmla="*/ 727 w 1715"/>
                <a:gd name="T1" fmla="*/ 1715 h 1715"/>
                <a:gd name="T2" fmla="*/ 1715 w 1715"/>
                <a:gd name="T3" fmla="*/ 1715 h 1715"/>
                <a:gd name="T4" fmla="*/ 1715 w 1715"/>
                <a:gd name="T5" fmla="*/ 727 h 1715"/>
                <a:gd name="T6" fmla="*/ 988 w 1715"/>
                <a:gd name="T7" fmla="*/ 0 h 1715"/>
                <a:gd name="T8" fmla="*/ 0 w 1715"/>
                <a:gd name="T9" fmla="*/ 986 h 1715"/>
                <a:gd name="T10" fmla="*/ 727 w 1715"/>
                <a:gd name="T11" fmla="*/ 1715 h 1715"/>
              </a:gdLst>
              <a:ahLst/>
              <a:cxnLst>
                <a:cxn ang="0">
                  <a:pos x="T0" y="T1"/>
                </a:cxn>
                <a:cxn ang="0">
                  <a:pos x="T2" y="T3"/>
                </a:cxn>
                <a:cxn ang="0">
                  <a:pos x="T4" y="T5"/>
                </a:cxn>
                <a:cxn ang="0">
                  <a:pos x="T6" y="T7"/>
                </a:cxn>
                <a:cxn ang="0">
                  <a:pos x="T8" y="T9"/>
                </a:cxn>
                <a:cxn ang="0">
                  <a:pos x="T10" y="T11"/>
                </a:cxn>
              </a:cxnLst>
              <a:rect l="0" t="0" r="r" b="b"/>
              <a:pathLst>
                <a:path w="1715" h="1715">
                  <a:moveTo>
                    <a:pt x="727" y="1715"/>
                  </a:moveTo>
                  <a:lnTo>
                    <a:pt x="1715" y="1715"/>
                  </a:lnTo>
                  <a:lnTo>
                    <a:pt x="1715" y="727"/>
                  </a:lnTo>
                  <a:lnTo>
                    <a:pt x="988" y="0"/>
                  </a:lnTo>
                  <a:lnTo>
                    <a:pt x="0" y="986"/>
                  </a:lnTo>
                  <a:lnTo>
                    <a:pt x="727" y="1715"/>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41" name="Oval 17"/>
            <p:cNvSpPr>
              <a:spLocks noChangeArrowheads="1"/>
            </p:cNvSpPr>
            <p:nvPr/>
          </p:nvSpPr>
          <p:spPr bwMode="auto">
            <a:xfrm>
              <a:off x="1205032" y="3412723"/>
              <a:ext cx="1452736" cy="1452736"/>
            </a:xfrm>
            <a:prstGeom prst="ellipse">
              <a:avLst/>
            </a:prstGeom>
            <a:solidFill>
              <a:srgbClr val="F8F4E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zh-CN" altLang="en-US" sz="2400" dirty="0" smtClean="0">
                  <a:latin typeface="微软雅黑" panose="020B0503020204020204" pitchFamily="34" charset="-122"/>
                  <a:ea typeface="微软雅黑" panose="020B0503020204020204" pitchFamily="34" charset="-122"/>
                </a:rPr>
                <a:t>课程体系</a:t>
              </a:r>
              <a:endParaRPr lang="zh-CN" altLang="en-US" sz="2400" dirty="0">
                <a:latin typeface="微软雅黑" panose="020B0503020204020204" pitchFamily="34" charset="-122"/>
                <a:ea typeface="微软雅黑" panose="020B0503020204020204" pitchFamily="34" charset="-122"/>
              </a:endParaRPr>
            </a:p>
          </p:txBody>
        </p:sp>
        <p:sp>
          <p:nvSpPr>
            <p:cNvPr id="43" name="Freeform 19"/>
            <p:cNvSpPr>
              <a:spLocks/>
            </p:cNvSpPr>
            <p:nvPr/>
          </p:nvSpPr>
          <p:spPr bwMode="auto">
            <a:xfrm>
              <a:off x="619779" y="4303972"/>
              <a:ext cx="30699" cy="31689"/>
            </a:xfrm>
            <a:custGeom>
              <a:avLst/>
              <a:gdLst>
                <a:gd name="T0" fmla="*/ 16 w 19"/>
                <a:gd name="T1" fmla="*/ 3 h 19"/>
                <a:gd name="T2" fmla="*/ 16 w 19"/>
                <a:gd name="T3" fmla="*/ 16 h 19"/>
                <a:gd name="T4" fmla="*/ 4 w 19"/>
                <a:gd name="T5" fmla="*/ 16 h 19"/>
                <a:gd name="T6" fmla="*/ 4 w 19"/>
                <a:gd name="T7" fmla="*/ 3 h 19"/>
                <a:gd name="T8" fmla="*/ 16 w 19"/>
                <a:gd name="T9" fmla="*/ 3 h 19"/>
              </a:gdLst>
              <a:ahLst/>
              <a:cxnLst>
                <a:cxn ang="0">
                  <a:pos x="T0" y="T1"/>
                </a:cxn>
                <a:cxn ang="0">
                  <a:pos x="T2" y="T3"/>
                </a:cxn>
                <a:cxn ang="0">
                  <a:pos x="T4" y="T5"/>
                </a:cxn>
                <a:cxn ang="0">
                  <a:pos x="T6" y="T7"/>
                </a:cxn>
                <a:cxn ang="0">
                  <a:pos x="T8" y="T9"/>
                </a:cxn>
              </a:cxnLst>
              <a:rect l="0" t="0" r="r" b="b"/>
              <a:pathLst>
                <a:path w="19" h="19">
                  <a:moveTo>
                    <a:pt x="16" y="3"/>
                  </a:moveTo>
                  <a:cubicBezTo>
                    <a:pt x="19" y="7"/>
                    <a:pt x="19" y="12"/>
                    <a:pt x="16" y="16"/>
                  </a:cubicBezTo>
                  <a:cubicBezTo>
                    <a:pt x="13" y="19"/>
                    <a:pt x="7" y="19"/>
                    <a:pt x="4" y="16"/>
                  </a:cubicBezTo>
                  <a:cubicBezTo>
                    <a:pt x="0" y="12"/>
                    <a:pt x="0" y="7"/>
                    <a:pt x="4" y="3"/>
                  </a:cubicBezTo>
                  <a:cubicBezTo>
                    <a:pt x="7" y="0"/>
                    <a:pt x="13" y="0"/>
                    <a:pt x="16" y="3"/>
                  </a:cubicBezTo>
                  <a:close/>
                </a:path>
              </a:pathLst>
            </a:custGeom>
            <a:solidFill>
              <a:srgbClr val="908B7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45" name="Freeform 21"/>
            <p:cNvSpPr>
              <a:spLocks/>
            </p:cNvSpPr>
            <p:nvPr/>
          </p:nvSpPr>
          <p:spPr bwMode="auto">
            <a:xfrm>
              <a:off x="2288394" y="5608165"/>
              <a:ext cx="30699" cy="31689"/>
            </a:xfrm>
            <a:custGeom>
              <a:avLst/>
              <a:gdLst>
                <a:gd name="T0" fmla="*/ 15 w 19"/>
                <a:gd name="T1" fmla="*/ 15 h 19"/>
                <a:gd name="T2" fmla="*/ 15 w 19"/>
                <a:gd name="T3" fmla="*/ 3 h 19"/>
                <a:gd name="T4" fmla="*/ 3 w 19"/>
                <a:gd name="T5" fmla="*/ 3 h 19"/>
                <a:gd name="T6" fmla="*/ 3 w 19"/>
                <a:gd name="T7" fmla="*/ 15 h 19"/>
                <a:gd name="T8" fmla="*/ 15 w 19"/>
                <a:gd name="T9" fmla="*/ 15 h 19"/>
              </a:gdLst>
              <a:ahLst/>
              <a:cxnLst>
                <a:cxn ang="0">
                  <a:pos x="T0" y="T1"/>
                </a:cxn>
                <a:cxn ang="0">
                  <a:pos x="T2" y="T3"/>
                </a:cxn>
                <a:cxn ang="0">
                  <a:pos x="T4" y="T5"/>
                </a:cxn>
                <a:cxn ang="0">
                  <a:pos x="T6" y="T7"/>
                </a:cxn>
                <a:cxn ang="0">
                  <a:pos x="T8" y="T9"/>
                </a:cxn>
              </a:cxnLst>
              <a:rect l="0" t="0" r="r" b="b"/>
              <a:pathLst>
                <a:path w="19" h="19">
                  <a:moveTo>
                    <a:pt x="15" y="15"/>
                  </a:moveTo>
                  <a:cubicBezTo>
                    <a:pt x="19" y="12"/>
                    <a:pt x="19" y="6"/>
                    <a:pt x="15" y="3"/>
                  </a:cubicBezTo>
                  <a:cubicBezTo>
                    <a:pt x="12" y="0"/>
                    <a:pt x="7" y="0"/>
                    <a:pt x="3" y="3"/>
                  </a:cubicBezTo>
                  <a:cubicBezTo>
                    <a:pt x="0" y="6"/>
                    <a:pt x="0" y="12"/>
                    <a:pt x="3" y="15"/>
                  </a:cubicBezTo>
                  <a:cubicBezTo>
                    <a:pt x="7" y="19"/>
                    <a:pt x="12" y="19"/>
                    <a:pt x="15" y="15"/>
                  </a:cubicBezTo>
                  <a:close/>
                </a:path>
              </a:pathLst>
            </a:custGeom>
            <a:solidFill>
              <a:srgbClr val="908B7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47" name="Freeform 23"/>
            <p:cNvSpPr>
              <a:spLocks/>
            </p:cNvSpPr>
            <p:nvPr/>
          </p:nvSpPr>
          <p:spPr bwMode="auto">
            <a:xfrm>
              <a:off x="3199449" y="3967278"/>
              <a:ext cx="30699" cy="30699"/>
            </a:xfrm>
            <a:custGeom>
              <a:avLst/>
              <a:gdLst>
                <a:gd name="T0" fmla="*/ 4 w 19"/>
                <a:gd name="T1" fmla="*/ 16 h 19"/>
                <a:gd name="T2" fmla="*/ 4 w 19"/>
                <a:gd name="T3" fmla="*/ 3 h 19"/>
                <a:gd name="T4" fmla="*/ 16 w 19"/>
                <a:gd name="T5" fmla="*/ 3 h 19"/>
                <a:gd name="T6" fmla="*/ 16 w 19"/>
                <a:gd name="T7" fmla="*/ 16 h 19"/>
                <a:gd name="T8" fmla="*/ 4 w 19"/>
                <a:gd name="T9" fmla="*/ 16 h 19"/>
              </a:gdLst>
              <a:ahLst/>
              <a:cxnLst>
                <a:cxn ang="0">
                  <a:pos x="T0" y="T1"/>
                </a:cxn>
                <a:cxn ang="0">
                  <a:pos x="T2" y="T3"/>
                </a:cxn>
                <a:cxn ang="0">
                  <a:pos x="T4" y="T5"/>
                </a:cxn>
                <a:cxn ang="0">
                  <a:pos x="T6" y="T7"/>
                </a:cxn>
                <a:cxn ang="0">
                  <a:pos x="T8" y="T9"/>
                </a:cxn>
              </a:cxnLst>
              <a:rect l="0" t="0" r="r" b="b"/>
              <a:pathLst>
                <a:path w="19" h="19">
                  <a:moveTo>
                    <a:pt x="4" y="16"/>
                  </a:moveTo>
                  <a:cubicBezTo>
                    <a:pt x="0" y="12"/>
                    <a:pt x="0" y="7"/>
                    <a:pt x="4" y="3"/>
                  </a:cubicBezTo>
                  <a:cubicBezTo>
                    <a:pt x="7" y="0"/>
                    <a:pt x="12" y="0"/>
                    <a:pt x="16" y="3"/>
                  </a:cubicBezTo>
                  <a:cubicBezTo>
                    <a:pt x="19" y="7"/>
                    <a:pt x="19" y="12"/>
                    <a:pt x="16" y="16"/>
                  </a:cubicBezTo>
                  <a:cubicBezTo>
                    <a:pt x="12" y="19"/>
                    <a:pt x="7" y="19"/>
                    <a:pt x="4" y="16"/>
                  </a:cubicBezTo>
                  <a:close/>
                </a:path>
              </a:pathLst>
            </a:custGeom>
            <a:solidFill>
              <a:srgbClr val="908B7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87" name="文本框 86"/>
            <p:cNvSpPr txBox="1"/>
            <p:nvPr/>
          </p:nvSpPr>
          <p:spPr>
            <a:xfrm>
              <a:off x="681505" y="3191086"/>
              <a:ext cx="877163" cy="369332"/>
            </a:xfrm>
            <a:prstGeom prst="rect">
              <a:avLst/>
            </a:prstGeom>
            <a:noFill/>
          </p:spPr>
          <p:txBody>
            <a:bodyPr wrap="non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技术类</a:t>
              </a:r>
              <a:endParaRPr lang="zh-CN" altLang="en-US"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88" name="文本框 87"/>
            <p:cNvSpPr txBox="1"/>
            <p:nvPr/>
          </p:nvSpPr>
          <p:spPr>
            <a:xfrm>
              <a:off x="2374494" y="3191086"/>
              <a:ext cx="877163" cy="369332"/>
            </a:xfrm>
            <a:prstGeom prst="rect">
              <a:avLst/>
            </a:prstGeom>
            <a:noFill/>
          </p:spPr>
          <p:txBody>
            <a:bodyPr wrap="non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管理类</a:t>
              </a:r>
              <a:endParaRPr lang="zh-CN" altLang="en-US"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89" name="文本框 88"/>
            <p:cNvSpPr txBox="1"/>
            <p:nvPr/>
          </p:nvSpPr>
          <p:spPr>
            <a:xfrm>
              <a:off x="681505" y="4910776"/>
              <a:ext cx="877163" cy="369332"/>
            </a:xfrm>
            <a:prstGeom prst="rect">
              <a:avLst/>
            </a:prstGeom>
            <a:noFill/>
          </p:spPr>
          <p:txBody>
            <a:bodyPr wrap="non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通用类</a:t>
              </a:r>
              <a:endParaRPr lang="zh-CN" altLang="en-US"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90" name="文本框 89"/>
            <p:cNvSpPr txBox="1"/>
            <p:nvPr/>
          </p:nvSpPr>
          <p:spPr>
            <a:xfrm>
              <a:off x="2352985" y="4910776"/>
              <a:ext cx="877163" cy="369332"/>
            </a:xfrm>
            <a:prstGeom prst="rect">
              <a:avLst/>
            </a:prstGeom>
            <a:noFill/>
          </p:spPr>
          <p:txBody>
            <a:bodyPr wrap="non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专项类</a:t>
              </a:r>
              <a:endParaRPr lang="zh-CN" altLang="en-US"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grpSp>
    </p:spTree>
    <p:extLst>
      <p:ext uri="{BB962C8B-B14F-4D97-AF65-F5344CB8AC3E}">
        <p14:creationId xmlns="" xmlns:p14="http://schemas.microsoft.com/office/powerpoint/2010/main" val="809150625"/>
      </p:ext>
    </p:extLst>
  </p:cSld>
  <p:clrMapOvr>
    <a:masterClrMapping/>
  </p:clrMapOvr>
  <p:transition spd="med"/>
  <mc:AlternateContent xmlns:mc="http://schemas.openxmlformats.org/markup-compatibility/2006">
    <mc:Choice xmlns=""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60000">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14:bounceEnd="60000">
                                          <p:cBhvr additive="base">
                                            <p:cTn id="7" dur="500" fill="hold"/>
                                            <p:tgtEl>
                                              <p:spTgt spid="92"/>
                                            </p:tgtEl>
                                            <p:attrNameLst>
                                              <p:attrName>ppt_x</p:attrName>
                                            </p:attrNameLst>
                                          </p:cBhvr>
                                          <p:tavLst>
                                            <p:tav tm="0">
                                              <p:val>
                                                <p:strVal val="0-#ppt_w/2"/>
                                              </p:val>
                                            </p:tav>
                                            <p:tav tm="100000">
                                              <p:val>
                                                <p:strVal val="#ppt_x"/>
                                              </p:val>
                                            </p:tav>
                                          </p:tavLst>
                                        </p:anim>
                                        <p:anim calcmode="lin" valueType="num" p14:bounceEnd="60000">
                                          <p:cBhvr additive="base">
                                            <p:cTn id="8" dur="500" fill="hold"/>
                                            <p:tgtEl>
                                              <p:spTgt spid="9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60000">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14:bounceEnd="60000">
                                          <p:cBhvr additive="base">
                                            <p:cTn id="11" dur="500" fill="hold"/>
                                            <p:tgtEl>
                                              <p:spTgt spid="29"/>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29"/>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60000">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14:bounceEnd="60000">
                                          <p:cBhvr additive="base">
                                            <p:cTn id="15" dur="500" fill="hold"/>
                                            <p:tgtEl>
                                              <p:spTgt spid="30"/>
                                            </p:tgtEl>
                                            <p:attrNameLst>
                                              <p:attrName>ppt_x</p:attrName>
                                            </p:attrNameLst>
                                          </p:cBhvr>
                                          <p:tavLst>
                                            <p:tav tm="0">
                                              <p:val>
                                                <p:strVal val="1+#ppt_w/2"/>
                                              </p:val>
                                            </p:tav>
                                            <p:tav tm="100000">
                                              <p:val>
                                                <p:strVal val="#ppt_x"/>
                                              </p:val>
                                            </p:tav>
                                          </p:tavLst>
                                        </p:anim>
                                        <p:anim calcmode="lin" valueType="num" p14:bounceEnd="60000">
                                          <p:cBhvr additive="base">
                                            <p:cTn id="16"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additive="base">
                                            <p:cTn id="7" dur="500" fill="hold"/>
                                            <p:tgtEl>
                                              <p:spTgt spid="92"/>
                                            </p:tgtEl>
                                            <p:attrNameLst>
                                              <p:attrName>ppt_x</p:attrName>
                                            </p:attrNameLst>
                                          </p:cBhvr>
                                          <p:tavLst>
                                            <p:tav tm="0">
                                              <p:val>
                                                <p:strVal val="0-#ppt_w/2"/>
                                              </p:val>
                                            </p:tav>
                                            <p:tav tm="100000">
                                              <p:val>
                                                <p:strVal val="#ppt_x"/>
                                              </p:val>
                                            </p:tav>
                                          </p:tavLst>
                                        </p:anim>
                                        <p:anim calcmode="lin" valueType="num">
                                          <p:cBhvr additive="base">
                                            <p:cTn id="8" dur="500" fill="hold"/>
                                            <p:tgtEl>
                                              <p:spTgt spid="9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1+#ppt_w/2"/>
                                              </p:val>
                                            </p:tav>
                                            <p:tav tm="100000">
                                              <p:val>
                                                <p:strVal val="#ppt_x"/>
                                              </p:val>
                                            </p:tav>
                                          </p:tavLst>
                                        </p:anim>
                                        <p:anim calcmode="lin" valueType="num">
                                          <p:cBhvr additive="base">
                                            <p:cTn id="12" dur="500" fill="hold"/>
                                            <p:tgtEl>
                                              <p:spTgt spid="29"/>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1+#ppt_w/2"/>
                                              </p:val>
                                            </p:tav>
                                            <p:tav tm="100000">
                                              <p:val>
                                                <p:strVal val="#ppt_x"/>
                                              </p:val>
                                            </p:tav>
                                          </p:tavLst>
                                        </p:anim>
                                        <p:anim calcmode="lin" valueType="num">
                                          <p:cBhvr additive="base">
                                            <p:cTn id="16"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9144000" cy="648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7" name="矩形 6"/>
          <p:cNvSpPr/>
          <p:nvPr/>
        </p:nvSpPr>
        <p:spPr>
          <a:xfrm>
            <a:off x="0" y="72000"/>
            <a:ext cx="2880000" cy="504000"/>
          </a:xfrm>
          <a:prstGeom prst="rect">
            <a:avLst/>
          </a:prstGeom>
          <a:solidFill>
            <a:srgbClr val="EB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800" b="1" dirty="0" smtClean="0">
                <a:latin typeface="微软雅黑" panose="020B0503020204020204" pitchFamily="34" charset="-122"/>
                <a:ea typeface="微软雅黑" panose="020B0503020204020204" pitchFamily="34" charset="-122"/>
              </a:rPr>
              <a:t>技术类进阶培训</a:t>
            </a:r>
            <a:endParaRPr lang="zh-CN" altLang="en-US" sz="2800" b="1" dirty="0">
              <a:latin typeface="微软雅黑" panose="020B0503020204020204" pitchFamily="34" charset="-122"/>
              <a:ea typeface="微软雅黑" panose="020B0503020204020204" pitchFamily="34" charset="-122"/>
            </a:endParaRPr>
          </a:p>
        </p:txBody>
      </p:sp>
      <p:sp>
        <p:nvSpPr>
          <p:cNvPr id="8" name="Text Box 40"/>
          <p:cNvSpPr txBox="1">
            <a:spLocks noChangeArrowheads="1"/>
          </p:cNvSpPr>
          <p:nvPr/>
        </p:nvSpPr>
        <p:spPr bwMode="auto">
          <a:xfrm>
            <a:off x="252000" y="762000"/>
            <a:ext cx="8640000" cy="961289"/>
          </a:xfrm>
          <a:prstGeom prst="rect">
            <a:avLst/>
          </a:prstGeom>
          <a:noFill/>
          <a:ln>
            <a:noFill/>
          </a:ln>
          <a:effectLst>
            <a:prstShdw prst="shdw17" dist="17961" dir="2700000">
              <a:srgbClr val="5F8C99">
                <a:alpha val="37999"/>
              </a:srgbClr>
            </a:prst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0" algn="just" eaLnBrk="1" hangingPunct="1">
              <a:lnSpc>
                <a:spcPct val="150000"/>
              </a:lnSpc>
            </a:pP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       公司</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通过开展进阶培训，帮助员工进一步掌握职业需要具备的知识和技巧，在技术和业务方面得到全面提升，使员工向更专业方向发展。</a:t>
            </a:r>
          </a:p>
        </p:txBody>
      </p:sp>
      <p:pic>
        <p:nvPicPr>
          <p:cNvPr id="2" name="图片 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33400" y="1933587"/>
            <a:ext cx="2880000" cy="2160000"/>
          </a:xfrm>
          <a:prstGeom prst="rect">
            <a:avLst/>
          </a:prstGeom>
          <a:ln w="38100">
            <a:solidFill>
              <a:schemeClr val="accent1">
                <a:lumMod val="20000"/>
                <a:lumOff val="80000"/>
              </a:schemeClr>
            </a:solidFill>
          </a:ln>
        </p:spPr>
      </p:pic>
      <p:pic>
        <p:nvPicPr>
          <p:cNvPr id="3" name="图片 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733800" y="1954800"/>
            <a:ext cx="2880000" cy="2160000"/>
          </a:xfrm>
          <a:prstGeom prst="rect">
            <a:avLst/>
          </a:prstGeom>
          <a:ln w="38100">
            <a:solidFill>
              <a:schemeClr val="accent1">
                <a:lumMod val="20000"/>
                <a:lumOff val="80000"/>
              </a:schemeClr>
            </a:solidFill>
          </a:ln>
        </p:spPr>
      </p:pic>
      <p:pic>
        <p:nvPicPr>
          <p:cNvPr id="4" name="图片 3"/>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5715000" y="4419600"/>
            <a:ext cx="2880000" cy="2160000"/>
          </a:xfrm>
          <a:prstGeom prst="rect">
            <a:avLst/>
          </a:prstGeom>
          <a:ln w="38100">
            <a:solidFill>
              <a:schemeClr val="accent1">
                <a:lumMod val="20000"/>
                <a:lumOff val="80000"/>
              </a:schemeClr>
            </a:solidFill>
          </a:ln>
        </p:spPr>
      </p:pic>
      <p:pic>
        <p:nvPicPr>
          <p:cNvPr id="5" name="图片 4"/>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2523098" y="4421372"/>
            <a:ext cx="2880000" cy="2160000"/>
          </a:xfrm>
          <a:prstGeom prst="rect">
            <a:avLst/>
          </a:prstGeom>
          <a:ln w="38100">
            <a:solidFill>
              <a:schemeClr val="accent1">
                <a:lumMod val="20000"/>
                <a:lumOff val="80000"/>
              </a:schemeClr>
            </a:solidFill>
          </a:ln>
        </p:spPr>
      </p:pic>
    </p:spTree>
    <p:extLst>
      <p:ext uri="{BB962C8B-B14F-4D97-AF65-F5344CB8AC3E}">
        <p14:creationId xmlns="" xmlns:p14="http://schemas.microsoft.com/office/powerpoint/2010/main" val="213399967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2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3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9144000" cy="648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7" name="矩形 6"/>
          <p:cNvSpPr/>
          <p:nvPr/>
        </p:nvSpPr>
        <p:spPr>
          <a:xfrm>
            <a:off x="0" y="72000"/>
            <a:ext cx="2880000" cy="504000"/>
          </a:xfrm>
          <a:prstGeom prst="rect">
            <a:avLst/>
          </a:prstGeom>
          <a:solidFill>
            <a:srgbClr val="EB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800" b="1" dirty="0" smtClean="0">
                <a:latin typeface="微软雅黑" panose="020B0503020204020204" pitchFamily="34" charset="-122"/>
                <a:ea typeface="微软雅黑" panose="020B0503020204020204" pitchFamily="34" charset="-122"/>
              </a:rPr>
              <a:t>技术类集训</a:t>
            </a:r>
            <a:endParaRPr lang="zh-CN" altLang="en-US" sz="2800" b="1" dirty="0">
              <a:latin typeface="微软雅黑" panose="020B0503020204020204" pitchFamily="34" charset="-122"/>
              <a:ea typeface="微软雅黑" panose="020B0503020204020204" pitchFamily="34" charset="-122"/>
            </a:endParaRPr>
          </a:p>
        </p:txBody>
      </p:sp>
      <p:sp>
        <p:nvSpPr>
          <p:cNvPr id="8" name="Text Box 40"/>
          <p:cNvSpPr txBox="1">
            <a:spLocks noChangeArrowheads="1"/>
          </p:cNvSpPr>
          <p:nvPr/>
        </p:nvSpPr>
        <p:spPr bwMode="auto">
          <a:xfrm>
            <a:off x="252000" y="762000"/>
            <a:ext cx="8640000" cy="961289"/>
          </a:xfrm>
          <a:prstGeom prst="rect">
            <a:avLst/>
          </a:prstGeom>
          <a:noFill/>
          <a:ln>
            <a:noFill/>
          </a:ln>
          <a:effectLst>
            <a:prstShdw prst="shdw17" dist="17961" dir="2700000">
              <a:srgbClr val="5F8C99">
                <a:alpha val="37999"/>
              </a:srgbClr>
            </a:prst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0" algn="just" eaLnBrk="1" hangingPunct="1">
              <a:lnSpc>
                <a:spcPct val="150000"/>
              </a:lnSpc>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 针对各类专题活动开展集训工作，保障培养的人才通过集训活动快速提升专业水平，包括实施顾问集训、系统分析师集训、咨询顾问集训等。</a:t>
            </a:r>
          </a:p>
        </p:txBody>
      </p:sp>
      <p:pic>
        <p:nvPicPr>
          <p:cNvPr id="2" name="图片 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33400" y="1933587"/>
            <a:ext cx="2880000" cy="2160000"/>
          </a:xfrm>
          <a:prstGeom prst="rect">
            <a:avLst/>
          </a:prstGeom>
          <a:ln w="38100">
            <a:solidFill>
              <a:schemeClr val="accent1">
                <a:lumMod val="20000"/>
                <a:lumOff val="80000"/>
              </a:schemeClr>
            </a:solidFill>
          </a:ln>
        </p:spPr>
      </p:pic>
      <p:pic>
        <p:nvPicPr>
          <p:cNvPr id="3" name="图片 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733800" y="1954800"/>
            <a:ext cx="2880000" cy="2160000"/>
          </a:xfrm>
          <a:prstGeom prst="rect">
            <a:avLst/>
          </a:prstGeom>
          <a:ln w="38100">
            <a:solidFill>
              <a:schemeClr val="accent1">
                <a:lumMod val="20000"/>
                <a:lumOff val="80000"/>
              </a:schemeClr>
            </a:solidFill>
          </a:ln>
        </p:spPr>
      </p:pic>
      <p:pic>
        <p:nvPicPr>
          <p:cNvPr id="4" name="图片 3"/>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5715000" y="4419600"/>
            <a:ext cx="2880000" cy="2160000"/>
          </a:xfrm>
          <a:prstGeom prst="rect">
            <a:avLst/>
          </a:prstGeom>
          <a:ln w="38100">
            <a:solidFill>
              <a:schemeClr val="accent1">
                <a:lumMod val="20000"/>
                <a:lumOff val="80000"/>
              </a:schemeClr>
            </a:solidFill>
          </a:ln>
        </p:spPr>
      </p:pic>
      <p:pic>
        <p:nvPicPr>
          <p:cNvPr id="5" name="图片 4"/>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2523098" y="4421372"/>
            <a:ext cx="2880000" cy="2160000"/>
          </a:xfrm>
          <a:prstGeom prst="rect">
            <a:avLst/>
          </a:prstGeom>
          <a:ln w="38100">
            <a:solidFill>
              <a:schemeClr val="accent1">
                <a:lumMod val="20000"/>
                <a:lumOff val="80000"/>
              </a:schemeClr>
            </a:solidFill>
          </a:ln>
        </p:spPr>
      </p:pic>
    </p:spTree>
    <p:extLst>
      <p:ext uri="{BB962C8B-B14F-4D97-AF65-F5344CB8AC3E}">
        <p14:creationId xmlns="" xmlns:p14="http://schemas.microsoft.com/office/powerpoint/2010/main" val="174710951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2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3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3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80184" y="2150110"/>
            <a:ext cx="8583633" cy="3843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矩形 4"/>
          <p:cNvSpPr/>
          <p:nvPr/>
        </p:nvSpPr>
        <p:spPr>
          <a:xfrm>
            <a:off x="0" y="0"/>
            <a:ext cx="9144000" cy="648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6" name="矩形 5"/>
          <p:cNvSpPr/>
          <p:nvPr/>
        </p:nvSpPr>
        <p:spPr>
          <a:xfrm>
            <a:off x="0" y="72000"/>
            <a:ext cx="2880000" cy="504000"/>
          </a:xfrm>
          <a:prstGeom prst="rect">
            <a:avLst/>
          </a:prstGeom>
          <a:solidFill>
            <a:srgbClr val="EB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800" b="1" dirty="0" smtClean="0">
                <a:latin typeface="微软雅黑" panose="020B0503020204020204" pitchFamily="34" charset="-122"/>
                <a:ea typeface="微软雅黑" panose="020B0503020204020204" pitchFamily="34" charset="-122"/>
              </a:rPr>
              <a:t>技术族等级认定</a:t>
            </a:r>
            <a:endParaRPr lang="zh-CN" altLang="en-US" sz="2800" b="1" dirty="0">
              <a:latin typeface="微软雅黑" panose="020B0503020204020204" pitchFamily="34" charset="-122"/>
              <a:ea typeface="微软雅黑" panose="020B0503020204020204" pitchFamily="34" charset="-122"/>
            </a:endParaRPr>
          </a:p>
        </p:txBody>
      </p:sp>
      <p:sp>
        <p:nvSpPr>
          <p:cNvPr id="8" name="Text Box 40"/>
          <p:cNvSpPr txBox="1">
            <a:spLocks noChangeArrowheads="1"/>
          </p:cNvSpPr>
          <p:nvPr/>
        </p:nvSpPr>
        <p:spPr bwMode="auto">
          <a:xfrm>
            <a:off x="252000" y="914400"/>
            <a:ext cx="8640000" cy="961289"/>
          </a:xfrm>
          <a:prstGeom prst="rect">
            <a:avLst/>
          </a:prstGeom>
          <a:noFill/>
          <a:ln>
            <a:noFill/>
          </a:ln>
          <a:effectLst>
            <a:prstShdw prst="shdw17" dist="17961" dir="2700000">
              <a:srgbClr val="5F8C99">
                <a:alpha val="37999"/>
              </a:srgbClr>
            </a:prst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0" algn="just" eaLnBrk="1" hangingPunct="1">
              <a:lnSpc>
                <a:spcPct val="150000"/>
              </a:lnSpc>
            </a:pP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       公司</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对员工进行专业技能的考核，通过考核的员工将获得公司颁发的专业认证。</a:t>
            </a:r>
          </a:p>
        </p:txBody>
      </p:sp>
    </p:spTree>
    <p:extLst>
      <p:ext uri="{BB962C8B-B14F-4D97-AF65-F5344CB8AC3E}">
        <p14:creationId xmlns="" xmlns:p14="http://schemas.microsoft.com/office/powerpoint/2010/main" val="143164910"/>
      </p:ext>
    </p:extLst>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 Box 40"/>
          <p:cNvSpPr txBox="1">
            <a:spLocks noChangeArrowheads="1"/>
          </p:cNvSpPr>
          <p:nvPr/>
        </p:nvSpPr>
        <p:spPr bwMode="auto">
          <a:xfrm>
            <a:off x="432000" y="685800"/>
            <a:ext cx="8280000" cy="707886"/>
          </a:xfrm>
          <a:prstGeom prst="rect">
            <a:avLst/>
          </a:prstGeom>
          <a:noFill/>
          <a:ln>
            <a:noFill/>
          </a:ln>
          <a:effectLst>
            <a:prstShdw prst="shdw17" dist="17961" dir="2700000">
              <a:srgbClr val="5F8C99">
                <a:alpha val="37999"/>
              </a:srgbClr>
            </a:prst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a:spAutoFit/>
          </a:bodyP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0" algn="just" eaLnBrk="1" hangingPunct="1"/>
            <a:r>
              <a:rPr lang="zh-CN" altLang="en-US" sz="2000" dirty="0" smtClean="0">
                <a:latin typeface="微软雅黑" panose="020B0503020204020204" pitchFamily="34" charset="-122"/>
                <a:ea typeface="微软雅黑" panose="020B0503020204020204" pitchFamily="34" charset="-122"/>
              </a:rPr>
              <a:t>       技术</a:t>
            </a:r>
            <a:r>
              <a:rPr lang="zh-CN" altLang="en-US" sz="2000" dirty="0">
                <a:latin typeface="微软雅黑" panose="020B0503020204020204" pitchFamily="34" charset="-122"/>
                <a:ea typeface="微软雅黑" panose="020B0503020204020204" pitchFamily="34" charset="-122"/>
              </a:rPr>
              <a:t>年会为公司广大技术人员搭建了一个技术交流分享平台，总结一年来取得技术成果的同时展望未来技术发展之路。</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6" name="图片 3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276600" y="1447800"/>
            <a:ext cx="2560670" cy="1440000"/>
          </a:xfrm>
          <a:prstGeom prst="rect">
            <a:avLst/>
          </a:prstGeom>
          <a:ln w="38100">
            <a:solidFill>
              <a:schemeClr val="accent1">
                <a:lumMod val="20000"/>
                <a:lumOff val="80000"/>
              </a:schemeClr>
            </a:solidFill>
          </a:ln>
        </p:spPr>
      </p:pic>
      <p:pic>
        <p:nvPicPr>
          <p:cNvPr id="42" name="图片 41"/>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6122290" y="1447800"/>
            <a:ext cx="2560670" cy="1440000"/>
          </a:xfrm>
          <a:prstGeom prst="rect">
            <a:avLst/>
          </a:prstGeom>
          <a:ln w="38100">
            <a:solidFill>
              <a:schemeClr val="accent1">
                <a:lumMod val="20000"/>
                <a:lumOff val="80000"/>
              </a:schemeClr>
            </a:solidFill>
          </a:ln>
        </p:spPr>
      </p:pic>
      <p:pic>
        <p:nvPicPr>
          <p:cNvPr id="44" name="图片 43"/>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525235" y="4189235"/>
            <a:ext cx="2520000" cy="2512363"/>
          </a:xfrm>
          <a:prstGeom prst="rect">
            <a:avLst/>
          </a:prstGeom>
          <a:ln w="38100">
            <a:solidFill>
              <a:schemeClr val="accent1">
                <a:lumMod val="20000"/>
                <a:lumOff val="80000"/>
              </a:schemeClr>
            </a:solidFill>
          </a:ln>
        </p:spPr>
      </p:pic>
      <p:pic>
        <p:nvPicPr>
          <p:cNvPr id="46" name="图片 45"/>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525235" y="1447800"/>
            <a:ext cx="2520000" cy="2520000"/>
          </a:xfrm>
          <a:prstGeom prst="rect">
            <a:avLst/>
          </a:prstGeom>
          <a:ln w="38100">
            <a:solidFill>
              <a:schemeClr val="accent1">
                <a:lumMod val="20000"/>
                <a:lumOff val="80000"/>
              </a:schemeClr>
            </a:solidFill>
          </a:ln>
        </p:spPr>
      </p:pic>
      <p:pic>
        <p:nvPicPr>
          <p:cNvPr id="47" name="图片 46"/>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3276600" y="3105417"/>
            <a:ext cx="5406360" cy="3600000"/>
          </a:xfrm>
          <a:prstGeom prst="rect">
            <a:avLst/>
          </a:prstGeom>
          <a:ln w="38100">
            <a:solidFill>
              <a:schemeClr val="accent1">
                <a:lumMod val="20000"/>
                <a:lumOff val="80000"/>
              </a:schemeClr>
            </a:solidFill>
          </a:ln>
        </p:spPr>
      </p:pic>
      <p:sp>
        <p:nvSpPr>
          <p:cNvPr id="48" name="矩形 47"/>
          <p:cNvSpPr/>
          <p:nvPr/>
        </p:nvSpPr>
        <p:spPr>
          <a:xfrm>
            <a:off x="0" y="0"/>
            <a:ext cx="9144000" cy="648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49" name="矩形 48"/>
          <p:cNvSpPr/>
          <p:nvPr/>
        </p:nvSpPr>
        <p:spPr>
          <a:xfrm>
            <a:off x="0" y="72000"/>
            <a:ext cx="2880000" cy="504000"/>
          </a:xfrm>
          <a:prstGeom prst="rect">
            <a:avLst/>
          </a:prstGeom>
          <a:solidFill>
            <a:srgbClr val="EB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800" b="1" dirty="0" smtClean="0">
                <a:latin typeface="微软雅黑" panose="020B0503020204020204" pitchFamily="34" charset="-122"/>
                <a:ea typeface="微软雅黑" panose="020B0503020204020204" pitchFamily="34" charset="-122"/>
              </a:rPr>
              <a:t>技术年会</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40904906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nodeType="withEffect">
                                  <p:stCondLst>
                                    <p:cond delay="10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nodeType="withEffect">
                                  <p:stCondLst>
                                    <p:cond delay="20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30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par>
                                <p:cTn id="17" presetID="10" presetClass="entr" presetSubtype="0" fill="hold" nodeType="withEffect">
                                  <p:stCondLst>
                                    <p:cond delay="40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a:grpSpLocks/>
          </p:cNvGrpSpPr>
          <p:nvPr/>
        </p:nvGrpSpPr>
        <p:grpSpPr bwMode="auto">
          <a:xfrm>
            <a:off x="304800" y="5576888"/>
            <a:ext cx="1980000" cy="900112"/>
            <a:chOff x="1460417" y="3600709"/>
            <a:chExt cx="1260000" cy="900000"/>
          </a:xfrm>
        </p:grpSpPr>
        <p:sp>
          <p:nvSpPr>
            <p:cNvPr id="20" name="任意多边形 19"/>
            <p:cNvSpPr/>
            <p:nvPr/>
          </p:nvSpPr>
          <p:spPr>
            <a:xfrm>
              <a:off x="1460417" y="3600709"/>
              <a:ext cx="1260000" cy="900000"/>
            </a:xfrm>
            <a:custGeom>
              <a:avLst/>
              <a:gdLst>
                <a:gd name="connsiteX0" fmla="*/ 0 w 3330369"/>
                <a:gd name="connsiteY0" fmla="*/ 0 h 1998222"/>
                <a:gd name="connsiteX1" fmla="*/ 3330369 w 3330369"/>
                <a:gd name="connsiteY1" fmla="*/ 0 h 1998222"/>
                <a:gd name="connsiteX2" fmla="*/ 3330369 w 3330369"/>
                <a:gd name="connsiteY2" fmla="*/ 1998222 h 1998222"/>
                <a:gd name="connsiteX3" fmla="*/ 0 w 3330369"/>
                <a:gd name="connsiteY3" fmla="*/ 1998222 h 1998222"/>
                <a:gd name="connsiteX4" fmla="*/ 0 w 3330369"/>
                <a:gd name="connsiteY4" fmla="*/ 0 h 1998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0369" h="1998222">
                  <a:moveTo>
                    <a:pt x="0" y="0"/>
                  </a:moveTo>
                  <a:lnTo>
                    <a:pt x="3330369" y="0"/>
                  </a:lnTo>
                  <a:lnTo>
                    <a:pt x="3330369" y="1998222"/>
                  </a:lnTo>
                  <a:lnTo>
                    <a:pt x="0" y="1998222"/>
                  </a:lnTo>
                  <a:lnTo>
                    <a:pt x="0" y="0"/>
                  </a:lnTo>
                  <a:close/>
                </a:path>
              </a:pathLst>
            </a:custGeom>
            <a:solidFill>
              <a:srgbClr val="FF6600"/>
            </a:solidFill>
            <a:ln>
              <a:noFill/>
            </a:ln>
            <a:effectLst/>
          </p:spPr>
          <p:style>
            <a:lnRef idx="0">
              <a:scrgbClr r="0" g="0" b="0"/>
            </a:lnRef>
            <a:fillRef idx="3">
              <a:scrgbClr r="0" g="0" b="0"/>
            </a:fillRef>
            <a:effectRef idx="2">
              <a:scrgbClr r="0" g="0" b="0"/>
            </a:effectRef>
            <a:fontRef idx="minor">
              <a:schemeClr val="lt1"/>
            </a:fontRef>
          </p:style>
          <p:txBody>
            <a:bodyPr lIns="121920" tIns="121920" rIns="121920" bIns="121920" spcCol="1270" anchor="ctr"/>
            <a:lstStyle/>
            <a:p>
              <a:pPr algn="ctr" defTabSz="1422400" fontAlgn="auto">
                <a:lnSpc>
                  <a:spcPct val="90000"/>
                </a:lnSpc>
                <a:spcAft>
                  <a:spcPct val="35000"/>
                </a:spcAft>
                <a:defRPr/>
              </a:pPr>
              <a:endParaRPr lang="en-US" sz="1000" dirty="0">
                <a:solidFill>
                  <a:srgbClr val="FFFFFF"/>
                </a:solidFill>
                <a:latin typeface="微软雅黑" panose="020B0503020204020204" pitchFamily="34" charset="-122"/>
                <a:ea typeface="微软雅黑" panose="020B0503020204020204" pitchFamily="34" charset="-122"/>
              </a:endParaRPr>
            </a:p>
          </p:txBody>
        </p:sp>
        <p:sp>
          <p:nvSpPr>
            <p:cNvPr id="21" name="矩形 20"/>
            <p:cNvSpPr/>
            <p:nvPr/>
          </p:nvSpPr>
          <p:spPr>
            <a:xfrm>
              <a:off x="1460417" y="3668963"/>
              <a:ext cx="1260000" cy="288889"/>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zh-CN" altLang="en-US" sz="1400" b="1" dirty="0">
                  <a:solidFill>
                    <a:schemeClr val="bg2">
                      <a:lumMod val="10000"/>
                    </a:schemeClr>
                  </a:solidFill>
                  <a:latin typeface="微软雅黑" panose="020B0503020204020204" pitchFamily="34" charset="-122"/>
                  <a:ea typeface="微软雅黑" panose="020B0503020204020204" pitchFamily="34" charset="-122"/>
                </a:rPr>
                <a:t>管理初探</a:t>
              </a:r>
              <a:endParaRPr lang="en-US" altLang="zh-CN" sz="1400" b="1"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22" name="TextBox 6"/>
            <p:cNvSpPr txBox="1">
              <a:spLocks noChangeArrowheads="1"/>
            </p:cNvSpPr>
            <p:nvPr/>
          </p:nvSpPr>
          <p:spPr bwMode="auto">
            <a:xfrm>
              <a:off x="1460417" y="3961547"/>
              <a:ext cx="1260000" cy="3366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171450" indent="-1714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Wingdings" panose="05000000000000000000" pitchFamily="2" charset="2"/>
                <a:buChar char=""/>
              </a:pPr>
              <a:r>
                <a:rPr lang="zh-CN" altLang="en-US" sz="1200" b="1" dirty="0">
                  <a:solidFill>
                    <a:schemeClr val="bg1"/>
                  </a:solidFill>
                  <a:latin typeface="微软雅黑" panose="020B0503020204020204" pitchFamily="34" charset="-122"/>
                  <a:ea typeface="微软雅黑" panose="020B0503020204020204" pitchFamily="34" charset="-122"/>
                </a:rPr>
                <a:t>新晋管理者锦囊</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grpSp>
      <p:grpSp>
        <p:nvGrpSpPr>
          <p:cNvPr id="23" name="组合 5"/>
          <p:cNvGrpSpPr>
            <a:grpSpLocks/>
          </p:cNvGrpSpPr>
          <p:nvPr/>
        </p:nvGrpSpPr>
        <p:grpSpPr bwMode="auto">
          <a:xfrm>
            <a:off x="304800" y="4407517"/>
            <a:ext cx="1980000" cy="900113"/>
            <a:chOff x="2799477" y="2669722"/>
            <a:chExt cx="1260000" cy="900000"/>
          </a:xfrm>
        </p:grpSpPr>
        <p:sp>
          <p:nvSpPr>
            <p:cNvPr id="24" name="任意多边形 23"/>
            <p:cNvSpPr/>
            <p:nvPr/>
          </p:nvSpPr>
          <p:spPr>
            <a:xfrm>
              <a:off x="2799477" y="2669722"/>
              <a:ext cx="1260000" cy="900000"/>
            </a:xfrm>
            <a:custGeom>
              <a:avLst/>
              <a:gdLst>
                <a:gd name="connsiteX0" fmla="*/ 0 w 3330369"/>
                <a:gd name="connsiteY0" fmla="*/ 0 h 1998222"/>
                <a:gd name="connsiteX1" fmla="*/ 3330369 w 3330369"/>
                <a:gd name="connsiteY1" fmla="*/ 0 h 1998222"/>
                <a:gd name="connsiteX2" fmla="*/ 3330369 w 3330369"/>
                <a:gd name="connsiteY2" fmla="*/ 1998222 h 1998222"/>
                <a:gd name="connsiteX3" fmla="*/ 0 w 3330369"/>
                <a:gd name="connsiteY3" fmla="*/ 1998222 h 1998222"/>
                <a:gd name="connsiteX4" fmla="*/ 0 w 3330369"/>
                <a:gd name="connsiteY4" fmla="*/ 0 h 1998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0369" h="1998222">
                  <a:moveTo>
                    <a:pt x="0" y="0"/>
                  </a:moveTo>
                  <a:lnTo>
                    <a:pt x="3330369" y="0"/>
                  </a:lnTo>
                  <a:lnTo>
                    <a:pt x="3330369" y="1998222"/>
                  </a:lnTo>
                  <a:lnTo>
                    <a:pt x="0" y="1998222"/>
                  </a:lnTo>
                  <a:lnTo>
                    <a:pt x="0" y="0"/>
                  </a:lnTo>
                  <a:close/>
                </a:path>
              </a:pathLst>
            </a:custGeom>
            <a:solidFill>
              <a:srgbClr val="FF6600"/>
            </a:solidFill>
            <a:ln>
              <a:noFill/>
            </a:ln>
            <a:effectLst/>
          </p:spPr>
          <p:style>
            <a:lnRef idx="0">
              <a:scrgbClr r="0" g="0" b="0"/>
            </a:lnRef>
            <a:fillRef idx="3">
              <a:scrgbClr r="0" g="0" b="0"/>
            </a:fillRef>
            <a:effectRef idx="2">
              <a:scrgbClr r="0" g="0" b="0"/>
            </a:effectRef>
            <a:fontRef idx="minor">
              <a:schemeClr val="lt1"/>
            </a:fontRef>
          </p:style>
          <p:txBody>
            <a:bodyPr lIns="121920" tIns="121920" rIns="121920" bIns="121920" spcCol="1270" anchor="ctr"/>
            <a:lstStyle/>
            <a:p>
              <a:pPr algn="ctr" defTabSz="1422400" fontAlgn="auto">
                <a:lnSpc>
                  <a:spcPct val="90000"/>
                </a:lnSpc>
                <a:spcAft>
                  <a:spcPct val="35000"/>
                </a:spcAft>
                <a:defRPr/>
              </a:pPr>
              <a:endParaRPr lang="en-US" sz="1000" dirty="0">
                <a:solidFill>
                  <a:srgbClr val="FFFFFF"/>
                </a:solidFill>
                <a:latin typeface="微软雅黑" panose="020B0503020204020204" pitchFamily="34" charset="-122"/>
                <a:ea typeface="微软雅黑" panose="020B0503020204020204" pitchFamily="34" charset="-122"/>
              </a:endParaRPr>
            </a:p>
          </p:txBody>
        </p:sp>
        <p:sp>
          <p:nvSpPr>
            <p:cNvPr id="25" name="矩形 24"/>
            <p:cNvSpPr/>
            <p:nvPr/>
          </p:nvSpPr>
          <p:spPr>
            <a:xfrm>
              <a:off x="2799477" y="2737976"/>
              <a:ext cx="1260000" cy="288889"/>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zh-CN" altLang="en-US" sz="1400" b="1" dirty="0" smtClean="0">
                  <a:solidFill>
                    <a:schemeClr val="bg2">
                      <a:lumMod val="10000"/>
                    </a:schemeClr>
                  </a:solidFill>
                  <a:latin typeface="微软雅黑" panose="020B0503020204020204" pitchFamily="34" charset="-122"/>
                  <a:ea typeface="微软雅黑" panose="020B0503020204020204" pitchFamily="34" charset="-122"/>
                </a:rPr>
                <a:t>管理提升</a:t>
              </a:r>
              <a:endParaRPr lang="zh-CN" altLang="en-US" sz="1400" b="1"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26" name="TextBox 6"/>
            <p:cNvSpPr txBox="1">
              <a:spLocks noChangeArrowheads="1"/>
            </p:cNvSpPr>
            <p:nvPr/>
          </p:nvSpPr>
          <p:spPr bwMode="auto">
            <a:xfrm>
              <a:off x="2799477" y="3030560"/>
              <a:ext cx="1260000" cy="3366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171450" indent="-1714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Wingdings" panose="05000000000000000000" pitchFamily="2" charset="2"/>
                <a:buChar char=""/>
              </a:pPr>
              <a:r>
                <a:rPr lang="zh-CN" altLang="en-US" sz="1200" b="1" dirty="0">
                  <a:solidFill>
                    <a:schemeClr val="bg1"/>
                  </a:solidFill>
                  <a:latin typeface="微软雅黑" panose="020B0503020204020204" pitchFamily="34" charset="-122"/>
                  <a:ea typeface="微软雅黑" panose="020B0503020204020204" pitchFamily="34" charset="-122"/>
                </a:rPr>
                <a:t>基层管理训练营</a:t>
              </a:r>
            </a:p>
          </p:txBody>
        </p:sp>
      </p:grpSp>
      <p:grpSp>
        <p:nvGrpSpPr>
          <p:cNvPr id="27" name="组合 2"/>
          <p:cNvGrpSpPr>
            <a:grpSpLocks/>
          </p:cNvGrpSpPr>
          <p:nvPr/>
        </p:nvGrpSpPr>
        <p:grpSpPr bwMode="auto">
          <a:xfrm>
            <a:off x="304800" y="2068775"/>
            <a:ext cx="1980000" cy="900112"/>
            <a:chOff x="5418000" y="776536"/>
            <a:chExt cx="1260000" cy="900000"/>
          </a:xfrm>
        </p:grpSpPr>
        <p:sp>
          <p:nvSpPr>
            <p:cNvPr id="28" name="任意多边形 27"/>
            <p:cNvSpPr/>
            <p:nvPr/>
          </p:nvSpPr>
          <p:spPr>
            <a:xfrm>
              <a:off x="5418000" y="776536"/>
              <a:ext cx="1260000" cy="900000"/>
            </a:xfrm>
            <a:custGeom>
              <a:avLst/>
              <a:gdLst>
                <a:gd name="connsiteX0" fmla="*/ 0 w 3330369"/>
                <a:gd name="connsiteY0" fmla="*/ 0 h 1998222"/>
                <a:gd name="connsiteX1" fmla="*/ 3330369 w 3330369"/>
                <a:gd name="connsiteY1" fmla="*/ 0 h 1998222"/>
                <a:gd name="connsiteX2" fmla="*/ 3330369 w 3330369"/>
                <a:gd name="connsiteY2" fmla="*/ 1998222 h 1998222"/>
                <a:gd name="connsiteX3" fmla="*/ 0 w 3330369"/>
                <a:gd name="connsiteY3" fmla="*/ 1998222 h 1998222"/>
                <a:gd name="connsiteX4" fmla="*/ 0 w 3330369"/>
                <a:gd name="connsiteY4" fmla="*/ 0 h 1998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0369" h="1998222">
                  <a:moveTo>
                    <a:pt x="0" y="0"/>
                  </a:moveTo>
                  <a:lnTo>
                    <a:pt x="3330369" y="0"/>
                  </a:lnTo>
                  <a:lnTo>
                    <a:pt x="3330369" y="1998222"/>
                  </a:lnTo>
                  <a:lnTo>
                    <a:pt x="0" y="1998222"/>
                  </a:lnTo>
                  <a:lnTo>
                    <a:pt x="0" y="0"/>
                  </a:lnTo>
                  <a:close/>
                </a:path>
              </a:pathLst>
            </a:custGeom>
            <a:solidFill>
              <a:srgbClr val="FF6600"/>
            </a:solidFill>
            <a:ln>
              <a:noFill/>
            </a:ln>
            <a:effectLst/>
          </p:spPr>
          <p:style>
            <a:lnRef idx="0">
              <a:scrgbClr r="0" g="0" b="0"/>
            </a:lnRef>
            <a:fillRef idx="3">
              <a:scrgbClr r="0" g="0" b="0"/>
            </a:fillRef>
            <a:effectRef idx="2">
              <a:scrgbClr r="0" g="0" b="0"/>
            </a:effectRef>
            <a:fontRef idx="minor">
              <a:schemeClr val="lt1"/>
            </a:fontRef>
          </p:style>
          <p:txBody>
            <a:bodyPr lIns="121920" tIns="121920" rIns="121920" bIns="121920" spcCol="1270" anchor="ctr"/>
            <a:lstStyle/>
            <a:p>
              <a:pPr algn="ctr" defTabSz="1422400" fontAlgn="auto">
                <a:lnSpc>
                  <a:spcPct val="90000"/>
                </a:lnSpc>
                <a:spcAft>
                  <a:spcPct val="35000"/>
                </a:spcAft>
                <a:defRPr/>
              </a:pPr>
              <a:endParaRPr lang="en-US" sz="1600" dirty="0">
                <a:solidFill>
                  <a:srgbClr val="FFFFFF"/>
                </a:solidFill>
                <a:latin typeface="微软雅黑" panose="020B0503020204020204" pitchFamily="34" charset="-122"/>
                <a:ea typeface="微软雅黑" panose="020B0503020204020204" pitchFamily="34" charset="-122"/>
              </a:endParaRPr>
            </a:p>
          </p:txBody>
        </p:sp>
        <p:sp>
          <p:nvSpPr>
            <p:cNvPr id="29" name="矩形 28"/>
            <p:cNvSpPr/>
            <p:nvPr/>
          </p:nvSpPr>
          <p:spPr>
            <a:xfrm>
              <a:off x="5418000" y="844790"/>
              <a:ext cx="1260000" cy="288889"/>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zh-CN" altLang="en-US" sz="1400" b="1" dirty="0">
                  <a:solidFill>
                    <a:schemeClr val="bg2">
                      <a:lumMod val="10000"/>
                    </a:schemeClr>
                  </a:solidFill>
                  <a:latin typeface="微软雅黑" panose="020B0503020204020204" pitchFamily="34" charset="-122"/>
                  <a:ea typeface="微软雅黑" panose="020B0503020204020204" pitchFamily="34" charset="-122"/>
                </a:rPr>
                <a:t>制胜之道</a:t>
              </a:r>
              <a:endParaRPr lang="en-US" altLang="zh-CN" sz="1400" b="1"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30" name="TextBox 6"/>
            <p:cNvSpPr txBox="1">
              <a:spLocks noChangeArrowheads="1"/>
            </p:cNvSpPr>
            <p:nvPr/>
          </p:nvSpPr>
          <p:spPr bwMode="auto">
            <a:xfrm>
              <a:off x="5418000" y="1137374"/>
              <a:ext cx="1260000" cy="4058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171450" indent="-1714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lnSpc>
                  <a:spcPct val="200000"/>
                </a:lnSpc>
                <a:buFont typeface="Wingdings" panose="05000000000000000000" pitchFamily="2" charset="2"/>
                <a:buChar char=""/>
              </a:pPr>
              <a:r>
                <a:rPr lang="zh-CN" altLang="en-US" sz="1200" b="1" dirty="0" smtClean="0">
                  <a:solidFill>
                    <a:schemeClr val="bg1"/>
                  </a:solidFill>
                  <a:latin typeface="微软雅黑" panose="020B0503020204020204" pitchFamily="34" charset="-122"/>
                  <a:ea typeface="微软雅黑" panose="020B0503020204020204" pitchFamily="34" charset="-122"/>
                </a:rPr>
                <a:t>综合</a:t>
              </a:r>
              <a:r>
                <a:rPr lang="zh-CN" altLang="en-US" sz="1200" b="1" dirty="0">
                  <a:solidFill>
                    <a:schemeClr val="bg1"/>
                  </a:solidFill>
                  <a:latin typeface="微软雅黑" panose="020B0503020204020204" pitchFamily="34" charset="-122"/>
                  <a:ea typeface="微软雅黑" panose="020B0503020204020204" pitchFamily="34" charset="-122"/>
                </a:rPr>
                <a:t>领导力提升班</a:t>
              </a:r>
            </a:p>
          </p:txBody>
        </p:sp>
      </p:grpSp>
      <p:grpSp>
        <p:nvGrpSpPr>
          <p:cNvPr id="31" name="组合 3"/>
          <p:cNvGrpSpPr>
            <a:grpSpLocks/>
          </p:cNvGrpSpPr>
          <p:nvPr/>
        </p:nvGrpSpPr>
        <p:grpSpPr bwMode="auto">
          <a:xfrm>
            <a:off x="304800" y="3238146"/>
            <a:ext cx="1980000" cy="900112"/>
            <a:chOff x="4104782" y="1678722"/>
            <a:chExt cx="1260000" cy="900000"/>
          </a:xfrm>
        </p:grpSpPr>
        <p:sp>
          <p:nvSpPr>
            <p:cNvPr id="32" name="任意多边形 31"/>
            <p:cNvSpPr/>
            <p:nvPr/>
          </p:nvSpPr>
          <p:spPr>
            <a:xfrm>
              <a:off x="4104782" y="1678722"/>
              <a:ext cx="1260000" cy="900000"/>
            </a:xfrm>
            <a:custGeom>
              <a:avLst/>
              <a:gdLst>
                <a:gd name="connsiteX0" fmla="*/ 0 w 3330369"/>
                <a:gd name="connsiteY0" fmla="*/ 0 h 1998222"/>
                <a:gd name="connsiteX1" fmla="*/ 3330369 w 3330369"/>
                <a:gd name="connsiteY1" fmla="*/ 0 h 1998222"/>
                <a:gd name="connsiteX2" fmla="*/ 3330369 w 3330369"/>
                <a:gd name="connsiteY2" fmla="*/ 1998222 h 1998222"/>
                <a:gd name="connsiteX3" fmla="*/ 0 w 3330369"/>
                <a:gd name="connsiteY3" fmla="*/ 1998222 h 1998222"/>
                <a:gd name="connsiteX4" fmla="*/ 0 w 3330369"/>
                <a:gd name="connsiteY4" fmla="*/ 0 h 1998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0369" h="1998222">
                  <a:moveTo>
                    <a:pt x="0" y="0"/>
                  </a:moveTo>
                  <a:lnTo>
                    <a:pt x="3330369" y="0"/>
                  </a:lnTo>
                  <a:lnTo>
                    <a:pt x="3330369" y="1998222"/>
                  </a:lnTo>
                  <a:lnTo>
                    <a:pt x="0" y="1998222"/>
                  </a:lnTo>
                  <a:lnTo>
                    <a:pt x="0" y="0"/>
                  </a:lnTo>
                  <a:close/>
                </a:path>
              </a:pathLst>
            </a:custGeom>
            <a:solidFill>
              <a:srgbClr val="FF6600"/>
            </a:solidFill>
            <a:ln>
              <a:noFill/>
            </a:ln>
            <a:effectLst/>
          </p:spPr>
          <p:style>
            <a:lnRef idx="0">
              <a:scrgbClr r="0" g="0" b="0"/>
            </a:lnRef>
            <a:fillRef idx="3">
              <a:scrgbClr r="0" g="0" b="0"/>
            </a:fillRef>
            <a:effectRef idx="2">
              <a:scrgbClr r="0" g="0" b="0"/>
            </a:effectRef>
            <a:fontRef idx="minor">
              <a:schemeClr val="lt1"/>
            </a:fontRef>
          </p:style>
          <p:txBody>
            <a:bodyPr lIns="121920" tIns="121920" rIns="121920" bIns="121920" spcCol="1270" anchor="ctr"/>
            <a:lstStyle/>
            <a:p>
              <a:pPr algn="ctr" defTabSz="1422400" fontAlgn="auto">
                <a:lnSpc>
                  <a:spcPct val="90000"/>
                </a:lnSpc>
                <a:spcAft>
                  <a:spcPct val="35000"/>
                </a:spcAft>
                <a:defRPr/>
              </a:pPr>
              <a:endParaRPr lang="en-US" sz="1000" dirty="0">
                <a:solidFill>
                  <a:srgbClr val="FFFFFF"/>
                </a:solidFill>
                <a:latin typeface="微软雅黑" panose="020B0503020204020204" pitchFamily="34" charset="-122"/>
                <a:ea typeface="微软雅黑" panose="020B0503020204020204" pitchFamily="34" charset="-122"/>
              </a:endParaRPr>
            </a:p>
          </p:txBody>
        </p:sp>
        <p:sp>
          <p:nvSpPr>
            <p:cNvPr id="33" name="矩形 32"/>
            <p:cNvSpPr/>
            <p:nvPr/>
          </p:nvSpPr>
          <p:spPr>
            <a:xfrm>
              <a:off x="4104782" y="1746976"/>
              <a:ext cx="1260000" cy="288889"/>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zh-CN" altLang="en-US" sz="1400" b="1" dirty="0" smtClean="0">
                  <a:solidFill>
                    <a:schemeClr val="bg2">
                      <a:lumMod val="10000"/>
                    </a:schemeClr>
                  </a:solidFill>
                  <a:latin typeface="微软雅黑" panose="020B0503020204020204" pitchFamily="34" charset="-122"/>
                  <a:ea typeface="微软雅黑" panose="020B0503020204020204" pitchFamily="34" charset="-122"/>
                </a:rPr>
                <a:t>跨越之阶</a:t>
              </a:r>
              <a:endParaRPr lang="en-US" altLang="zh-CN" sz="1400" b="1"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34" name="TextBox 6"/>
            <p:cNvSpPr txBox="1">
              <a:spLocks noChangeArrowheads="1"/>
            </p:cNvSpPr>
            <p:nvPr/>
          </p:nvSpPr>
          <p:spPr bwMode="auto">
            <a:xfrm>
              <a:off x="4104782" y="2039039"/>
              <a:ext cx="1260000" cy="3366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171450" indent="-1714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Wingdings" panose="05000000000000000000" pitchFamily="2" charset="2"/>
                <a:buChar char=""/>
              </a:pPr>
              <a:r>
                <a:rPr lang="zh-CN" altLang="en-US" sz="1200" b="1" dirty="0">
                  <a:solidFill>
                    <a:schemeClr val="bg1"/>
                  </a:solidFill>
                  <a:latin typeface="微软雅黑" panose="020B0503020204020204" pitchFamily="34" charset="-122"/>
                  <a:ea typeface="微软雅黑" panose="020B0503020204020204" pitchFamily="34" charset="-122"/>
                </a:rPr>
                <a:t>飞鹰（精品）训练营</a:t>
              </a:r>
            </a:p>
          </p:txBody>
        </p:sp>
      </p:grpSp>
      <p:sp>
        <p:nvSpPr>
          <p:cNvPr id="39" name="矩形 38"/>
          <p:cNvSpPr/>
          <p:nvPr/>
        </p:nvSpPr>
        <p:spPr>
          <a:xfrm>
            <a:off x="0" y="0"/>
            <a:ext cx="9144000" cy="648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40" name="矩形 39"/>
          <p:cNvSpPr/>
          <p:nvPr/>
        </p:nvSpPr>
        <p:spPr>
          <a:xfrm>
            <a:off x="0" y="72000"/>
            <a:ext cx="2880000" cy="504000"/>
          </a:xfrm>
          <a:prstGeom prst="rect">
            <a:avLst/>
          </a:prstGeom>
          <a:solidFill>
            <a:srgbClr val="EB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800" b="1" dirty="0" smtClean="0">
                <a:latin typeface="微软雅黑" panose="020B0503020204020204" pitchFamily="34" charset="-122"/>
                <a:ea typeface="微软雅黑" panose="020B0503020204020204" pitchFamily="34" charset="-122"/>
              </a:rPr>
              <a:t>管理类培训项目</a:t>
            </a:r>
            <a:endParaRPr lang="zh-CN" altLang="en-US" sz="2800" b="1" dirty="0">
              <a:latin typeface="微软雅黑" panose="020B0503020204020204" pitchFamily="34" charset="-122"/>
              <a:ea typeface="微软雅黑" panose="020B0503020204020204" pitchFamily="34" charset="-122"/>
            </a:endParaRPr>
          </a:p>
        </p:txBody>
      </p:sp>
      <p:sp>
        <p:nvSpPr>
          <p:cNvPr id="41" name="Text Box 40"/>
          <p:cNvSpPr txBox="1">
            <a:spLocks noChangeArrowheads="1"/>
          </p:cNvSpPr>
          <p:nvPr/>
        </p:nvSpPr>
        <p:spPr bwMode="auto">
          <a:xfrm>
            <a:off x="252000" y="838200"/>
            <a:ext cx="8640000" cy="1015663"/>
          </a:xfrm>
          <a:prstGeom prst="rect">
            <a:avLst/>
          </a:prstGeom>
          <a:noFill/>
          <a:ln>
            <a:noFill/>
          </a:ln>
          <a:effectLst>
            <a:prstShdw prst="shdw17" dist="17961" dir="2700000">
              <a:srgbClr val="5F8C99">
                <a:alpha val="37999"/>
              </a:srgbClr>
            </a:prst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0" algn="just" eaLnBrk="1" hangingPunct="1">
              <a:lnSpc>
                <a:spcPct val="150000"/>
              </a:lnSpc>
            </a:pP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       管理</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类课程培训，主要以公司的文化和战略为导向，以公司领导力素质模型为框架，并结合管理素质评估结果有针对性开展的管理人员培养训练。</a:t>
            </a:r>
          </a:p>
        </p:txBody>
      </p:sp>
      <p:sp>
        <p:nvSpPr>
          <p:cNvPr id="42" name="矩形 41"/>
          <p:cNvSpPr/>
          <p:nvPr/>
        </p:nvSpPr>
        <p:spPr>
          <a:xfrm>
            <a:off x="2298223" y="5638800"/>
            <a:ext cx="6480000" cy="584775"/>
          </a:xfrm>
          <a:prstGeom prst="rect">
            <a:avLst/>
          </a:prstGeom>
        </p:spPr>
        <p:txBody>
          <a:bodyPr wrap="square">
            <a:spAutoFit/>
          </a:bodyPr>
          <a:lstStyle/>
          <a:p>
            <a:pPr marL="285750" indent="-285750" algn="just">
              <a:buFont typeface="Wingdings" panose="05000000000000000000" pitchFamily="2" charset="2"/>
              <a:buChar char="Ø"/>
            </a:pPr>
            <a:r>
              <a:rPr lang="zh-CN" altLang="en-US" sz="1600" dirty="0" smtClean="0">
                <a:solidFill>
                  <a:schemeClr val="tx1"/>
                </a:solidFill>
                <a:latin typeface="微软雅黑" panose="020B0503020204020204" pitchFamily="34" charset="-122"/>
                <a:ea typeface="微软雅黑" panose="020B0503020204020204" pitchFamily="34" charset="-122"/>
              </a:rPr>
              <a:t>新</a:t>
            </a:r>
            <a:r>
              <a:rPr lang="zh-CN" altLang="en-US" sz="1600" dirty="0">
                <a:solidFill>
                  <a:schemeClr val="tx1"/>
                </a:solidFill>
                <a:latin typeface="微软雅黑" panose="020B0503020204020204" pitchFamily="34" charset="-122"/>
                <a:ea typeface="微软雅黑" panose="020B0503020204020204" pitchFamily="34" charset="-122"/>
              </a:rPr>
              <a:t>晋管理者锦囊是管理学院根据新晋管理者转型过程中面临的各种典型挑战，量身定做转型支持的解决方案</a:t>
            </a:r>
            <a:r>
              <a:rPr lang="zh-CN" altLang="en-US" sz="1600" dirty="0" smtClean="0">
                <a:solidFill>
                  <a:schemeClr val="tx1"/>
                </a:solidFill>
                <a:latin typeface="微软雅黑" panose="020B0503020204020204" pitchFamily="34" charset="-122"/>
                <a:ea typeface="微软雅黑" panose="020B0503020204020204" pitchFamily="34" charset="-122"/>
              </a:rPr>
              <a:t>。</a:t>
            </a:r>
            <a:endParaRPr lang="zh-CN" altLang="en-US" sz="1600" dirty="0">
              <a:solidFill>
                <a:schemeClr val="tx1"/>
              </a:solidFill>
            </a:endParaRPr>
          </a:p>
        </p:txBody>
      </p:sp>
      <p:sp>
        <p:nvSpPr>
          <p:cNvPr id="2" name="矩形 1"/>
          <p:cNvSpPr/>
          <p:nvPr/>
        </p:nvSpPr>
        <p:spPr>
          <a:xfrm>
            <a:off x="2298223" y="4503003"/>
            <a:ext cx="6480000" cy="830997"/>
          </a:xfrm>
          <a:prstGeom prst="rect">
            <a:avLst/>
          </a:prstGeom>
        </p:spPr>
        <p:txBody>
          <a:bodyPr wrap="square">
            <a:spAutoFit/>
          </a:bodyPr>
          <a:lstStyle/>
          <a:p>
            <a:pPr marL="285750" indent="-285750" algn="just">
              <a:buFont typeface="Wingdings" panose="05000000000000000000" pitchFamily="2" charset="2"/>
              <a:buChar char="Ø"/>
            </a:pPr>
            <a:r>
              <a:rPr lang="zh-CN" altLang="en-US" sz="1600" dirty="0" smtClean="0">
                <a:solidFill>
                  <a:schemeClr val="tx1"/>
                </a:solidFill>
                <a:latin typeface="微软雅黑" panose="020B0503020204020204" pitchFamily="34" charset="-122"/>
                <a:ea typeface="微软雅黑" panose="020B0503020204020204" pitchFamily="34" charset="-122"/>
              </a:rPr>
              <a:t>基层</a:t>
            </a:r>
            <a:r>
              <a:rPr lang="zh-CN" altLang="en-US" sz="1600" dirty="0">
                <a:solidFill>
                  <a:schemeClr val="tx1"/>
                </a:solidFill>
                <a:latin typeface="微软雅黑" panose="020B0503020204020204" pitchFamily="34" charset="-122"/>
                <a:ea typeface="微软雅黑" panose="020B0503020204020204" pitchFamily="34" charset="-122"/>
              </a:rPr>
              <a:t>管理训练营的课程设计以公司领导力素质模型为切入点，以“分主题、分阶段、进阶式”培训提升为“内核”，培训的重点在“管理自我”、“管理团队”、“管理工作”三个方面。</a:t>
            </a:r>
            <a:endParaRPr lang="zh-CN" altLang="en-US" sz="1600" dirty="0">
              <a:solidFill>
                <a:schemeClr val="tx1"/>
              </a:solidFill>
            </a:endParaRPr>
          </a:p>
        </p:txBody>
      </p:sp>
      <p:sp>
        <p:nvSpPr>
          <p:cNvPr id="3" name="矩形 2"/>
          <p:cNvSpPr/>
          <p:nvPr/>
        </p:nvSpPr>
        <p:spPr>
          <a:xfrm>
            <a:off x="2298223" y="3291157"/>
            <a:ext cx="6480000" cy="830997"/>
          </a:xfrm>
          <a:prstGeom prst="rect">
            <a:avLst/>
          </a:prstGeom>
        </p:spPr>
        <p:txBody>
          <a:bodyPr wrap="square">
            <a:spAutoFit/>
          </a:bodyPr>
          <a:lstStyle/>
          <a:p>
            <a:pPr marL="285750" indent="-285750" algn="just">
              <a:buFont typeface="Wingdings" panose="05000000000000000000" pitchFamily="2" charset="2"/>
              <a:buChar char="Ø"/>
            </a:pPr>
            <a:r>
              <a:rPr lang="zh-CN" altLang="en-US" sz="1600" dirty="0" smtClean="0">
                <a:solidFill>
                  <a:schemeClr val="tx1"/>
                </a:solidFill>
                <a:latin typeface="微软雅黑" panose="020B0503020204020204" pitchFamily="34" charset="-122"/>
                <a:ea typeface="微软雅黑" panose="020B0503020204020204" pitchFamily="34" charset="-122"/>
              </a:rPr>
              <a:t>该</a:t>
            </a:r>
            <a:r>
              <a:rPr lang="zh-CN" altLang="en-US" sz="1600" dirty="0">
                <a:solidFill>
                  <a:schemeClr val="tx1"/>
                </a:solidFill>
                <a:latin typeface="微软雅黑" panose="020B0503020204020204" pitchFamily="34" charset="-122"/>
                <a:ea typeface="微软雅黑" panose="020B0503020204020204" pitchFamily="34" charset="-122"/>
              </a:rPr>
              <a:t>项目以公司的文化和战略为导向，以公司领导力素质模型为框架，并结合管理素质评估结果有针对性设计开发的中层管理人员培养训练方案。</a:t>
            </a:r>
            <a:endParaRPr lang="zh-CN" altLang="en-US" sz="1600" dirty="0">
              <a:solidFill>
                <a:schemeClr val="tx1"/>
              </a:solidFill>
            </a:endParaRPr>
          </a:p>
        </p:txBody>
      </p:sp>
      <p:sp>
        <p:nvSpPr>
          <p:cNvPr id="4" name="矩形 3"/>
          <p:cNvSpPr/>
          <p:nvPr/>
        </p:nvSpPr>
        <p:spPr>
          <a:xfrm>
            <a:off x="2298223" y="2057400"/>
            <a:ext cx="6480000" cy="1077218"/>
          </a:xfrm>
          <a:prstGeom prst="rect">
            <a:avLst/>
          </a:prstGeom>
        </p:spPr>
        <p:txBody>
          <a:bodyPr wrap="square">
            <a:spAutoFit/>
          </a:bodyPr>
          <a:lstStyle/>
          <a:p>
            <a:pPr marL="285750" indent="-285750" algn="just">
              <a:buFont typeface="Wingdings" panose="05000000000000000000" pitchFamily="2" charset="2"/>
              <a:buChar char="Ø"/>
            </a:pPr>
            <a:r>
              <a:rPr lang="zh-CN" altLang="en-US" sz="1600" dirty="0" smtClean="0">
                <a:solidFill>
                  <a:schemeClr val="tx1"/>
                </a:solidFill>
                <a:latin typeface="微软雅黑" pitchFamily="34" charset="-122"/>
                <a:ea typeface="微软雅黑" pitchFamily="34" charset="-122"/>
              </a:rPr>
              <a:t>综合</a:t>
            </a:r>
            <a:r>
              <a:rPr lang="zh-CN" altLang="en-US" sz="1600" dirty="0">
                <a:solidFill>
                  <a:schemeClr val="tx1"/>
                </a:solidFill>
                <a:latin typeface="微软雅黑" pitchFamily="34" charset="-122"/>
                <a:ea typeface="微软雅黑" pitchFamily="34" charset="-122"/>
              </a:rPr>
              <a:t>领导力项目是针对公司中高层管理者的系统性学习方案，从企业的整体运营角度出发，围绕战略、业务规划、公司治理、法务、财务、营销、创新等维度设计方案，通过课程、案例、标杆企业交流等学习方式，系统化提升中高层管理者的管理水平。</a:t>
            </a:r>
            <a:endParaRPr lang="zh-CN" altLang="en-US" sz="1600" dirty="0">
              <a:solidFill>
                <a:schemeClr val="tx1"/>
              </a:solidFill>
            </a:endParaRPr>
          </a:p>
        </p:txBody>
      </p:sp>
    </p:spTree>
    <p:extLst>
      <p:ext uri="{BB962C8B-B14F-4D97-AF65-F5344CB8AC3E}">
        <p14:creationId xmlns="" xmlns:p14="http://schemas.microsoft.com/office/powerpoint/2010/main" val="42255881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10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20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nodeType="withEffect">
                                  <p:stCondLst>
                                    <p:cond delay="30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par>
                          <p:cTn id="17" fill="hold">
                            <p:stCondLst>
                              <p:cond delay="800"/>
                            </p:stCondLst>
                            <p:childTnLst>
                              <p:par>
                                <p:cTn id="18" presetID="22" presetClass="entr" presetSubtype="8"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500"/>
                                        <p:tgtEl>
                                          <p:spTgt spid="3"/>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left)">
                                      <p:cBhvr>
                                        <p:cTn id="26" dur="500"/>
                                        <p:tgtEl>
                                          <p:spTgt spid="2"/>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wipe(left)">
                                      <p:cBhvr>
                                        <p:cTn id="2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2" grpId="0"/>
      <p:bldP spid="3"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7" descr="1.png"/>
          <p:cNvPicPr>
            <a:picLocks noChangeAspect="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52000" y="1287043"/>
            <a:ext cx="8640000" cy="47327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矩形 2"/>
          <p:cNvSpPr/>
          <p:nvPr/>
        </p:nvSpPr>
        <p:spPr>
          <a:xfrm>
            <a:off x="0" y="0"/>
            <a:ext cx="9144000" cy="648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4" name="矩形 3"/>
          <p:cNvSpPr/>
          <p:nvPr/>
        </p:nvSpPr>
        <p:spPr>
          <a:xfrm>
            <a:off x="0" y="72000"/>
            <a:ext cx="2880000" cy="504000"/>
          </a:xfrm>
          <a:prstGeom prst="rect">
            <a:avLst/>
          </a:prstGeom>
          <a:solidFill>
            <a:srgbClr val="EB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800" b="1" dirty="0" smtClean="0">
                <a:latin typeface="微软雅黑" panose="020B0503020204020204" pitchFamily="34" charset="-122"/>
                <a:ea typeface="微软雅黑" panose="020B0503020204020204" pitchFamily="34" charset="-122"/>
              </a:rPr>
              <a:t>典型客户</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3896657791"/>
      </p:ext>
    </p:extLst>
  </p:cSld>
  <p:clrMapOvr>
    <a:masterClrMapping/>
  </p:clrMapOvr>
  <p:transition spd="slow">
    <p:push/>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6997275" y="2962543"/>
            <a:ext cx="1918125" cy="1440000"/>
          </a:xfrm>
          <a:prstGeom prst="rect">
            <a:avLst/>
          </a:prstGeom>
          <a:ln w="38100">
            <a:solidFill>
              <a:schemeClr val="accent1">
                <a:lumMod val="20000"/>
                <a:lumOff val="80000"/>
              </a:schemeClr>
            </a:solidFill>
          </a:ln>
        </p:spPr>
      </p:pic>
      <p:pic>
        <p:nvPicPr>
          <p:cNvPr id="6" name="图片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270759" y="4705886"/>
            <a:ext cx="1918125" cy="1440000"/>
          </a:xfrm>
          <a:prstGeom prst="rect">
            <a:avLst/>
          </a:prstGeom>
          <a:ln w="38100">
            <a:solidFill>
              <a:schemeClr val="accent1">
                <a:lumMod val="20000"/>
                <a:lumOff val="80000"/>
              </a:schemeClr>
            </a:solidFill>
          </a:ln>
        </p:spPr>
      </p:pic>
      <p:pic>
        <p:nvPicPr>
          <p:cNvPr id="7" name="图片 6"/>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4753853" y="1219200"/>
            <a:ext cx="1920000" cy="1440000"/>
          </a:xfrm>
          <a:prstGeom prst="rect">
            <a:avLst/>
          </a:prstGeom>
          <a:ln w="38100">
            <a:solidFill>
              <a:schemeClr val="accent1">
                <a:lumMod val="20000"/>
                <a:lumOff val="80000"/>
              </a:schemeClr>
            </a:solidFill>
          </a:ln>
        </p:spPr>
      </p:pic>
      <p:pic>
        <p:nvPicPr>
          <p:cNvPr id="8" name="图片 7"/>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4755103" y="2962543"/>
            <a:ext cx="1920000" cy="1440000"/>
          </a:xfrm>
          <a:prstGeom prst="rect">
            <a:avLst/>
          </a:prstGeom>
          <a:ln w="38100">
            <a:solidFill>
              <a:schemeClr val="accent1">
                <a:lumMod val="20000"/>
                <a:lumOff val="80000"/>
              </a:schemeClr>
            </a:solidFill>
          </a:ln>
        </p:spPr>
      </p:pic>
      <p:pic>
        <p:nvPicPr>
          <p:cNvPr id="9" name="图片 8"/>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4753228" y="4705886"/>
            <a:ext cx="1920000" cy="1440000"/>
          </a:xfrm>
          <a:prstGeom prst="rect">
            <a:avLst/>
          </a:prstGeom>
          <a:ln w="38100">
            <a:solidFill>
              <a:schemeClr val="accent1">
                <a:lumMod val="20000"/>
                <a:lumOff val="80000"/>
              </a:schemeClr>
            </a:solidFill>
          </a:ln>
        </p:spPr>
      </p:pic>
      <p:pic>
        <p:nvPicPr>
          <p:cNvPr id="10" name="图片 9"/>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6995400" y="4705886"/>
            <a:ext cx="1920000" cy="1440000"/>
          </a:xfrm>
          <a:prstGeom prst="rect">
            <a:avLst/>
          </a:prstGeom>
          <a:ln w="38100">
            <a:solidFill>
              <a:schemeClr val="accent1">
                <a:lumMod val="20000"/>
                <a:lumOff val="80000"/>
              </a:schemeClr>
            </a:solidFill>
          </a:ln>
        </p:spPr>
      </p:pic>
      <p:pic>
        <p:nvPicPr>
          <p:cNvPr id="11" name="图片 10"/>
          <p:cNvPicPr>
            <a:picLocks noChangeAspect="1"/>
          </p:cNvPicPr>
          <p:nvPr/>
        </p:nvPicPr>
        <p:blipFill>
          <a:blip r:embed="rId8" cstate="print">
            <a:extLst>
              <a:ext uri="{28A0092B-C50C-407E-A947-70E740481C1C}">
                <a14:useLocalDpi xmlns="" xmlns:a14="http://schemas.microsoft.com/office/drawing/2010/main" val="0"/>
              </a:ext>
            </a:extLst>
          </a:blip>
          <a:stretch>
            <a:fillRect/>
          </a:stretch>
        </p:blipFill>
        <p:spPr>
          <a:xfrm>
            <a:off x="2511056" y="4705886"/>
            <a:ext cx="1920000" cy="1440000"/>
          </a:xfrm>
          <a:prstGeom prst="rect">
            <a:avLst/>
          </a:prstGeom>
          <a:ln w="38100">
            <a:solidFill>
              <a:schemeClr val="accent1">
                <a:lumMod val="20000"/>
                <a:lumOff val="80000"/>
              </a:schemeClr>
            </a:solidFill>
          </a:ln>
        </p:spPr>
      </p:pic>
      <p:pic>
        <p:nvPicPr>
          <p:cNvPr id="12" name="图片 11"/>
          <p:cNvPicPr>
            <a:picLocks noChangeAspect="1"/>
          </p:cNvPicPr>
          <p:nvPr/>
        </p:nvPicPr>
        <p:blipFill>
          <a:blip r:embed="rId9" cstate="print">
            <a:extLst>
              <a:ext uri="{28A0092B-C50C-407E-A947-70E740481C1C}">
                <a14:useLocalDpi xmlns="" xmlns:a14="http://schemas.microsoft.com/office/drawing/2010/main" val="0"/>
              </a:ext>
            </a:extLst>
          </a:blip>
          <a:stretch>
            <a:fillRect/>
          </a:stretch>
        </p:blipFill>
        <p:spPr>
          <a:xfrm>
            <a:off x="2512306" y="1219200"/>
            <a:ext cx="1920000" cy="1440000"/>
          </a:xfrm>
          <a:prstGeom prst="rect">
            <a:avLst/>
          </a:prstGeom>
          <a:ln w="38100">
            <a:solidFill>
              <a:schemeClr val="accent1">
                <a:lumMod val="20000"/>
                <a:lumOff val="80000"/>
              </a:schemeClr>
            </a:solidFill>
          </a:ln>
        </p:spPr>
      </p:pic>
      <p:pic>
        <p:nvPicPr>
          <p:cNvPr id="13" name="图片 12"/>
          <p:cNvPicPr>
            <a:picLocks noChangeAspect="1"/>
          </p:cNvPicPr>
          <p:nvPr/>
        </p:nvPicPr>
        <p:blipFill>
          <a:blip r:embed="rId10" cstate="print">
            <a:extLst>
              <a:ext uri="{28A0092B-C50C-407E-A947-70E740481C1C}">
                <a14:useLocalDpi xmlns="" xmlns:a14="http://schemas.microsoft.com/office/drawing/2010/main" val="0"/>
              </a:ext>
            </a:extLst>
          </a:blip>
          <a:stretch>
            <a:fillRect/>
          </a:stretch>
        </p:blipFill>
        <p:spPr>
          <a:xfrm>
            <a:off x="270759" y="2962543"/>
            <a:ext cx="1920000" cy="1440000"/>
          </a:xfrm>
          <a:prstGeom prst="rect">
            <a:avLst/>
          </a:prstGeom>
          <a:ln w="38100">
            <a:solidFill>
              <a:schemeClr val="accent1">
                <a:lumMod val="20000"/>
                <a:lumOff val="80000"/>
              </a:schemeClr>
            </a:solidFill>
          </a:ln>
        </p:spPr>
      </p:pic>
      <p:pic>
        <p:nvPicPr>
          <p:cNvPr id="14" name="图片 13"/>
          <p:cNvPicPr>
            <a:picLocks noChangeAspect="1"/>
          </p:cNvPicPr>
          <p:nvPr/>
        </p:nvPicPr>
        <p:blipFill>
          <a:blip r:embed="rId11" cstate="print">
            <a:extLst>
              <a:ext uri="{28A0092B-C50C-407E-A947-70E740481C1C}">
                <a14:useLocalDpi xmlns="" xmlns:a14="http://schemas.microsoft.com/office/drawing/2010/main" val="0"/>
              </a:ext>
            </a:extLst>
          </a:blip>
          <a:stretch>
            <a:fillRect/>
          </a:stretch>
        </p:blipFill>
        <p:spPr>
          <a:xfrm>
            <a:off x="2512931" y="2962543"/>
            <a:ext cx="1920000" cy="1440000"/>
          </a:xfrm>
          <a:prstGeom prst="rect">
            <a:avLst/>
          </a:prstGeom>
          <a:ln w="38100">
            <a:solidFill>
              <a:schemeClr val="accent1">
                <a:lumMod val="20000"/>
                <a:lumOff val="80000"/>
              </a:schemeClr>
            </a:solidFill>
          </a:ln>
        </p:spPr>
      </p:pic>
      <p:pic>
        <p:nvPicPr>
          <p:cNvPr id="15" name="图片 14"/>
          <p:cNvPicPr>
            <a:picLocks noChangeAspect="1"/>
          </p:cNvPicPr>
          <p:nvPr/>
        </p:nvPicPr>
        <p:blipFill>
          <a:blip r:embed="rId12" cstate="print">
            <a:extLst>
              <a:ext uri="{28A0092B-C50C-407E-A947-70E740481C1C}">
                <a14:useLocalDpi xmlns="" xmlns:a14="http://schemas.microsoft.com/office/drawing/2010/main" val="0"/>
              </a:ext>
            </a:extLst>
          </a:blip>
          <a:stretch>
            <a:fillRect/>
          </a:stretch>
        </p:blipFill>
        <p:spPr>
          <a:xfrm>
            <a:off x="270759" y="1219200"/>
            <a:ext cx="1920000" cy="1440000"/>
          </a:xfrm>
          <a:prstGeom prst="rect">
            <a:avLst/>
          </a:prstGeom>
          <a:ln w="38100">
            <a:solidFill>
              <a:schemeClr val="accent1">
                <a:lumMod val="20000"/>
                <a:lumOff val="80000"/>
              </a:schemeClr>
            </a:solidFill>
          </a:ln>
        </p:spPr>
      </p:pic>
      <p:pic>
        <p:nvPicPr>
          <p:cNvPr id="16" name="图片 15"/>
          <p:cNvPicPr>
            <a:picLocks noChangeAspect="1"/>
          </p:cNvPicPr>
          <p:nvPr/>
        </p:nvPicPr>
        <p:blipFill>
          <a:blip r:embed="rId13" cstate="print">
            <a:extLst>
              <a:ext uri="{28A0092B-C50C-407E-A947-70E740481C1C}">
                <a14:useLocalDpi xmlns="" xmlns:a14="http://schemas.microsoft.com/office/drawing/2010/main" val="0"/>
              </a:ext>
            </a:extLst>
          </a:blip>
          <a:stretch>
            <a:fillRect/>
          </a:stretch>
        </p:blipFill>
        <p:spPr>
          <a:xfrm>
            <a:off x="6995400" y="1219200"/>
            <a:ext cx="1920000" cy="1440000"/>
          </a:xfrm>
          <a:prstGeom prst="rect">
            <a:avLst/>
          </a:prstGeom>
          <a:ln w="38100">
            <a:solidFill>
              <a:schemeClr val="accent1">
                <a:lumMod val="20000"/>
                <a:lumOff val="80000"/>
              </a:schemeClr>
            </a:solidFill>
          </a:ln>
        </p:spPr>
      </p:pic>
      <p:sp>
        <p:nvSpPr>
          <p:cNvPr id="17" name="矩形 16"/>
          <p:cNvSpPr/>
          <p:nvPr/>
        </p:nvSpPr>
        <p:spPr>
          <a:xfrm>
            <a:off x="0" y="0"/>
            <a:ext cx="9144000" cy="648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18" name="矩形 17"/>
          <p:cNvSpPr/>
          <p:nvPr/>
        </p:nvSpPr>
        <p:spPr>
          <a:xfrm>
            <a:off x="0" y="72000"/>
            <a:ext cx="2880000" cy="504000"/>
          </a:xfrm>
          <a:prstGeom prst="rect">
            <a:avLst/>
          </a:prstGeom>
          <a:solidFill>
            <a:srgbClr val="EB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800" b="1" dirty="0" smtClean="0">
                <a:latin typeface="微软雅黑" panose="020B0503020204020204" pitchFamily="34" charset="-122"/>
                <a:ea typeface="微软雅黑" panose="020B0503020204020204" pitchFamily="34" charset="-122"/>
              </a:rPr>
              <a:t>管理类培训项目</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155009757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1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2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3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40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60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nodeType="withEffect">
                                  <p:stCondLst>
                                    <p:cond delay="70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nodeType="withEffect">
                                  <p:stCondLst>
                                    <p:cond delay="80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nodeType="withEffect">
                                  <p:stCondLst>
                                    <p:cond delay="90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nodeType="withEffect">
                                  <p:stCondLst>
                                    <p:cond delay="100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nodeType="withEffect">
                                  <p:stCondLst>
                                    <p:cond delay="110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9144000" cy="648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15" name="矩形 14"/>
          <p:cNvSpPr/>
          <p:nvPr/>
        </p:nvSpPr>
        <p:spPr>
          <a:xfrm>
            <a:off x="0" y="72000"/>
            <a:ext cx="2880000" cy="504000"/>
          </a:xfrm>
          <a:prstGeom prst="rect">
            <a:avLst/>
          </a:prstGeom>
          <a:solidFill>
            <a:srgbClr val="EB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800" b="1" dirty="0" smtClean="0">
                <a:latin typeface="微软雅黑" panose="020B0503020204020204" pitchFamily="34" charset="-122"/>
                <a:ea typeface="微软雅黑" panose="020B0503020204020204" pitchFamily="34" charset="-122"/>
              </a:rPr>
              <a:t>专项培训项目</a:t>
            </a:r>
            <a:endParaRPr lang="zh-CN" altLang="en-US" sz="2800" b="1" dirty="0">
              <a:latin typeface="微软雅黑" panose="020B0503020204020204" pitchFamily="34" charset="-122"/>
              <a:ea typeface="微软雅黑" panose="020B0503020204020204" pitchFamily="34" charset="-122"/>
            </a:endParaRPr>
          </a:p>
        </p:txBody>
      </p:sp>
      <p:sp>
        <p:nvSpPr>
          <p:cNvPr id="16" name="Text Box 40"/>
          <p:cNvSpPr txBox="1">
            <a:spLocks noChangeArrowheads="1"/>
          </p:cNvSpPr>
          <p:nvPr/>
        </p:nvSpPr>
        <p:spPr bwMode="auto">
          <a:xfrm>
            <a:off x="252000" y="914400"/>
            <a:ext cx="8640000" cy="1015663"/>
          </a:xfrm>
          <a:prstGeom prst="rect">
            <a:avLst/>
          </a:prstGeom>
          <a:noFill/>
          <a:ln>
            <a:noFill/>
          </a:ln>
          <a:effectLst>
            <a:prstShdw prst="shdw17" dist="17961" dir="2700000">
              <a:srgbClr val="5F8C99">
                <a:alpha val="37999"/>
              </a:srgbClr>
            </a:prst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0" algn="just" eaLnBrk="1" hangingPunct="1">
              <a:lnSpc>
                <a:spcPct val="150000"/>
              </a:lnSpc>
            </a:pP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       专业</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类课程培训，旨在提升学员专业能力。目前康拓普</a:t>
            </a: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学院已在展</a:t>
            </a:r>
            <a:r>
              <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rPr>
              <a:t>TTT</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内训</a:t>
            </a: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师项目和</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“猎鹰”销售训练营项目。</a:t>
            </a:r>
          </a:p>
        </p:txBody>
      </p:sp>
      <p:grpSp>
        <p:nvGrpSpPr>
          <p:cNvPr id="35" name="组合 34"/>
          <p:cNvGrpSpPr>
            <a:grpSpLocks/>
          </p:cNvGrpSpPr>
          <p:nvPr/>
        </p:nvGrpSpPr>
        <p:grpSpPr bwMode="auto">
          <a:xfrm>
            <a:off x="304800" y="3278535"/>
            <a:ext cx="1980000" cy="900112"/>
            <a:chOff x="1460417" y="3600709"/>
            <a:chExt cx="1260000" cy="900000"/>
          </a:xfrm>
        </p:grpSpPr>
        <p:sp>
          <p:nvSpPr>
            <p:cNvPr id="36" name="任意多边形 35"/>
            <p:cNvSpPr/>
            <p:nvPr/>
          </p:nvSpPr>
          <p:spPr>
            <a:xfrm>
              <a:off x="1460417" y="3600709"/>
              <a:ext cx="1260000" cy="900000"/>
            </a:xfrm>
            <a:custGeom>
              <a:avLst/>
              <a:gdLst>
                <a:gd name="connsiteX0" fmla="*/ 0 w 3330369"/>
                <a:gd name="connsiteY0" fmla="*/ 0 h 1998222"/>
                <a:gd name="connsiteX1" fmla="*/ 3330369 w 3330369"/>
                <a:gd name="connsiteY1" fmla="*/ 0 h 1998222"/>
                <a:gd name="connsiteX2" fmla="*/ 3330369 w 3330369"/>
                <a:gd name="connsiteY2" fmla="*/ 1998222 h 1998222"/>
                <a:gd name="connsiteX3" fmla="*/ 0 w 3330369"/>
                <a:gd name="connsiteY3" fmla="*/ 1998222 h 1998222"/>
                <a:gd name="connsiteX4" fmla="*/ 0 w 3330369"/>
                <a:gd name="connsiteY4" fmla="*/ 0 h 1998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0369" h="1998222">
                  <a:moveTo>
                    <a:pt x="0" y="0"/>
                  </a:moveTo>
                  <a:lnTo>
                    <a:pt x="3330369" y="0"/>
                  </a:lnTo>
                  <a:lnTo>
                    <a:pt x="3330369" y="1998222"/>
                  </a:lnTo>
                  <a:lnTo>
                    <a:pt x="0" y="1998222"/>
                  </a:lnTo>
                  <a:lnTo>
                    <a:pt x="0" y="0"/>
                  </a:lnTo>
                  <a:close/>
                </a:path>
              </a:pathLst>
            </a:custGeom>
            <a:solidFill>
              <a:srgbClr val="FF6600"/>
            </a:solidFill>
            <a:ln>
              <a:noFill/>
            </a:ln>
            <a:effectLst/>
          </p:spPr>
          <p:style>
            <a:lnRef idx="0">
              <a:scrgbClr r="0" g="0" b="0"/>
            </a:lnRef>
            <a:fillRef idx="3">
              <a:scrgbClr r="0" g="0" b="0"/>
            </a:fillRef>
            <a:effectRef idx="2">
              <a:scrgbClr r="0" g="0" b="0"/>
            </a:effectRef>
            <a:fontRef idx="minor">
              <a:schemeClr val="lt1"/>
            </a:fontRef>
          </p:style>
          <p:txBody>
            <a:bodyPr lIns="121920" tIns="121920" rIns="121920" bIns="121920" spcCol="1270" anchor="ctr"/>
            <a:lstStyle/>
            <a:p>
              <a:pPr algn="ctr" defTabSz="1422400" fontAlgn="auto">
                <a:lnSpc>
                  <a:spcPct val="90000"/>
                </a:lnSpc>
                <a:spcAft>
                  <a:spcPct val="35000"/>
                </a:spcAft>
                <a:defRPr/>
              </a:pPr>
              <a:endParaRPr lang="en-US" sz="1000" dirty="0">
                <a:solidFill>
                  <a:srgbClr val="FFFFFF"/>
                </a:solidFill>
                <a:latin typeface="微软雅黑" panose="020B0503020204020204" pitchFamily="34" charset="-122"/>
                <a:ea typeface="微软雅黑" panose="020B0503020204020204" pitchFamily="34" charset="-122"/>
              </a:endParaRPr>
            </a:p>
          </p:txBody>
        </p:sp>
        <p:sp>
          <p:nvSpPr>
            <p:cNvPr id="37" name="矩形 36"/>
            <p:cNvSpPr/>
            <p:nvPr/>
          </p:nvSpPr>
          <p:spPr>
            <a:xfrm>
              <a:off x="1460417" y="3668963"/>
              <a:ext cx="1260000" cy="288889"/>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zh-CN" altLang="en-US" sz="1400" b="1" dirty="0">
                  <a:solidFill>
                    <a:schemeClr val="tx1"/>
                  </a:solidFill>
                  <a:latin typeface="微软雅黑" panose="020B0503020204020204" pitchFamily="34" charset="-122"/>
                  <a:ea typeface="微软雅黑" panose="020B0503020204020204" pitchFamily="34" charset="-122"/>
                </a:rPr>
                <a:t>业务导向</a:t>
              </a:r>
            </a:p>
          </p:txBody>
        </p:sp>
        <p:sp>
          <p:nvSpPr>
            <p:cNvPr id="38" name="TextBox 6"/>
            <p:cNvSpPr txBox="1">
              <a:spLocks noChangeArrowheads="1"/>
            </p:cNvSpPr>
            <p:nvPr/>
          </p:nvSpPr>
          <p:spPr bwMode="auto">
            <a:xfrm>
              <a:off x="1460417" y="3961547"/>
              <a:ext cx="1260000" cy="3773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171450" indent="-1714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Wingdings" panose="05000000000000000000" pitchFamily="2" charset="2"/>
                <a:buChar char=""/>
              </a:pPr>
              <a:r>
                <a:rPr lang="zh-CN" altLang="en-US" sz="1400" b="1" dirty="0">
                  <a:solidFill>
                    <a:schemeClr val="bg1"/>
                  </a:solidFill>
                  <a:latin typeface="微软雅黑" panose="020B0503020204020204" pitchFamily="34" charset="-122"/>
                  <a:ea typeface="微软雅黑" panose="020B0503020204020204" pitchFamily="34" charset="-122"/>
                </a:rPr>
                <a:t>定制化培训项目</a:t>
              </a:r>
            </a:p>
          </p:txBody>
        </p:sp>
      </p:grpSp>
      <p:grpSp>
        <p:nvGrpSpPr>
          <p:cNvPr id="39" name="组合 5"/>
          <p:cNvGrpSpPr>
            <a:grpSpLocks/>
          </p:cNvGrpSpPr>
          <p:nvPr/>
        </p:nvGrpSpPr>
        <p:grpSpPr bwMode="auto">
          <a:xfrm>
            <a:off x="304800" y="2057400"/>
            <a:ext cx="1980000" cy="900113"/>
            <a:chOff x="2799477" y="2669722"/>
            <a:chExt cx="1260000" cy="900000"/>
          </a:xfrm>
        </p:grpSpPr>
        <p:sp>
          <p:nvSpPr>
            <p:cNvPr id="40" name="任意多边形 39"/>
            <p:cNvSpPr/>
            <p:nvPr/>
          </p:nvSpPr>
          <p:spPr>
            <a:xfrm>
              <a:off x="2799477" y="2669722"/>
              <a:ext cx="1260000" cy="900000"/>
            </a:xfrm>
            <a:custGeom>
              <a:avLst/>
              <a:gdLst>
                <a:gd name="connsiteX0" fmla="*/ 0 w 3330369"/>
                <a:gd name="connsiteY0" fmla="*/ 0 h 1998222"/>
                <a:gd name="connsiteX1" fmla="*/ 3330369 w 3330369"/>
                <a:gd name="connsiteY1" fmla="*/ 0 h 1998222"/>
                <a:gd name="connsiteX2" fmla="*/ 3330369 w 3330369"/>
                <a:gd name="connsiteY2" fmla="*/ 1998222 h 1998222"/>
                <a:gd name="connsiteX3" fmla="*/ 0 w 3330369"/>
                <a:gd name="connsiteY3" fmla="*/ 1998222 h 1998222"/>
                <a:gd name="connsiteX4" fmla="*/ 0 w 3330369"/>
                <a:gd name="connsiteY4" fmla="*/ 0 h 1998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0369" h="1998222">
                  <a:moveTo>
                    <a:pt x="0" y="0"/>
                  </a:moveTo>
                  <a:lnTo>
                    <a:pt x="3330369" y="0"/>
                  </a:lnTo>
                  <a:lnTo>
                    <a:pt x="3330369" y="1998222"/>
                  </a:lnTo>
                  <a:lnTo>
                    <a:pt x="0" y="1998222"/>
                  </a:lnTo>
                  <a:lnTo>
                    <a:pt x="0" y="0"/>
                  </a:lnTo>
                  <a:close/>
                </a:path>
              </a:pathLst>
            </a:custGeom>
            <a:solidFill>
              <a:srgbClr val="FF6600"/>
            </a:solidFill>
            <a:ln>
              <a:noFill/>
            </a:ln>
            <a:effectLst/>
          </p:spPr>
          <p:style>
            <a:lnRef idx="0">
              <a:scrgbClr r="0" g="0" b="0"/>
            </a:lnRef>
            <a:fillRef idx="3">
              <a:scrgbClr r="0" g="0" b="0"/>
            </a:fillRef>
            <a:effectRef idx="2">
              <a:scrgbClr r="0" g="0" b="0"/>
            </a:effectRef>
            <a:fontRef idx="minor">
              <a:schemeClr val="lt1"/>
            </a:fontRef>
          </p:style>
          <p:txBody>
            <a:bodyPr lIns="121920" tIns="121920" rIns="121920" bIns="121920" spcCol="1270" anchor="ctr"/>
            <a:lstStyle/>
            <a:p>
              <a:pPr algn="ctr" defTabSz="1422400" fontAlgn="auto">
                <a:lnSpc>
                  <a:spcPct val="90000"/>
                </a:lnSpc>
                <a:spcAft>
                  <a:spcPct val="35000"/>
                </a:spcAft>
                <a:defRPr/>
              </a:pPr>
              <a:endParaRPr lang="en-US" sz="1000" dirty="0">
                <a:solidFill>
                  <a:srgbClr val="FFFFFF"/>
                </a:solidFill>
                <a:latin typeface="微软雅黑" panose="020B0503020204020204" pitchFamily="34" charset="-122"/>
                <a:ea typeface="微软雅黑" panose="020B0503020204020204" pitchFamily="34" charset="-122"/>
              </a:endParaRPr>
            </a:p>
          </p:txBody>
        </p:sp>
        <p:sp>
          <p:nvSpPr>
            <p:cNvPr id="41" name="矩形 40"/>
            <p:cNvSpPr/>
            <p:nvPr/>
          </p:nvSpPr>
          <p:spPr>
            <a:xfrm>
              <a:off x="2799477" y="2737976"/>
              <a:ext cx="1260000" cy="288889"/>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zh-CN" altLang="en-US" sz="1400" b="1" dirty="0">
                  <a:solidFill>
                    <a:schemeClr val="tx1"/>
                  </a:solidFill>
                  <a:latin typeface="微软雅黑" panose="020B0503020204020204" pitchFamily="34" charset="-122"/>
                  <a:ea typeface="微软雅黑" panose="020B0503020204020204" pitchFamily="34" charset="-122"/>
                </a:rPr>
                <a:t>授人以渔</a:t>
              </a:r>
            </a:p>
          </p:txBody>
        </p:sp>
        <p:sp>
          <p:nvSpPr>
            <p:cNvPr id="42" name="TextBox 6"/>
            <p:cNvSpPr txBox="1">
              <a:spLocks noChangeArrowheads="1"/>
            </p:cNvSpPr>
            <p:nvPr/>
          </p:nvSpPr>
          <p:spPr bwMode="auto">
            <a:xfrm>
              <a:off x="2799477" y="3030560"/>
              <a:ext cx="1260000" cy="3773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171450" indent="-1714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Wingdings" panose="05000000000000000000" pitchFamily="2" charset="2"/>
                <a:buChar char=""/>
              </a:pPr>
              <a:r>
                <a:rPr lang="en-US" altLang="zh-CN" sz="1400" b="1" dirty="0" smtClean="0">
                  <a:solidFill>
                    <a:schemeClr val="bg1"/>
                  </a:solidFill>
                  <a:latin typeface="微软雅黑" panose="020B0503020204020204" pitchFamily="34" charset="-122"/>
                  <a:ea typeface="微软雅黑" panose="020B0503020204020204" pitchFamily="34" charset="-122"/>
                </a:rPr>
                <a:t>TTT</a:t>
              </a:r>
              <a:r>
                <a:rPr lang="zh-CN" altLang="en-US" sz="1400" b="1" dirty="0" smtClean="0">
                  <a:solidFill>
                    <a:schemeClr val="bg1"/>
                  </a:solidFill>
                  <a:latin typeface="微软雅黑" panose="020B0503020204020204" pitchFamily="34" charset="-122"/>
                  <a:ea typeface="微软雅黑" panose="020B0503020204020204" pitchFamily="34" charset="-122"/>
                </a:rPr>
                <a:t>内</a:t>
              </a:r>
              <a:r>
                <a:rPr lang="zh-CN" altLang="en-US" sz="1400" b="1" dirty="0">
                  <a:solidFill>
                    <a:schemeClr val="bg1"/>
                  </a:solidFill>
                  <a:latin typeface="微软雅黑" panose="020B0503020204020204" pitchFamily="34" charset="-122"/>
                  <a:ea typeface="微软雅黑" panose="020B0503020204020204" pitchFamily="34" charset="-122"/>
                </a:rPr>
                <a:t>训师培养项目</a:t>
              </a:r>
            </a:p>
          </p:txBody>
        </p:sp>
      </p:grpSp>
      <p:sp>
        <p:nvSpPr>
          <p:cNvPr id="43" name="矩形 42"/>
          <p:cNvSpPr/>
          <p:nvPr/>
        </p:nvSpPr>
        <p:spPr>
          <a:xfrm>
            <a:off x="2298223" y="3276600"/>
            <a:ext cx="6480000" cy="830997"/>
          </a:xfrm>
          <a:prstGeom prst="rect">
            <a:avLst/>
          </a:prstGeom>
        </p:spPr>
        <p:txBody>
          <a:bodyPr wrap="square">
            <a:spAutoFit/>
          </a:bodyPr>
          <a:lstStyle/>
          <a:p>
            <a:pPr marL="285750" indent="-285750" algn="just">
              <a:buFont typeface="Wingdings" panose="05000000000000000000" pitchFamily="2" charset="2"/>
              <a:buChar char="Ø"/>
            </a:pPr>
            <a:r>
              <a:rPr lang="zh-CN" altLang="en-US" sz="1600" dirty="0">
                <a:solidFill>
                  <a:schemeClr val="tx1"/>
                </a:solidFill>
                <a:latin typeface="微软雅黑" panose="020B0503020204020204" pitchFamily="34" charset="-122"/>
                <a:ea typeface="微软雅黑" panose="020B0503020204020204" pitchFamily="34" charset="-122"/>
              </a:rPr>
              <a:t> 为了提升公司整体业务水平，让培训更好地服务于业务部门，进而为打造永续经营和应对变革提供支持</a:t>
            </a:r>
            <a:r>
              <a:rPr lang="zh-CN" altLang="en-US" sz="1600" dirty="0" smtClean="0">
                <a:solidFill>
                  <a:schemeClr val="tx1"/>
                </a:solidFill>
                <a:latin typeface="微软雅黑" panose="020B0503020204020204" pitchFamily="34" charset="-122"/>
                <a:ea typeface="微软雅黑" panose="020B0503020204020204" pitchFamily="34" charset="-122"/>
              </a:rPr>
              <a:t>，学院于推出</a:t>
            </a:r>
            <a:r>
              <a:rPr lang="zh-CN" altLang="en-US" sz="1600" dirty="0">
                <a:solidFill>
                  <a:schemeClr val="tx1"/>
                </a:solidFill>
                <a:latin typeface="微软雅黑" panose="020B0503020204020204" pitchFamily="34" charset="-122"/>
                <a:ea typeface="微软雅黑" panose="020B0503020204020204" pitchFamily="34" charset="-122"/>
              </a:rPr>
              <a:t>定制化培训</a:t>
            </a:r>
            <a:r>
              <a:rPr lang="zh-CN" altLang="en-US" sz="1600" dirty="0" smtClean="0">
                <a:solidFill>
                  <a:schemeClr val="tx1"/>
                </a:solidFill>
                <a:latin typeface="微软雅黑" panose="020B0503020204020204" pitchFamily="34" charset="-122"/>
                <a:ea typeface="微软雅黑" panose="020B0503020204020204" pitchFamily="34" charset="-122"/>
              </a:rPr>
              <a:t>项目，</a:t>
            </a:r>
            <a:r>
              <a:rPr lang="zh-CN" altLang="en-US" sz="1600" dirty="0">
                <a:solidFill>
                  <a:schemeClr val="tx1"/>
                </a:solidFill>
                <a:latin typeface="微软雅黑" panose="020B0503020204020204" pitchFamily="34" charset="-122"/>
                <a:ea typeface="微软雅黑" panose="020B0503020204020204" pitchFamily="34" charset="-122"/>
              </a:rPr>
              <a:t>为各业务部门提供专属领域内的特色人才培养方案。</a:t>
            </a:r>
            <a:endParaRPr lang="zh-CN" altLang="en-US" sz="1600" dirty="0">
              <a:solidFill>
                <a:schemeClr val="tx1"/>
              </a:solidFill>
            </a:endParaRPr>
          </a:p>
        </p:txBody>
      </p:sp>
      <p:sp>
        <p:nvSpPr>
          <p:cNvPr id="44" name="矩形 43"/>
          <p:cNvSpPr/>
          <p:nvPr/>
        </p:nvSpPr>
        <p:spPr>
          <a:xfrm>
            <a:off x="2298223" y="2097546"/>
            <a:ext cx="6480000" cy="830997"/>
          </a:xfrm>
          <a:prstGeom prst="rect">
            <a:avLst/>
          </a:prstGeom>
        </p:spPr>
        <p:txBody>
          <a:bodyPr wrap="square">
            <a:spAutoFit/>
          </a:bodyPr>
          <a:lstStyle/>
          <a:p>
            <a:pPr marL="285750" indent="-285750" algn="just">
              <a:buFont typeface="Wingdings" panose="05000000000000000000" pitchFamily="2" charset="2"/>
              <a:buChar char="Ø"/>
            </a:pPr>
            <a:r>
              <a:rPr lang="zh-CN" altLang="en-US" sz="1600" dirty="0">
                <a:solidFill>
                  <a:schemeClr val="tx1"/>
                </a:solidFill>
                <a:latin typeface="微软雅黑" panose="020B0503020204020204" pitchFamily="34" charset="-122"/>
                <a:ea typeface="微软雅黑" panose="020B0503020204020204" pitchFamily="34" charset="-122"/>
              </a:rPr>
              <a:t>内训师培养项目旨在综合提升内训师课程设计与开发，以及授课技巧。并在课程开发、课件制作、课程讲授等方面形成公司统一的流程和标准，为公司知识传承奠定坚实的基础。 </a:t>
            </a:r>
          </a:p>
        </p:txBody>
      </p:sp>
      <p:pic>
        <p:nvPicPr>
          <p:cNvPr id="2" name="图片 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85072" y="4576680"/>
            <a:ext cx="2699063" cy="1800000"/>
          </a:xfrm>
          <a:prstGeom prst="rect">
            <a:avLst/>
          </a:prstGeom>
          <a:ln w="38100">
            <a:solidFill>
              <a:schemeClr val="accent1">
                <a:lumMod val="20000"/>
                <a:lumOff val="80000"/>
              </a:schemeClr>
            </a:solidFill>
          </a:ln>
        </p:spPr>
      </p:pic>
      <p:pic>
        <p:nvPicPr>
          <p:cNvPr id="3" name="图片 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153534" y="4576680"/>
            <a:ext cx="2710113" cy="1800000"/>
          </a:xfrm>
          <a:prstGeom prst="rect">
            <a:avLst/>
          </a:prstGeom>
          <a:ln w="38100">
            <a:solidFill>
              <a:schemeClr val="accent1">
                <a:lumMod val="20000"/>
                <a:lumOff val="80000"/>
              </a:schemeClr>
            </a:solidFill>
          </a:ln>
        </p:spPr>
      </p:pic>
      <p:pic>
        <p:nvPicPr>
          <p:cNvPr id="5" name="图片 4"/>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3219888" y="4576680"/>
            <a:ext cx="2697893" cy="1800000"/>
          </a:xfrm>
          <a:prstGeom prst="rect">
            <a:avLst/>
          </a:prstGeom>
          <a:ln w="38100">
            <a:solidFill>
              <a:schemeClr val="accent1">
                <a:lumMod val="20000"/>
                <a:lumOff val="80000"/>
              </a:schemeClr>
            </a:solidFill>
          </a:ln>
        </p:spPr>
      </p:pic>
    </p:spTree>
    <p:extLst>
      <p:ext uri="{BB962C8B-B14F-4D97-AF65-F5344CB8AC3E}">
        <p14:creationId xmlns="" xmlns:p14="http://schemas.microsoft.com/office/powerpoint/2010/main" val="37685618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10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par>
                          <p:cTn id="11" fill="hold">
                            <p:stCondLst>
                              <p:cond delay="600"/>
                            </p:stCondLst>
                            <p:childTnLst>
                              <p:par>
                                <p:cTn id="12" presetID="22" presetClass="entr" presetSubtype="8" fill="hold" grpId="0" nodeType="afterEffect">
                                  <p:stCondLst>
                                    <p:cond delay="0"/>
                                  </p:stCondLst>
                                  <p:childTnLst>
                                    <p:set>
                                      <p:cBhvr>
                                        <p:cTn id="13" dur="1" fill="hold">
                                          <p:stCondLst>
                                            <p:cond delay="0"/>
                                          </p:stCondLst>
                                        </p:cTn>
                                        <p:tgtEl>
                                          <p:spTgt spid="43"/>
                                        </p:tgtEl>
                                        <p:attrNameLst>
                                          <p:attrName>style.visibility</p:attrName>
                                        </p:attrNameLst>
                                      </p:cBhvr>
                                      <p:to>
                                        <p:strVal val="visible"/>
                                      </p:to>
                                    </p:set>
                                    <p:animEffect transition="in" filter="wipe(left)">
                                      <p:cBhvr>
                                        <p:cTn id="14" dur="500"/>
                                        <p:tgtEl>
                                          <p:spTgt spid="43"/>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left)">
                                      <p:cBhvr>
                                        <p:cTn id="17" dur="500"/>
                                        <p:tgtEl>
                                          <p:spTgt spid="44"/>
                                        </p:tgtEl>
                                      </p:cBhvr>
                                    </p:animEffect>
                                  </p:childTnLst>
                                </p:cTn>
                              </p:par>
                            </p:childTnLst>
                          </p:cTn>
                        </p:par>
                        <p:par>
                          <p:cTn id="18" fill="hold">
                            <p:stCondLst>
                              <p:cond delay="1100"/>
                            </p:stCondLst>
                            <p:childTnLst>
                              <p:par>
                                <p:cTn id="19" presetID="42" presetClass="entr" presetSubtype="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anim calcmode="lin" valueType="num">
                                      <p:cBhvr>
                                        <p:cTn id="22" dur="500" fill="hold"/>
                                        <p:tgtEl>
                                          <p:spTgt spid="2"/>
                                        </p:tgtEl>
                                        <p:attrNameLst>
                                          <p:attrName>ppt_x</p:attrName>
                                        </p:attrNameLst>
                                      </p:cBhvr>
                                      <p:tavLst>
                                        <p:tav tm="0">
                                          <p:val>
                                            <p:strVal val="#ppt_x"/>
                                          </p:val>
                                        </p:tav>
                                        <p:tav tm="100000">
                                          <p:val>
                                            <p:strVal val="#ppt_x"/>
                                          </p:val>
                                        </p:tav>
                                      </p:tavLst>
                                    </p:anim>
                                    <p:anim calcmode="lin" valueType="num">
                                      <p:cBhvr>
                                        <p:cTn id="23" dur="500" fill="hold"/>
                                        <p:tgtEl>
                                          <p:spTgt spid="2"/>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10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anim calcmode="lin" valueType="num">
                                      <p:cBhvr>
                                        <p:cTn id="27" dur="500" fill="hold"/>
                                        <p:tgtEl>
                                          <p:spTgt spid="5"/>
                                        </p:tgtEl>
                                        <p:attrNameLst>
                                          <p:attrName>ppt_x</p:attrName>
                                        </p:attrNameLst>
                                      </p:cBhvr>
                                      <p:tavLst>
                                        <p:tav tm="0">
                                          <p:val>
                                            <p:strVal val="#ppt_x"/>
                                          </p:val>
                                        </p:tav>
                                        <p:tav tm="100000">
                                          <p:val>
                                            <p:strVal val="#ppt_x"/>
                                          </p:val>
                                        </p:tav>
                                      </p:tavLst>
                                    </p:anim>
                                    <p:anim calcmode="lin" valueType="num">
                                      <p:cBhvr>
                                        <p:cTn id="28" dur="500" fill="hold"/>
                                        <p:tgtEl>
                                          <p:spTgt spid="5"/>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20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anim calcmode="lin" valueType="num">
                                      <p:cBhvr>
                                        <p:cTn id="32" dur="500" fill="hold"/>
                                        <p:tgtEl>
                                          <p:spTgt spid="3"/>
                                        </p:tgtEl>
                                        <p:attrNameLst>
                                          <p:attrName>ppt_x</p:attrName>
                                        </p:attrNameLst>
                                      </p:cBhvr>
                                      <p:tavLst>
                                        <p:tav tm="0">
                                          <p:val>
                                            <p:strVal val="#ppt_x"/>
                                          </p:val>
                                        </p:tav>
                                        <p:tav tm="100000">
                                          <p:val>
                                            <p:strVal val="#ppt_x"/>
                                          </p:val>
                                        </p:tav>
                                      </p:tavLst>
                                    </p:anim>
                                    <p:anim calcmode="lin" valueType="num">
                                      <p:cBhvr>
                                        <p:cTn id="33"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67"/>
          <p:cNvGrpSpPr>
            <a:grpSpLocks/>
          </p:cNvGrpSpPr>
          <p:nvPr/>
        </p:nvGrpSpPr>
        <p:grpSpPr bwMode="auto">
          <a:xfrm>
            <a:off x="328861" y="4130695"/>
            <a:ext cx="1980000" cy="900113"/>
            <a:chOff x="5418000" y="776536"/>
            <a:chExt cx="1260000" cy="900000"/>
          </a:xfrm>
        </p:grpSpPr>
        <p:sp>
          <p:nvSpPr>
            <p:cNvPr id="10" name="任意多边形 9"/>
            <p:cNvSpPr/>
            <p:nvPr/>
          </p:nvSpPr>
          <p:spPr>
            <a:xfrm>
              <a:off x="5418000" y="776536"/>
              <a:ext cx="1260000" cy="900000"/>
            </a:xfrm>
            <a:custGeom>
              <a:avLst/>
              <a:gdLst>
                <a:gd name="connsiteX0" fmla="*/ 0 w 3330369"/>
                <a:gd name="connsiteY0" fmla="*/ 0 h 1998222"/>
                <a:gd name="connsiteX1" fmla="*/ 3330369 w 3330369"/>
                <a:gd name="connsiteY1" fmla="*/ 0 h 1998222"/>
                <a:gd name="connsiteX2" fmla="*/ 3330369 w 3330369"/>
                <a:gd name="connsiteY2" fmla="*/ 1998222 h 1998222"/>
                <a:gd name="connsiteX3" fmla="*/ 0 w 3330369"/>
                <a:gd name="connsiteY3" fmla="*/ 1998222 h 1998222"/>
                <a:gd name="connsiteX4" fmla="*/ 0 w 3330369"/>
                <a:gd name="connsiteY4" fmla="*/ 0 h 1998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0369" h="1998222">
                  <a:moveTo>
                    <a:pt x="0" y="0"/>
                  </a:moveTo>
                  <a:lnTo>
                    <a:pt x="3330369" y="0"/>
                  </a:lnTo>
                  <a:lnTo>
                    <a:pt x="3330369" y="1998222"/>
                  </a:lnTo>
                  <a:lnTo>
                    <a:pt x="0" y="1998222"/>
                  </a:lnTo>
                  <a:lnTo>
                    <a:pt x="0" y="0"/>
                  </a:lnTo>
                  <a:close/>
                </a:path>
              </a:pathLst>
            </a:custGeom>
            <a:solidFill>
              <a:srgbClr val="FF6600"/>
            </a:solidFill>
            <a:ln>
              <a:noFill/>
            </a:ln>
            <a:effectLst/>
          </p:spPr>
          <p:style>
            <a:lnRef idx="0">
              <a:scrgbClr r="0" g="0" b="0"/>
            </a:lnRef>
            <a:fillRef idx="3">
              <a:scrgbClr r="0" g="0" b="0"/>
            </a:fillRef>
            <a:effectRef idx="2">
              <a:scrgbClr r="0" g="0" b="0"/>
            </a:effectRef>
            <a:fontRef idx="minor">
              <a:schemeClr val="lt1"/>
            </a:fontRef>
          </p:style>
          <p:txBody>
            <a:bodyPr lIns="121920" tIns="121920" rIns="121920" bIns="121920" spcCol="1270" anchor="ctr"/>
            <a:lstStyle/>
            <a:p>
              <a:pPr algn="ctr" defTabSz="1422400" fontAlgn="auto">
                <a:lnSpc>
                  <a:spcPct val="90000"/>
                </a:lnSpc>
                <a:spcAft>
                  <a:spcPct val="35000"/>
                </a:spcAft>
                <a:defRPr/>
              </a:pPr>
              <a:endParaRPr lang="en-US" sz="1200" dirty="0">
                <a:solidFill>
                  <a:srgbClr val="FFFFFF"/>
                </a:solidFill>
                <a:latin typeface="微软雅黑" panose="020B0503020204020204" pitchFamily="34" charset="-122"/>
                <a:ea typeface="微软雅黑" panose="020B0503020204020204" pitchFamily="34" charset="-122"/>
              </a:endParaRPr>
            </a:p>
          </p:txBody>
        </p:sp>
        <p:sp>
          <p:nvSpPr>
            <p:cNvPr id="11" name="矩形 10"/>
            <p:cNvSpPr/>
            <p:nvPr/>
          </p:nvSpPr>
          <p:spPr>
            <a:xfrm>
              <a:off x="5418000" y="855901"/>
              <a:ext cx="1260000" cy="288889"/>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zh-CN" altLang="en-US" sz="1400" b="1" dirty="0">
                  <a:solidFill>
                    <a:schemeClr val="bg2">
                      <a:lumMod val="10000"/>
                    </a:schemeClr>
                  </a:solidFill>
                  <a:latin typeface="微软雅黑" panose="020B0503020204020204" pitchFamily="34" charset="-122"/>
                  <a:ea typeface="微软雅黑" panose="020B0503020204020204" pitchFamily="34" charset="-122"/>
                </a:rPr>
                <a:t>融入之行</a:t>
              </a:r>
            </a:p>
          </p:txBody>
        </p:sp>
        <p:sp>
          <p:nvSpPr>
            <p:cNvPr id="12" name="TextBox 6"/>
            <p:cNvSpPr txBox="1">
              <a:spLocks noChangeArrowheads="1"/>
            </p:cNvSpPr>
            <p:nvPr/>
          </p:nvSpPr>
          <p:spPr bwMode="auto">
            <a:xfrm>
              <a:off x="5418000" y="1137374"/>
              <a:ext cx="1260000" cy="3773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171450" indent="-1714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Wingdings" panose="05000000000000000000" pitchFamily="2" charset="2"/>
                <a:buChar char=""/>
              </a:pPr>
              <a:r>
                <a:rPr lang="zh-CN" altLang="en-US" sz="1400" b="1" dirty="0">
                  <a:solidFill>
                    <a:schemeClr val="bg1"/>
                  </a:solidFill>
                  <a:latin typeface="微软雅黑" panose="020B0503020204020204" pitchFamily="34" charset="-122"/>
                  <a:ea typeface="微软雅黑" panose="020B0503020204020204" pitchFamily="34" charset="-122"/>
                </a:rPr>
                <a:t>新员工公共课程培训</a:t>
              </a:r>
            </a:p>
          </p:txBody>
        </p:sp>
      </p:grpSp>
      <p:grpSp>
        <p:nvGrpSpPr>
          <p:cNvPr id="13" name="组合 71"/>
          <p:cNvGrpSpPr>
            <a:grpSpLocks/>
          </p:cNvGrpSpPr>
          <p:nvPr/>
        </p:nvGrpSpPr>
        <p:grpSpPr bwMode="auto">
          <a:xfrm>
            <a:off x="328861" y="2988091"/>
            <a:ext cx="1980000" cy="900112"/>
            <a:chOff x="5418000" y="776536"/>
            <a:chExt cx="1260000" cy="900000"/>
          </a:xfrm>
        </p:grpSpPr>
        <p:sp>
          <p:nvSpPr>
            <p:cNvPr id="14" name="任意多边形 13"/>
            <p:cNvSpPr/>
            <p:nvPr/>
          </p:nvSpPr>
          <p:spPr>
            <a:xfrm>
              <a:off x="5418000" y="776536"/>
              <a:ext cx="1260000" cy="900000"/>
            </a:xfrm>
            <a:custGeom>
              <a:avLst/>
              <a:gdLst>
                <a:gd name="connsiteX0" fmla="*/ 0 w 3330369"/>
                <a:gd name="connsiteY0" fmla="*/ 0 h 1998222"/>
                <a:gd name="connsiteX1" fmla="*/ 3330369 w 3330369"/>
                <a:gd name="connsiteY1" fmla="*/ 0 h 1998222"/>
                <a:gd name="connsiteX2" fmla="*/ 3330369 w 3330369"/>
                <a:gd name="connsiteY2" fmla="*/ 1998222 h 1998222"/>
                <a:gd name="connsiteX3" fmla="*/ 0 w 3330369"/>
                <a:gd name="connsiteY3" fmla="*/ 1998222 h 1998222"/>
                <a:gd name="connsiteX4" fmla="*/ 0 w 3330369"/>
                <a:gd name="connsiteY4" fmla="*/ 0 h 1998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0369" h="1998222">
                  <a:moveTo>
                    <a:pt x="0" y="0"/>
                  </a:moveTo>
                  <a:lnTo>
                    <a:pt x="3330369" y="0"/>
                  </a:lnTo>
                  <a:lnTo>
                    <a:pt x="3330369" y="1998222"/>
                  </a:lnTo>
                  <a:lnTo>
                    <a:pt x="0" y="1998222"/>
                  </a:lnTo>
                  <a:lnTo>
                    <a:pt x="0" y="0"/>
                  </a:lnTo>
                  <a:close/>
                </a:path>
              </a:pathLst>
            </a:custGeom>
            <a:solidFill>
              <a:srgbClr val="FF6600"/>
            </a:solidFill>
            <a:ln>
              <a:noFill/>
            </a:ln>
            <a:effectLst/>
          </p:spPr>
          <p:style>
            <a:lnRef idx="0">
              <a:scrgbClr r="0" g="0" b="0"/>
            </a:lnRef>
            <a:fillRef idx="3">
              <a:scrgbClr r="0" g="0" b="0"/>
            </a:fillRef>
            <a:effectRef idx="2">
              <a:scrgbClr r="0" g="0" b="0"/>
            </a:effectRef>
            <a:fontRef idx="minor">
              <a:schemeClr val="lt1"/>
            </a:fontRef>
          </p:style>
          <p:txBody>
            <a:bodyPr lIns="121920" tIns="121920" rIns="121920" bIns="121920" spcCol="1270" anchor="ctr"/>
            <a:lstStyle/>
            <a:p>
              <a:pPr algn="ctr" defTabSz="1422400" fontAlgn="auto">
                <a:lnSpc>
                  <a:spcPct val="90000"/>
                </a:lnSpc>
                <a:spcAft>
                  <a:spcPct val="35000"/>
                </a:spcAft>
                <a:defRPr/>
              </a:pPr>
              <a:endParaRPr lang="en-US" sz="1200" dirty="0">
                <a:solidFill>
                  <a:srgbClr val="FFFFFF"/>
                </a:solidFill>
                <a:latin typeface="微软雅黑" panose="020B0503020204020204" pitchFamily="34" charset="-122"/>
                <a:ea typeface="微软雅黑" panose="020B0503020204020204" pitchFamily="34" charset="-122"/>
              </a:endParaRPr>
            </a:p>
          </p:txBody>
        </p:sp>
        <p:sp>
          <p:nvSpPr>
            <p:cNvPr id="15" name="矩形 14"/>
            <p:cNvSpPr/>
            <p:nvPr/>
          </p:nvSpPr>
          <p:spPr>
            <a:xfrm>
              <a:off x="5418000" y="844790"/>
              <a:ext cx="1260000" cy="288889"/>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zh-CN" altLang="en-US" sz="1400" b="1" dirty="0" smtClean="0">
                  <a:solidFill>
                    <a:schemeClr val="tx1"/>
                  </a:solidFill>
                  <a:latin typeface="微软雅黑" panose="020B0503020204020204" pitchFamily="34" charset="-122"/>
                  <a:ea typeface="微软雅黑" panose="020B0503020204020204" pitchFamily="34" charset="-122"/>
                </a:rPr>
                <a:t>职业发展</a:t>
              </a:r>
              <a:endParaRPr lang="en-US" altLang="zh-CN" sz="1400" b="1" dirty="0">
                <a:solidFill>
                  <a:schemeClr val="tx1"/>
                </a:solidFill>
                <a:latin typeface="微软雅黑" panose="020B0503020204020204" pitchFamily="34" charset="-122"/>
                <a:ea typeface="微软雅黑" panose="020B0503020204020204" pitchFamily="34" charset="-122"/>
              </a:endParaRPr>
            </a:p>
          </p:txBody>
        </p:sp>
        <p:sp>
          <p:nvSpPr>
            <p:cNvPr id="16" name="TextBox 6"/>
            <p:cNvSpPr txBox="1">
              <a:spLocks noChangeArrowheads="1"/>
            </p:cNvSpPr>
            <p:nvPr/>
          </p:nvSpPr>
          <p:spPr bwMode="auto">
            <a:xfrm>
              <a:off x="5418000" y="1137374"/>
              <a:ext cx="1260000" cy="3773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171450" indent="-1714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Wingdings" panose="05000000000000000000" pitchFamily="2" charset="2"/>
                <a:buChar char=""/>
              </a:pPr>
              <a:r>
                <a:rPr lang="zh-CN" altLang="en-US" sz="1400" b="1" dirty="0">
                  <a:solidFill>
                    <a:schemeClr val="bg1"/>
                  </a:solidFill>
                  <a:latin typeface="微软雅黑" panose="020B0503020204020204" pitchFamily="34" charset="-122"/>
                  <a:ea typeface="微软雅黑" panose="020B0503020204020204" pitchFamily="34" charset="-122"/>
                </a:rPr>
                <a:t>精品公开课</a:t>
              </a:r>
            </a:p>
          </p:txBody>
        </p:sp>
      </p:grpSp>
      <p:grpSp>
        <p:nvGrpSpPr>
          <p:cNvPr id="17" name="组合 75"/>
          <p:cNvGrpSpPr>
            <a:grpSpLocks/>
          </p:cNvGrpSpPr>
          <p:nvPr/>
        </p:nvGrpSpPr>
        <p:grpSpPr bwMode="auto">
          <a:xfrm>
            <a:off x="328861" y="1845485"/>
            <a:ext cx="1980000" cy="900113"/>
            <a:chOff x="5418000" y="776536"/>
            <a:chExt cx="1260000" cy="900000"/>
          </a:xfrm>
        </p:grpSpPr>
        <p:sp>
          <p:nvSpPr>
            <p:cNvPr id="18" name="任意多边形 17"/>
            <p:cNvSpPr/>
            <p:nvPr/>
          </p:nvSpPr>
          <p:spPr>
            <a:xfrm>
              <a:off x="5418000" y="776536"/>
              <a:ext cx="1260000" cy="900000"/>
            </a:xfrm>
            <a:custGeom>
              <a:avLst/>
              <a:gdLst>
                <a:gd name="connsiteX0" fmla="*/ 0 w 3330369"/>
                <a:gd name="connsiteY0" fmla="*/ 0 h 1998222"/>
                <a:gd name="connsiteX1" fmla="*/ 3330369 w 3330369"/>
                <a:gd name="connsiteY1" fmla="*/ 0 h 1998222"/>
                <a:gd name="connsiteX2" fmla="*/ 3330369 w 3330369"/>
                <a:gd name="connsiteY2" fmla="*/ 1998222 h 1998222"/>
                <a:gd name="connsiteX3" fmla="*/ 0 w 3330369"/>
                <a:gd name="connsiteY3" fmla="*/ 1998222 h 1998222"/>
                <a:gd name="connsiteX4" fmla="*/ 0 w 3330369"/>
                <a:gd name="connsiteY4" fmla="*/ 0 h 1998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0369" h="1998222">
                  <a:moveTo>
                    <a:pt x="0" y="0"/>
                  </a:moveTo>
                  <a:lnTo>
                    <a:pt x="3330369" y="0"/>
                  </a:lnTo>
                  <a:lnTo>
                    <a:pt x="3330369" y="1998222"/>
                  </a:lnTo>
                  <a:lnTo>
                    <a:pt x="0" y="1998222"/>
                  </a:lnTo>
                  <a:lnTo>
                    <a:pt x="0" y="0"/>
                  </a:lnTo>
                  <a:close/>
                </a:path>
              </a:pathLst>
            </a:custGeom>
            <a:solidFill>
              <a:srgbClr val="FF6600"/>
            </a:solidFill>
            <a:ln>
              <a:noFill/>
            </a:ln>
            <a:effectLst/>
          </p:spPr>
          <p:style>
            <a:lnRef idx="0">
              <a:scrgbClr r="0" g="0" b="0"/>
            </a:lnRef>
            <a:fillRef idx="3">
              <a:scrgbClr r="0" g="0" b="0"/>
            </a:fillRef>
            <a:effectRef idx="2">
              <a:scrgbClr r="0" g="0" b="0"/>
            </a:effectRef>
            <a:fontRef idx="minor">
              <a:schemeClr val="lt1"/>
            </a:fontRef>
          </p:style>
          <p:txBody>
            <a:bodyPr lIns="121920" tIns="121920" rIns="121920" bIns="121920" spcCol="1270" anchor="ctr"/>
            <a:lstStyle/>
            <a:p>
              <a:pPr algn="ctr" defTabSz="1422400" fontAlgn="auto">
                <a:lnSpc>
                  <a:spcPct val="90000"/>
                </a:lnSpc>
                <a:spcAft>
                  <a:spcPct val="35000"/>
                </a:spcAft>
                <a:defRPr/>
              </a:pPr>
              <a:endParaRPr lang="en-US" sz="1200" dirty="0">
                <a:solidFill>
                  <a:srgbClr val="FFFFFF"/>
                </a:solidFill>
                <a:latin typeface="微软雅黑" panose="020B0503020204020204" pitchFamily="34" charset="-122"/>
                <a:ea typeface="微软雅黑" panose="020B0503020204020204" pitchFamily="34" charset="-122"/>
              </a:endParaRPr>
            </a:p>
          </p:txBody>
        </p:sp>
        <p:sp>
          <p:nvSpPr>
            <p:cNvPr id="19" name="矩形 18"/>
            <p:cNvSpPr/>
            <p:nvPr/>
          </p:nvSpPr>
          <p:spPr>
            <a:xfrm>
              <a:off x="5418000" y="844790"/>
              <a:ext cx="1260000" cy="288889"/>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zh-CN" altLang="en-US" sz="1400" b="1" dirty="0">
                  <a:solidFill>
                    <a:schemeClr val="bg2">
                      <a:lumMod val="10000"/>
                    </a:schemeClr>
                  </a:solidFill>
                  <a:latin typeface="微软雅黑" panose="020B0503020204020204" pitchFamily="34" charset="-122"/>
                  <a:ea typeface="微软雅黑" panose="020B0503020204020204" pitchFamily="34" charset="-122"/>
                </a:rPr>
                <a:t>康拓普之魂</a:t>
              </a:r>
            </a:p>
          </p:txBody>
        </p:sp>
        <p:sp>
          <p:nvSpPr>
            <p:cNvPr id="20" name="TextBox 6"/>
            <p:cNvSpPr txBox="1">
              <a:spLocks noChangeArrowheads="1"/>
            </p:cNvSpPr>
            <p:nvPr/>
          </p:nvSpPr>
          <p:spPr bwMode="auto">
            <a:xfrm>
              <a:off x="5418000" y="1136854"/>
              <a:ext cx="1260000" cy="3773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171450" indent="-1714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Wingdings" panose="05000000000000000000" pitchFamily="2" charset="2"/>
                <a:buChar char=""/>
              </a:pPr>
              <a:r>
                <a:rPr lang="zh-CN" altLang="en-US" sz="1400" b="1" dirty="0">
                  <a:solidFill>
                    <a:schemeClr val="bg1"/>
                  </a:solidFill>
                  <a:latin typeface="微软雅黑" panose="020B0503020204020204" pitchFamily="34" charset="-122"/>
                  <a:ea typeface="微软雅黑" panose="020B0503020204020204" pitchFamily="34" charset="-122"/>
                </a:rPr>
                <a:t>企业文化系列培训</a:t>
              </a:r>
            </a:p>
          </p:txBody>
        </p:sp>
      </p:grpSp>
      <p:sp>
        <p:nvSpPr>
          <p:cNvPr id="24" name="矩形 23"/>
          <p:cNvSpPr/>
          <p:nvPr/>
        </p:nvSpPr>
        <p:spPr>
          <a:xfrm>
            <a:off x="0" y="0"/>
            <a:ext cx="9144000" cy="648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25" name="矩形 24"/>
          <p:cNvSpPr/>
          <p:nvPr/>
        </p:nvSpPr>
        <p:spPr>
          <a:xfrm>
            <a:off x="0" y="72000"/>
            <a:ext cx="2880000" cy="504000"/>
          </a:xfrm>
          <a:prstGeom prst="rect">
            <a:avLst/>
          </a:prstGeom>
          <a:solidFill>
            <a:srgbClr val="EB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800" b="1" dirty="0" smtClean="0">
                <a:latin typeface="微软雅黑" panose="020B0503020204020204" pitchFamily="34" charset="-122"/>
                <a:ea typeface="微软雅黑" panose="020B0503020204020204" pitchFamily="34" charset="-122"/>
              </a:rPr>
              <a:t>通用类培训项目</a:t>
            </a:r>
            <a:endParaRPr lang="zh-CN" altLang="en-US" sz="2800" b="1" dirty="0">
              <a:latin typeface="微软雅黑" panose="020B0503020204020204" pitchFamily="34" charset="-122"/>
              <a:ea typeface="微软雅黑" panose="020B0503020204020204" pitchFamily="34" charset="-122"/>
            </a:endParaRPr>
          </a:p>
        </p:txBody>
      </p:sp>
      <p:sp>
        <p:nvSpPr>
          <p:cNvPr id="26" name="Text Box 40"/>
          <p:cNvSpPr txBox="1">
            <a:spLocks noChangeArrowheads="1"/>
          </p:cNvSpPr>
          <p:nvPr/>
        </p:nvSpPr>
        <p:spPr bwMode="auto">
          <a:xfrm>
            <a:off x="252000" y="685800"/>
            <a:ext cx="8640000" cy="1015663"/>
          </a:xfrm>
          <a:prstGeom prst="rect">
            <a:avLst/>
          </a:prstGeom>
          <a:noFill/>
          <a:ln>
            <a:noFill/>
          </a:ln>
          <a:effectLst>
            <a:prstShdw prst="shdw17" dist="17961" dir="2700000">
              <a:srgbClr val="5F8C99">
                <a:alpha val="37999"/>
              </a:srgbClr>
            </a:prst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0" algn="just" eaLnBrk="1" hangingPunct="1">
              <a:lnSpc>
                <a:spcPct val="150000"/>
              </a:lnSpc>
            </a:pP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       通用类</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培训</a:t>
            </a: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面向全体员工（不含外包人员），课程内容围绕</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公司</a:t>
            </a: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制度与企业文化、职业技能等方面，不定期举办。</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矩形 1"/>
          <p:cNvSpPr/>
          <p:nvPr/>
        </p:nvSpPr>
        <p:spPr>
          <a:xfrm>
            <a:off x="2308861" y="4019729"/>
            <a:ext cx="6480000" cy="1077218"/>
          </a:xfrm>
          <a:prstGeom prst="rect">
            <a:avLst/>
          </a:prstGeom>
        </p:spPr>
        <p:txBody>
          <a:bodyPr wrap="square">
            <a:spAutoFit/>
          </a:bodyPr>
          <a:lstStyle/>
          <a:p>
            <a:pPr marL="285750" indent="-285750" algn="just">
              <a:buFont typeface="Wingdings" panose="05000000000000000000" pitchFamily="2" charset="2"/>
              <a:buChar char="Ø"/>
            </a:pPr>
            <a:r>
              <a:rPr lang="zh-CN" altLang="en-US" sz="1600" dirty="0">
                <a:solidFill>
                  <a:schemeClr val="tx1"/>
                </a:solidFill>
                <a:latin typeface="微软雅黑" panose="020B0503020204020204" pitchFamily="34" charset="-122"/>
                <a:ea typeface="微软雅黑" panose="020B0503020204020204" pitchFamily="34" charset="-122"/>
              </a:rPr>
              <a:t>向新员工宣贯公司的企业文化、使命与愿景，提出公司在态度、价值观、规范、行为模式各方面对他们的要求，帮助他们建立与同事和工作团队之间的关系，从而更顺利适应企业环境和新的工作岗位环境，使其尽快进入角色。</a:t>
            </a:r>
          </a:p>
        </p:txBody>
      </p:sp>
      <p:sp>
        <p:nvSpPr>
          <p:cNvPr id="27" name="矩形 26"/>
          <p:cNvSpPr/>
          <p:nvPr/>
        </p:nvSpPr>
        <p:spPr>
          <a:xfrm>
            <a:off x="2308861" y="1701463"/>
            <a:ext cx="6480000" cy="1200329"/>
          </a:xfrm>
          <a:prstGeom prst="rect">
            <a:avLst/>
          </a:prstGeom>
        </p:spPr>
        <p:txBody>
          <a:bodyPr>
            <a:spAutoFit/>
          </a:bodyPr>
          <a:lstStyle/>
          <a:p>
            <a:pPr marL="285750" indent="-285750" algn="just">
              <a:lnSpc>
                <a:spcPct val="150000"/>
              </a:lnSpc>
              <a:buFont typeface="Wingdings" panose="05000000000000000000" pitchFamily="2" charset="2"/>
              <a:buChar char="Ø"/>
            </a:pPr>
            <a:r>
              <a:rPr lang="zh-CN" altLang="en-US" sz="1600" dirty="0">
                <a:solidFill>
                  <a:schemeClr val="tx1"/>
                </a:solidFill>
                <a:latin typeface="微软雅黑" panose="020B0503020204020204" pitchFamily="34" charset="-122"/>
                <a:ea typeface="微软雅黑" panose="020B0503020204020204" pitchFamily="34" charset="-122"/>
              </a:rPr>
              <a:t>文化是企业发展的灵魂，企业文化系列培训（每期</a:t>
            </a:r>
            <a:r>
              <a:rPr lang="en-US" altLang="zh-CN" sz="1600" dirty="0">
                <a:solidFill>
                  <a:schemeClr val="tx1"/>
                </a:solidFill>
                <a:latin typeface="微软雅黑" panose="020B0503020204020204" pitchFamily="34" charset="-122"/>
                <a:ea typeface="微软雅黑" panose="020B0503020204020204" pitchFamily="34" charset="-122"/>
              </a:rPr>
              <a:t>6</a:t>
            </a:r>
            <a:r>
              <a:rPr lang="zh-CN" altLang="en-US" sz="1600" dirty="0">
                <a:solidFill>
                  <a:schemeClr val="tx1"/>
                </a:solidFill>
                <a:latin typeface="微软雅黑" panose="020B0503020204020204" pitchFamily="34" charset="-122"/>
                <a:ea typeface="微软雅黑" panose="020B0503020204020204" pitchFamily="34" charset="-122"/>
              </a:rPr>
              <a:t>个课程）旨在加强公司企业文化建设，更好地提升公司整体的战斗力。该培训项目面向公司已转正的员工，持续开课</a:t>
            </a:r>
            <a:r>
              <a:rPr lang="zh-CN" altLang="en-US" sz="1600" dirty="0" smtClean="0">
                <a:solidFill>
                  <a:schemeClr val="tx1"/>
                </a:solidFill>
                <a:latin typeface="微软雅黑" panose="020B0503020204020204" pitchFamily="34" charset="-122"/>
                <a:ea typeface="微软雅黑" panose="020B0503020204020204" pitchFamily="34" charset="-122"/>
              </a:rPr>
              <a:t>。</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28" name="矩形 27"/>
          <p:cNvSpPr/>
          <p:nvPr/>
        </p:nvSpPr>
        <p:spPr>
          <a:xfrm>
            <a:off x="2308861" y="2819400"/>
            <a:ext cx="6480000" cy="1200329"/>
          </a:xfrm>
          <a:prstGeom prst="rect">
            <a:avLst/>
          </a:prstGeom>
        </p:spPr>
        <p:txBody>
          <a:bodyPr>
            <a:spAutoFit/>
          </a:bodyPr>
          <a:lstStyle/>
          <a:p>
            <a:pPr marL="285750" indent="-285750" algn="just">
              <a:lnSpc>
                <a:spcPct val="150000"/>
              </a:lnSpc>
              <a:spcAft>
                <a:spcPts val="0"/>
              </a:spcAft>
              <a:buFont typeface="Wingdings" panose="05000000000000000000" pitchFamily="2" charset="2"/>
              <a:buChar char="Ø"/>
            </a:pPr>
            <a:r>
              <a:rPr lang="zh-CN" altLang="en-US" sz="1600" dirty="0" smtClean="0">
                <a:solidFill>
                  <a:schemeClr val="tx1"/>
                </a:solidFill>
                <a:latin typeface="微软雅黑" panose="020B0503020204020204" pitchFamily="34" charset="-122"/>
                <a:ea typeface="微软雅黑" panose="020B0503020204020204" pitchFamily="34" charset="-122"/>
              </a:rPr>
              <a:t>精品</a:t>
            </a:r>
            <a:r>
              <a:rPr lang="zh-CN" altLang="en-US" sz="1600" dirty="0">
                <a:solidFill>
                  <a:schemeClr val="tx1"/>
                </a:solidFill>
                <a:latin typeface="微软雅黑" panose="020B0503020204020204" pitchFamily="34" charset="-122"/>
                <a:ea typeface="微软雅黑" panose="020B0503020204020204" pitchFamily="34" charset="-122"/>
              </a:rPr>
              <a:t>公开课向公司所有员工开放报名，不定期举办不同的主题，旨在丰富学习资源、促进学习文化建设，帮助员工增长知识面，提升职业素养。</a:t>
            </a:r>
          </a:p>
        </p:txBody>
      </p:sp>
      <p:pic>
        <p:nvPicPr>
          <p:cNvPr id="7" name="图片 6"/>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4758509" y="5265600"/>
            <a:ext cx="1918667" cy="1440000"/>
          </a:xfrm>
          <a:prstGeom prst="rect">
            <a:avLst/>
          </a:prstGeom>
          <a:ln w="38100">
            <a:solidFill>
              <a:schemeClr val="accent1">
                <a:lumMod val="20000"/>
                <a:lumOff val="80000"/>
              </a:schemeClr>
            </a:solidFill>
          </a:ln>
        </p:spPr>
      </p:pic>
      <p:pic>
        <p:nvPicPr>
          <p:cNvPr id="8" name="图片 7"/>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972000" y="5265600"/>
            <a:ext cx="1920000" cy="1440000"/>
          </a:xfrm>
          <a:prstGeom prst="rect">
            <a:avLst/>
          </a:prstGeom>
          <a:ln w="38100">
            <a:solidFill>
              <a:schemeClr val="accent1">
                <a:lumMod val="20000"/>
                <a:lumOff val="80000"/>
              </a:schemeClr>
            </a:solidFill>
          </a:ln>
        </p:spPr>
      </p:pic>
      <p:pic>
        <p:nvPicPr>
          <p:cNvPr id="21" name="图片 20"/>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328861" y="5265600"/>
            <a:ext cx="1920000" cy="1440000"/>
          </a:xfrm>
          <a:prstGeom prst="rect">
            <a:avLst/>
          </a:prstGeom>
          <a:ln w="38100">
            <a:solidFill>
              <a:schemeClr val="accent1">
                <a:lumMod val="20000"/>
                <a:lumOff val="80000"/>
              </a:schemeClr>
            </a:solidFill>
          </a:ln>
        </p:spPr>
      </p:pic>
      <p:pic>
        <p:nvPicPr>
          <p:cNvPr id="22" name="图片 21"/>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2543685" y="5265600"/>
            <a:ext cx="1920000" cy="1440000"/>
          </a:xfrm>
          <a:prstGeom prst="rect">
            <a:avLst/>
          </a:prstGeom>
          <a:ln w="38100">
            <a:solidFill>
              <a:schemeClr val="accent1">
                <a:lumMod val="20000"/>
                <a:lumOff val="80000"/>
              </a:schemeClr>
            </a:solidFill>
          </a:ln>
        </p:spPr>
      </p:pic>
    </p:spTree>
    <p:extLst>
      <p:ext uri="{BB962C8B-B14F-4D97-AF65-F5344CB8AC3E}">
        <p14:creationId xmlns="" xmlns:p14="http://schemas.microsoft.com/office/powerpoint/2010/main" val="26776104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1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20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par>
                          <p:cTn id="14" fill="hold">
                            <p:stCondLst>
                              <p:cond delay="700"/>
                            </p:stCondLst>
                            <p:childTnLst>
                              <p:par>
                                <p:cTn id="15" presetID="22" presetClass="entr" presetSubtype="8"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left)">
                                      <p:cBhvr>
                                        <p:cTn id="20" dur="500"/>
                                        <p:tgtEl>
                                          <p:spTgt spid="28"/>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left)">
                                      <p:cBhvr>
                                        <p:cTn id="23" dur="500"/>
                                        <p:tgtEl>
                                          <p:spTgt spid="27"/>
                                        </p:tgtEl>
                                      </p:cBhvr>
                                    </p:animEffect>
                                  </p:childTnLst>
                                </p:cTn>
                              </p:par>
                            </p:childTnLst>
                          </p:cTn>
                        </p:par>
                        <p:par>
                          <p:cTn id="24" fill="hold">
                            <p:stCondLst>
                              <p:cond delay="1200"/>
                            </p:stCondLst>
                            <p:childTnLst>
                              <p:par>
                                <p:cTn id="25" presetID="42" presetClass="entr" presetSubtype="0"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anim calcmode="lin" valueType="num">
                                      <p:cBhvr>
                                        <p:cTn id="28" dur="500" fill="hold"/>
                                        <p:tgtEl>
                                          <p:spTgt spid="21"/>
                                        </p:tgtEl>
                                        <p:attrNameLst>
                                          <p:attrName>ppt_x</p:attrName>
                                        </p:attrNameLst>
                                      </p:cBhvr>
                                      <p:tavLst>
                                        <p:tav tm="0">
                                          <p:val>
                                            <p:strVal val="#ppt_x"/>
                                          </p:val>
                                        </p:tav>
                                        <p:tav tm="100000">
                                          <p:val>
                                            <p:strVal val="#ppt_x"/>
                                          </p:val>
                                        </p:tav>
                                      </p:tavLst>
                                    </p:anim>
                                    <p:anim calcmode="lin" valueType="num">
                                      <p:cBhvr>
                                        <p:cTn id="29" dur="500" fill="hold"/>
                                        <p:tgtEl>
                                          <p:spTgt spid="2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0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anim calcmode="lin" valueType="num">
                                      <p:cBhvr>
                                        <p:cTn id="33" dur="500" fill="hold"/>
                                        <p:tgtEl>
                                          <p:spTgt spid="22"/>
                                        </p:tgtEl>
                                        <p:attrNameLst>
                                          <p:attrName>ppt_x</p:attrName>
                                        </p:attrNameLst>
                                      </p:cBhvr>
                                      <p:tavLst>
                                        <p:tav tm="0">
                                          <p:val>
                                            <p:strVal val="#ppt_x"/>
                                          </p:val>
                                        </p:tav>
                                        <p:tav tm="100000">
                                          <p:val>
                                            <p:strVal val="#ppt_x"/>
                                          </p:val>
                                        </p:tav>
                                      </p:tavLst>
                                    </p:anim>
                                    <p:anim calcmode="lin" valueType="num">
                                      <p:cBhvr>
                                        <p:cTn id="34" dur="500" fill="hold"/>
                                        <p:tgtEl>
                                          <p:spTgt spid="22"/>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2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anim calcmode="lin" valueType="num">
                                      <p:cBhvr>
                                        <p:cTn id="38" dur="500" fill="hold"/>
                                        <p:tgtEl>
                                          <p:spTgt spid="7"/>
                                        </p:tgtEl>
                                        <p:attrNameLst>
                                          <p:attrName>ppt_x</p:attrName>
                                        </p:attrNameLst>
                                      </p:cBhvr>
                                      <p:tavLst>
                                        <p:tav tm="0">
                                          <p:val>
                                            <p:strVal val="#ppt_x"/>
                                          </p:val>
                                        </p:tav>
                                        <p:tav tm="100000">
                                          <p:val>
                                            <p:strVal val="#ppt_x"/>
                                          </p:val>
                                        </p:tav>
                                      </p:tavLst>
                                    </p:anim>
                                    <p:anim calcmode="lin" valueType="num">
                                      <p:cBhvr>
                                        <p:cTn id="39" dur="5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30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anim calcmode="lin" valueType="num">
                                      <p:cBhvr>
                                        <p:cTn id="43" dur="500" fill="hold"/>
                                        <p:tgtEl>
                                          <p:spTgt spid="8"/>
                                        </p:tgtEl>
                                        <p:attrNameLst>
                                          <p:attrName>ppt_x</p:attrName>
                                        </p:attrNameLst>
                                      </p:cBhvr>
                                      <p:tavLst>
                                        <p:tav tm="0">
                                          <p:val>
                                            <p:strVal val="#ppt_x"/>
                                          </p:val>
                                        </p:tav>
                                        <p:tav tm="100000">
                                          <p:val>
                                            <p:strVal val="#ppt_x"/>
                                          </p:val>
                                        </p:tav>
                                      </p:tavLst>
                                    </p:anim>
                                    <p:anim calcmode="lin" valueType="num">
                                      <p:cBhvr>
                                        <p:cTn id="4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7" grpId="0"/>
      <p:bldP spid="2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1"/>
          <p:cNvPicPr>
            <a:picLocks noChangeAspect="1" noChangeArrowheads="1"/>
          </p:cNvPicPr>
          <p:nvPr/>
        </p:nvPicPr>
        <p:blipFill>
          <a:blip r:embed="rId2" cstate="print"/>
          <a:stretch>
            <a:fillRect/>
          </a:stretch>
        </p:blipFill>
        <p:spPr bwMode="auto">
          <a:xfrm>
            <a:off x="972000" y="1820099"/>
            <a:ext cx="7200000" cy="5037901"/>
          </a:xfrm>
          <a:prstGeom prst="rect">
            <a:avLst/>
          </a:prstGeom>
          <a:noFill/>
          <a:ln>
            <a:noFill/>
          </a:ln>
          <a:effectLst>
            <a:prstShdw prst="shdw17" dist="17961" dir="2700000">
              <a:schemeClr val="accent1">
                <a:gamma/>
                <a:shade val="60000"/>
                <a:invGamma/>
                <a:alpha val="50000"/>
              </a:schemeClr>
            </a:prstShdw>
          </a:effectLst>
          <a:extLst/>
        </p:spPr>
      </p:pic>
      <p:sp>
        <p:nvSpPr>
          <p:cNvPr id="3" name="矩形 1"/>
          <p:cNvSpPr>
            <a:spLocks noChangeArrowheads="1"/>
          </p:cNvSpPr>
          <p:nvPr/>
        </p:nvSpPr>
        <p:spPr bwMode="auto">
          <a:xfrm>
            <a:off x="252000" y="692150"/>
            <a:ext cx="8640000"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       遵循公司员工与企业共成长的人才理念，根据业务发展需要，结合人员成长规律，公司制定科学的员工职位体系与发展通道，打破了常规的</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Y</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型或</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H</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型通道形式，形成了</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“无边界、无围栏”的网状职业发展</a:t>
            </a:r>
            <a:r>
              <a:rPr lang="zh-CN" altLang="en-US" sz="2000" b="1" dirty="0" smtClean="0">
                <a:latin typeface="微软雅黑" panose="020B0503020204020204" pitchFamily="34" charset="-122"/>
                <a:ea typeface="微软雅黑" panose="020B0503020204020204" pitchFamily="34" charset="-122"/>
                <a:cs typeface="Times New Roman" panose="02020603050405020304" pitchFamily="18" charset="0"/>
              </a:rPr>
              <a:t>通道</a:t>
            </a: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矩形 5"/>
          <p:cNvSpPr/>
          <p:nvPr/>
        </p:nvSpPr>
        <p:spPr>
          <a:xfrm>
            <a:off x="0" y="0"/>
            <a:ext cx="9144000" cy="648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7" name="矩形 6"/>
          <p:cNvSpPr/>
          <p:nvPr/>
        </p:nvSpPr>
        <p:spPr>
          <a:xfrm>
            <a:off x="0" y="72000"/>
            <a:ext cx="2880000" cy="504000"/>
          </a:xfrm>
          <a:prstGeom prst="rect">
            <a:avLst/>
          </a:prstGeom>
          <a:solidFill>
            <a:srgbClr val="EB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800" b="1" dirty="0">
                <a:latin typeface="微软雅黑" panose="020B0503020204020204" pitchFamily="34" charset="-122"/>
                <a:ea typeface="微软雅黑" panose="020B0503020204020204" pitchFamily="34" charset="-122"/>
              </a:rPr>
              <a:t>职业发展通道</a:t>
            </a:r>
          </a:p>
        </p:txBody>
      </p:sp>
    </p:spTree>
    <p:extLst>
      <p:ext uri="{BB962C8B-B14F-4D97-AF65-F5344CB8AC3E}">
        <p14:creationId xmlns="" xmlns:p14="http://schemas.microsoft.com/office/powerpoint/2010/main" val="3371143859"/>
      </p:ext>
    </p:extLst>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0"/>
          <p:cNvSpPr txBox="1">
            <a:spLocks noChangeArrowheads="1"/>
          </p:cNvSpPr>
          <p:nvPr/>
        </p:nvSpPr>
        <p:spPr bwMode="auto">
          <a:xfrm>
            <a:off x="305594" y="1219200"/>
            <a:ext cx="8532812" cy="1938992"/>
          </a:xfrm>
          <a:prstGeom prst="rect">
            <a:avLst/>
          </a:prstGeom>
          <a:noFill/>
          <a:ln>
            <a:noFill/>
          </a:ln>
          <a:effectLst>
            <a:prstShdw prst="shdw17" dist="17961" dir="2700000">
              <a:srgbClr val="5F8C99">
                <a:alpha val="37999"/>
              </a:srgbClr>
            </a:prst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       公司</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为了更有效的开发与整合公司人力资源，向员工提供更多的职业发展机会，同时推进干部管理规范化进程，激发公司员工的工作积极性和创造性，公司于</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2013</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年设立管理干部竞聘方法，干部竞聘面向公司全体员工，凡符合竞聘条件者均可报名参加。</a:t>
            </a:r>
          </a:p>
        </p:txBody>
      </p:sp>
      <p:sp>
        <p:nvSpPr>
          <p:cNvPr id="6" name="矩形 5"/>
          <p:cNvSpPr/>
          <p:nvPr/>
        </p:nvSpPr>
        <p:spPr>
          <a:xfrm>
            <a:off x="0" y="0"/>
            <a:ext cx="9144000" cy="648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7" name="矩形 6"/>
          <p:cNvSpPr/>
          <p:nvPr/>
        </p:nvSpPr>
        <p:spPr>
          <a:xfrm>
            <a:off x="0" y="72000"/>
            <a:ext cx="2880000" cy="504000"/>
          </a:xfrm>
          <a:prstGeom prst="rect">
            <a:avLst/>
          </a:prstGeom>
          <a:solidFill>
            <a:srgbClr val="EB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800" b="1" dirty="0">
                <a:latin typeface="微软雅黑" panose="020B0503020204020204" pitchFamily="34" charset="-122"/>
                <a:ea typeface="微软雅黑" panose="020B0503020204020204" pitchFamily="34" charset="-122"/>
              </a:rPr>
              <a:t>干部竞聘</a:t>
            </a:r>
          </a:p>
        </p:txBody>
      </p:sp>
      <p:graphicFrame>
        <p:nvGraphicFramePr>
          <p:cNvPr id="2" name="图示 1"/>
          <p:cNvGraphicFramePr/>
          <p:nvPr>
            <p:extLst>
              <p:ext uri="{D42A27DB-BD31-4B8C-83A1-F6EECF244321}">
                <p14:modId xmlns="" xmlns:p14="http://schemas.microsoft.com/office/powerpoint/2010/main" val="2044272581"/>
              </p:ext>
            </p:extLst>
          </p:nvPr>
        </p:nvGraphicFramePr>
        <p:xfrm>
          <a:off x="252000" y="3216000"/>
          <a:ext cx="8640000" cy="288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36105603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grpId="0" nodeType="withEffect">
                                  <p:stCondLst>
                                    <p:cond delay="0"/>
                                  </p:stCondLst>
                                  <p:childTnLst>
                                    <p:set>
                                      <p:cBhvr>
                                        <p:cTn id="6" dur="1" fill="hold">
                                          <p:stCondLst>
                                            <p:cond delay="0"/>
                                          </p:stCondLst>
                                        </p:cTn>
                                        <p:tgtEl>
                                          <p:spTgt spid="2">
                                            <p:graphicEl>
                                              <a:dgm id="{A848A6B0-B74D-4867-9189-EEF06054DC92}"/>
                                            </p:graphicEl>
                                          </p:spTgt>
                                        </p:tgtEl>
                                        <p:attrNameLst>
                                          <p:attrName>style.visibility</p:attrName>
                                        </p:attrNameLst>
                                      </p:cBhvr>
                                      <p:to>
                                        <p:strVal val="visible"/>
                                      </p:to>
                                    </p:set>
                                    <p:anim calcmode="lin" valueType="num">
                                      <p:cBhvr>
                                        <p:cTn id="7" dur="500" fill="hold"/>
                                        <p:tgtEl>
                                          <p:spTgt spid="2">
                                            <p:graphicEl>
                                              <a:dgm id="{A848A6B0-B74D-4867-9189-EEF06054DC92}"/>
                                            </p:graphicEl>
                                          </p:spTgt>
                                        </p:tgtEl>
                                        <p:attrNameLst>
                                          <p:attrName>ppt_w</p:attrName>
                                        </p:attrNameLst>
                                      </p:cBhvr>
                                      <p:tavLst>
                                        <p:tav tm="0">
                                          <p:val>
                                            <p:strVal val="2/3*#ppt_w"/>
                                          </p:val>
                                        </p:tav>
                                        <p:tav tm="100000">
                                          <p:val>
                                            <p:strVal val="#ppt_w"/>
                                          </p:val>
                                        </p:tav>
                                      </p:tavLst>
                                    </p:anim>
                                    <p:anim calcmode="lin" valueType="num">
                                      <p:cBhvr>
                                        <p:cTn id="8" dur="500" fill="hold"/>
                                        <p:tgtEl>
                                          <p:spTgt spid="2">
                                            <p:graphicEl>
                                              <a:dgm id="{A848A6B0-B74D-4867-9189-EEF06054DC92}"/>
                                            </p:graphicEl>
                                          </p:spTgt>
                                        </p:tgtEl>
                                        <p:attrNameLst>
                                          <p:attrName>ppt_h</p:attrName>
                                        </p:attrNameLst>
                                      </p:cBhvr>
                                      <p:tavLst>
                                        <p:tav tm="0">
                                          <p:val>
                                            <p:strVal val="2/3*#ppt_h"/>
                                          </p:val>
                                        </p:tav>
                                        <p:tav tm="100000">
                                          <p:val>
                                            <p:strVal val="#ppt_h"/>
                                          </p:val>
                                        </p:tav>
                                      </p:tavLst>
                                    </p:anim>
                                  </p:childTnLst>
                                </p:cTn>
                              </p:par>
                              <p:par>
                                <p:cTn id="9" presetID="23" presetClass="entr" presetSubtype="272" fill="hold" grpId="0" nodeType="withEffect">
                                  <p:stCondLst>
                                    <p:cond delay="0"/>
                                  </p:stCondLst>
                                  <p:childTnLst>
                                    <p:set>
                                      <p:cBhvr>
                                        <p:cTn id="10" dur="1" fill="hold">
                                          <p:stCondLst>
                                            <p:cond delay="0"/>
                                          </p:stCondLst>
                                        </p:cTn>
                                        <p:tgtEl>
                                          <p:spTgt spid="2">
                                            <p:graphicEl>
                                              <a:dgm id="{611268CC-6350-4446-A8FA-46861A52DA06}"/>
                                            </p:graphicEl>
                                          </p:spTgt>
                                        </p:tgtEl>
                                        <p:attrNameLst>
                                          <p:attrName>style.visibility</p:attrName>
                                        </p:attrNameLst>
                                      </p:cBhvr>
                                      <p:to>
                                        <p:strVal val="visible"/>
                                      </p:to>
                                    </p:set>
                                    <p:anim calcmode="lin" valueType="num">
                                      <p:cBhvr>
                                        <p:cTn id="11" dur="500" fill="hold"/>
                                        <p:tgtEl>
                                          <p:spTgt spid="2">
                                            <p:graphicEl>
                                              <a:dgm id="{611268CC-6350-4446-A8FA-46861A52DA06}"/>
                                            </p:graphicEl>
                                          </p:spTgt>
                                        </p:tgtEl>
                                        <p:attrNameLst>
                                          <p:attrName>ppt_w</p:attrName>
                                        </p:attrNameLst>
                                      </p:cBhvr>
                                      <p:tavLst>
                                        <p:tav tm="0">
                                          <p:val>
                                            <p:strVal val="2/3*#ppt_w"/>
                                          </p:val>
                                        </p:tav>
                                        <p:tav tm="100000">
                                          <p:val>
                                            <p:strVal val="#ppt_w"/>
                                          </p:val>
                                        </p:tav>
                                      </p:tavLst>
                                    </p:anim>
                                    <p:anim calcmode="lin" valueType="num">
                                      <p:cBhvr>
                                        <p:cTn id="12" dur="500" fill="hold"/>
                                        <p:tgtEl>
                                          <p:spTgt spid="2">
                                            <p:graphicEl>
                                              <a:dgm id="{611268CC-6350-4446-A8FA-46861A52DA06}"/>
                                            </p:graphicEl>
                                          </p:spTgt>
                                        </p:tgtEl>
                                        <p:attrNameLst>
                                          <p:attrName>ppt_h</p:attrName>
                                        </p:attrNameLst>
                                      </p:cBhvr>
                                      <p:tavLst>
                                        <p:tav tm="0">
                                          <p:val>
                                            <p:strVal val="2/3*#ppt_h"/>
                                          </p:val>
                                        </p:tav>
                                        <p:tav tm="100000">
                                          <p:val>
                                            <p:strVal val="#ppt_h"/>
                                          </p:val>
                                        </p:tav>
                                      </p:tavLst>
                                    </p:anim>
                                  </p:childTnLst>
                                </p:cTn>
                              </p:par>
                              <p:par>
                                <p:cTn id="13" presetID="23" presetClass="entr" presetSubtype="272" fill="hold" grpId="0" nodeType="withEffect">
                                  <p:stCondLst>
                                    <p:cond delay="0"/>
                                  </p:stCondLst>
                                  <p:childTnLst>
                                    <p:set>
                                      <p:cBhvr>
                                        <p:cTn id="14" dur="1" fill="hold">
                                          <p:stCondLst>
                                            <p:cond delay="0"/>
                                          </p:stCondLst>
                                        </p:cTn>
                                        <p:tgtEl>
                                          <p:spTgt spid="2">
                                            <p:graphicEl>
                                              <a:dgm id="{A34E3C6E-EB93-4DDD-8458-4811885B63CF}"/>
                                            </p:graphicEl>
                                          </p:spTgt>
                                        </p:tgtEl>
                                        <p:attrNameLst>
                                          <p:attrName>style.visibility</p:attrName>
                                        </p:attrNameLst>
                                      </p:cBhvr>
                                      <p:to>
                                        <p:strVal val="visible"/>
                                      </p:to>
                                    </p:set>
                                    <p:anim calcmode="lin" valueType="num">
                                      <p:cBhvr>
                                        <p:cTn id="15" dur="500" fill="hold"/>
                                        <p:tgtEl>
                                          <p:spTgt spid="2">
                                            <p:graphicEl>
                                              <a:dgm id="{A34E3C6E-EB93-4DDD-8458-4811885B63CF}"/>
                                            </p:graphicEl>
                                          </p:spTgt>
                                        </p:tgtEl>
                                        <p:attrNameLst>
                                          <p:attrName>ppt_w</p:attrName>
                                        </p:attrNameLst>
                                      </p:cBhvr>
                                      <p:tavLst>
                                        <p:tav tm="0">
                                          <p:val>
                                            <p:strVal val="2/3*#ppt_w"/>
                                          </p:val>
                                        </p:tav>
                                        <p:tav tm="100000">
                                          <p:val>
                                            <p:strVal val="#ppt_w"/>
                                          </p:val>
                                        </p:tav>
                                      </p:tavLst>
                                    </p:anim>
                                    <p:anim calcmode="lin" valueType="num">
                                      <p:cBhvr>
                                        <p:cTn id="16" dur="500" fill="hold"/>
                                        <p:tgtEl>
                                          <p:spTgt spid="2">
                                            <p:graphicEl>
                                              <a:dgm id="{A34E3C6E-EB93-4DDD-8458-4811885B63CF}"/>
                                            </p:graphicEl>
                                          </p:spTgt>
                                        </p:tgtEl>
                                        <p:attrNameLst>
                                          <p:attrName>ppt_h</p:attrName>
                                        </p:attrNameLst>
                                      </p:cBhvr>
                                      <p:tavLst>
                                        <p:tav tm="0">
                                          <p:val>
                                            <p:strVal val="2/3*#ppt_h"/>
                                          </p:val>
                                        </p:tav>
                                        <p:tav tm="100000">
                                          <p:val>
                                            <p:strVal val="#ppt_h"/>
                                          </p:val>
                                        </p:tav>
                                      </p:tavLst>
                                    </p:anim>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2">
                                            <p:graphicEl>
                                              <a:dgm id="{E83B57C8-59D5-4467-A59B-F4CADF71AA19}"/>
                                            </p:graphicEl>
                                          </p:spTgt>
                                        </p:tgtEl>
                                        <p:attrNameLst>
                                          <p:attrName>style.visibility</p:attrName>
                                        </p:attrNameLst>
                                      </p:cBhvr>
                                      <p:to>
                                        <p:strVal val="visible"/>
                                      </p:to>
                                    </p:set>
                                    <p:animEffect transition="in" filter="wipe(left)">
                                      <p:cBhvr>
                                        <p:cTn id="20" dur="500"/>
                                        <p:tgtEl>
                                          <p:spTgt spid="2">
                                            <p:graphicEl>
                                              <a:dgm id="{E83B57C8-59D5-4467-A59B-F4CADF71AA19}"/>
                                            </p:graphic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2">
                                            <p:graphicEl>
                                              <a:dgm id="{0C3ABCE0-CCD8-4068-B61E-EB8EE9EA2D4B}"/>
                                            </p:graphicEl>
                                          </p:spTgt>
                                        </p:tgtEl>
                                        <p:attrNameLst>
                                          <p:attrName>style.visibility</p:attrName>
                                        </p:attrNameLst>
                                      </p:cBhvr>
                                      <p:to>
                                        <p:strVal val="visible"/>
                                      </p:to>
                                    </p:set>
                                    <p:animEffect transition="in" filter="wipe(left)">
                                      <p:cBhvr>
                                        <p:cTn id="23" dur="500"/>
                                        <p:tgtEl>
                                          <p:spTgt spid="2">
                                            <p:graphicEl>
                                              <a:dgm id="{0C3ABCE0-CCD8-4068-B61E-EB8EE9EA2D4B}"/>
                                            </p:graphic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
                                            <p:graphicEl>
                                              <a:dgm id="{67F5ACD1-8F09-41F3-B9C1-A059D48A8347}"/>
                                            </p:graphicEl>
                                          </p:spTgt>
                                        </p:tgtEl>
                                        <p:attrNameLst>
                                          <p:attrName>style.visibility</p:attrName>
                                        </p:attrNameLst>
                                      </p:cBhvr>
                                      <p:to>
                                        <p:strVal val="visible"/>
                                      </p:to>
                                    </p:set>
                                    <p:animEffect transition="in" filter="wipe(left)">
                                      <p:cBhvr>
                                        <p:cTn id="26" dur="500"/>
                                        <p:tgtEl>
                                          <p:spTgt spid="2">
                                            <p:graphicEl>
                                              <a:dgm id="{67F5ACD1-8F09-41F3-B9C1-A059D48A834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lvlAtOnce"/>
        </p:bldSub>
      </p:bldGraphic>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p:cNvPicPr preferRelativeResize="0">
            <a:picLocks noChangeArrowheads="1"/>
          </p:cNvPicPr>
          <p:nvPr/>
        </p:nvPicPr>
        <p:blipFill>
          <a:blip r:embed="rId2" cstate="print">
            <a:extLst>
              <a:ext uri="{28A0092B-C50C-407E-A947-70E740481C1C}">
                <a14:useLocalDpi xmlns="" xmlns:a14="http://schemas.microsoft.com/office/drawing/2010/main" val="0"/>
              </a:ext>
            </a:extLst>
          </a:blip>
          <a:stretch>
            <a:fillRect/>
          </a:stretch>
        </p:blipFill>
        <p:spPr bwMode="auto">
          <a:xfrm>
            <a:off x="256705" y="1926807"/>
            <a:ext cx="5400000" cy="4799759"/>
          </a:xfrm>
          <a:prstGeom prst="rect">
            <a:avLst/>
          </a:prstGeom>
          <a:ln w="38100">
            <a:solidFill>
              <a:schemeClr val="accent1">
                <a:lumMod val="20000"/>
                <a:lumOff val="80000"/>
              </a:schemeClr>
            </a:solidFill>
          </a:ln>
          <a:extLst>
            <a:ext uri="{909E8E84-426E-40DD-AFC4-6F175D3DCCD1}">
              <a14:hiddenFill xmlns="" xmlns:a14="http://schemas.microsoft.com/office/drawing/2010/main">
                <a:solidFill>
                  <a:srgbClr val="FFFFFF"/>
                </a:solidFill>
              </a14:hiddenFill>
            </a:ext>
          </a:extLst>
        </p:spPr>
      </p:pic>
      <p:sp>
        <p:nvSpPr>
          <p:cNvPr id="4" name="矩形 1"/>
          <p:cNvSpPr>
            <a:spLocks noChangeArrowheads="1"/>
          </p:cNvSpPr>
          <p:nvPr/>
        </p:nvSpPr>
        <p:spPr bwMode="auto">
          <a:xfrm>
            <a:off x="252000" y="685800"/>
            <a:ext cx="8640000" cy="12464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25000"/>
              </a:lnSpc>
              <a:spcBef>
                <a:spcPct val="50000"/>
              </a:spcBef>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       人力资源部针对公司员工在工作时的直观感受每年</a:t>
            </a: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展开</a:t>
            </a:r>
            <a:r>
              <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次调查，收集分析公司员工对工作、直接上级、团队、个人发展的意见与建议，以作管理改进及提升。</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Picture 7"/>
          <p:cNvPicPr>
            <a:picLocks noChangeAspect="1" noChangeArrowheads="1"/>
          </p:cNvPicPr>
          <p:nvPr/>
        </p:nvPicPr>
        <p:blipFill>
          <a:blip r:embed="rId3" cstate="print"/>
          <a:srcRect/>
          <a:stretch>
            <a:fillRect/>
          </a:stretch>
        </p:blipFill>
        <p:spPr bwMode="auto">
          <a:xfrm>
            <a:off x="5819305" y="4437341"/>
            <a:ext cx="3060000" cy="2289225"/>
          </a:xfrm>
          <a:prstGeom prst="rect">
            <a:avLst/>
          </a:prstGeom>
          <a:ln w="38100">
            <a:solidFill>
              <a:schemeClr val="accent1">
                <a:lumMod val="20000"/>
                <a:lumOff val="80000"/>
              </a:schemeClr>
            </a:solidFill>
          </a:ln>
          <a:extLst/>
        </p:spPr>
      </p:pic>
      <p:pic>
        <p:nvPicPr>
          <p:cNvPr id="7" name="Picture 8"/>
          <p:cNvPicPr>
            <a:picLocks noChangeAspect="1" noChangeArrowheads="1"/>
          </p:cNvPicPr>
          <p:nvPr/>
        </p:nvPicPr>
        <p:blipFill>
          <a:blip r:embed="rId4" cstate="print"/>
          <a:srcRect/>
          <a:stretch>
            <a:fillRect/>
          </a:stretch>
        </p:blipFill>
        <p:spPr bwMode="auto">
          <a:xfrm>
            <a:off x="5823316" y="1926807"/>
            <a:ext cx="3060000" cy="2331229"/>
          </a:xfrm>
          <a:prstGeom prst="rect">
            <a:avLst/>
          </a:prstGeom>
          <a:ln w="38100">
            <a:solidFill>
              <a:schemeClr val="accent1">
                <a:lumMod val="20000"/>
                <a:lumOff val="80000"/>
              </a:schemeClr>
            </a:solidFill>
          </a:ln>
          <a:extLst/>
        </p:spPr>
      </p:pic>
      <p:sp>
        <p:nvSpPr>
          <p:cNvPr id="8" name="矩形 7"/>
          <p:cNvSpPr/>
          <p:nvPr/>
        </p:nvSpPr>
        <p:spPr>
          <a:xfrm>
            <a:off x="0" y="0"/>
            <a:ext cx="9144000" cy="648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9" name="矩形 8"/>
          <p:cNvSpPr/>
          <p:nvPr/>
        </p:nvSpPr>
        <p:spPr>
          <a:xfrm>
            <a:off x="0" y="72000"/>
            <a:ext cx="2880000" cy="504000"/>
          </a:xfrm>
          <a:prstGeom prst="rect">
            <a:avLst/>
          </a:prstGeom>
          <a:solidFill>
            <a:srgbClr val="EB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800" b="1" dirty="0">
                <a:latin typeface="微软雅黑" panose="020B0503020204020204" pitchFamily="34" charset="-122"/>
                <a:ea typeface="微软雅黑" panose="020B0503020204020204" pitchFamily="34" charset="-122"/>
              </a:rPr>
              <a:t>组织氛围调查</a:t>
            </a:r>
          </a:p>
        </p:txBody>
      </p:sp>
    </p:spTree>
    <p:extLst>
      <p:ext uri="{BB962C8B-B14F-4D97-AF65-F5344CB8AC3E}">
        <p14:creationId xmlns="" xmlns:p14="http://schemas.microsoft.com/office/powerpoint/2010/main" val="973755882"/>
      </p:ext>
    </p:extLst>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6" name="矩形 15"/>
          <p:cNvSpPr/>
          <p:nvPr/>
        </p:nvSpPr>
        <p:spPr>
          <a:xfrm>
            <a:off x="464456" y="0"/>
            <a:ext cx="8442000" cy="6858000"/>
          </a:xfrm>
          <a:prstGeom prst="rect">
            <a:avLst/>
          </a:prstGeom>
          <a:solidFill>
            <a:srgbClr val="FFFFFF"/>
          </a:solidFill>
          <a:ln w="25400" cap="flat">
            <a:solidFill>
              <a:schemeClr val="bg1"/>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3600" b="0" i="0" u="none" strike="noStrike" cap="none" spc="0" normalizeH="0" baseline="0">
              <a:ln>
                <a:noFill/>
              </a:ln>
              <a:solidFill>
                <a:srgbClr val="000000"/>
              </a:solidFill>
              <a:effectLst/>
              <a:uFillTx/>
              <a:latin typeface="+mn-lt"/>
              <a:ea typeface="+mn-ea"/>
              <a:cs typeface="+mn-cs"/>
              <a:sym typeface="Trebuchet MS"/>
            </a:endParaRPr>
          </a:p>
        </p:txBody>
      </p:sp>
      <p:sp>
        <p:nvSpPr>
          <p:cNvPr id="18" name="Shape 18"/>
          <p:cNvSpPr/>
          <p:nvPr/>
        </p:nvSpPr>
        <p:spPr>
          <a:xfrm rot="5400000">
            <a:off x="638664" y="3208249"/>
            <a:ext cx="2694969" cy="692497"/>
          </a:xfrm>
          <a:prstGeom prst="rect">
            <a:avLst/>
          </a:prstGeom>
          <a:ln w="12700">
            <a:miter lim="400000"/>
          </a:ln>
          <a:extLst>
            <a:ext uri="{C572A759-6A51-4108-AA02-DFA0A04FC94B}">
              <ma14:wrappingTextBoxFlag xmlns="" xmlns:ma14="http://schemas.microsoft.com/office/mac/drawingml/2011/main" val="1"/>
            </a:ext>
          </a:extLst>
        </p:spPr>
        <p:txBody>
          <a:bodyPr wrap="none" tIns="34290" bIns="34290">
            <a:spAutoFit/>
          </a:bodyPr>
          <a:lstStyle>
            <a:lvl1pPr>
              <a:defRPr sz="10800">
                <a:solidFill>
                  <a:srgbClr val="115DAC"/>
                </a:solidFill>
                <a:latin typeface="Helvetica"/>
                <a:ea typeface="Helvetica"/>
                <a:cs typeface="Helvetica"/>
                <a:sym typeface="Helvetica"/>
              </a:defRPr>
            </a:lvl1pPr>
          </a:lstStyle>
          <a:p>
            <a:pPr lvl="0">
              <a:defRPr sz="1800">
                <a:solidFill>
                  <a:srgbClr val="000000"/>
                </a:solidFill>
              </a:defRPr>
            </a:pPr>
            <a:r>
              <a:rPr sz="4050">
                <a:solidFill>
                  <a:schemeClr val="tx1"/>
                </a:solidFill>
              </a:rPr>
              <a:t>CONTENT</a:t>
            </a:r>
          </a:p>
        </p:txBody>
      </p:sp>
      <p:sp>
        <p:nvSpPr>
          <p:cNvPr id="19" name="Shape 19"/>
          <p:cNvSpPr/>
          <p:nvPr/>
        </p:nvSpPr>
        <p:spPr>
          <a:xfrm>
            <a:off x="-1" y="1142208"/>
            <a:ext cx="2458331" cy="864000"/>
          </a:xfrm>
          <a:prstGeom prst="rect">
            <a:avLst/>
          </a:prstGeom>
          <a:solidFill>
            <a:srgbClr val="FF0000"/>
          </a:solidFill>
          <a:ln w="12700">
            <a:miter lim="400000"/>
          </a:ln>
        </p:spPr>
        <p:txBody>
          <a:bodyPr lIns="0" tIns="0" rIns="0" bIns="0" anchor="ctr"/>
          <a:lstStyle/>
          <a:p>
            <a:pPr lvl="0" algn="ctr">
              <a:defRPr>
                <a:solidFill>
                  <a:srgbClr val="FFFFFF"/>
                </a:solidFill>
              </a:defRPr>
            </a:pPr>
            <a:endParaRPr sz="1350"/>
          </a:p>
        </p:txBody>
      </p:sp>
      <p:sp>
        <p:nvSpPr>
          <p:cNvPr id="21" name="Shape 21"/>
          <p:cNvSpPr/>
          <p:nvPr/>
        </p:nvSpPr>
        <p:spPr>
          <a:xfrm>
            <a:off x="863358" y="1207441"/>
            <a:ext cx="1499128" cy="761747"/>
          </a:xfrm>
          <a:prstGeom prst="rect">
            <a:avLst/>
          </a:prstGeom>
          <a:ln w="12700">
            <a:miter lim="400000"/>
          </a:ln>
          <a:extLst>
            <a:ext uri="{C572A759-6A51-4108-AA02-DFA0A04FC94B}">
              <ma14:wrappingTextBoxFlag xmlns="" xmlns:ma14="http://schemas.microsoft.com/office/mac/drawingml/2011/main" val="1"/>
            </a:ext>
          </a:extLst>
        </p:spPr>
        <p:txBody>
          <a:bodyPr wrap="none" tIns="34290" bIns="34290">
            <a:spAutoFit/>
          </a:bodyPr>
          <a:lstStyle>
            <a:lvl1pPr>
              <a:defRPr sz="12000">
                <a:solidFill>
                  <a:srgbClr val="FFFFFF"/>
                </a:solidFill>
                <a:latin typeface="Helvetica"/>
                <a:ea typeface="Helvetica"/>
                <a:cs typeface="Helvetica"/>
                <a:sym typeface="Helvetica"/>
              </a:defRPr>
            </a:lvl1pPr>
          </a:lstStyle>
          <a:p>
            <a:pPr lvl="0">
              <a:defRPr sz="1800">
                <a:solidFill>
                  <a:srgbClr val="000000"/>
                </a:solidFill>
              </a:defRPr>
            </a:pPr>
            <a:r>
              <a:rPr sz="4500">
                <a:solidFill>
                  <a:schemeClr val="bg1"/>
                </a:solidFill>
              </a:rPr>
              <a:t>目 录</a:t>
            </a:r>
          </a:p>
        </p:txBody>
      </p:sp>
      <p:sp>
        <p:nvSpPr>
          <p:cNvPr id="22" name="Shape 22"/>
          <p:cNvSpPr/>
          <p:nvPr/>
        </p:nvSpPr>
        <p:spPr>
          <a:xfrm>
            <a:off x="2458330" y="2147009"/>
            <a:ext cx="1157095" cy="792000"/>
          </a:xfrm>
          <a:prstGeom prst="rect">
            <a:avLst/>
          </a:prstGeom>
          <a:solidFill>
            <a:srgbClr val="FF6600"/>
          </a:solidFill>
          <a:ln w="12700" cap="flat">
            <a:noFill/>
            <a:miter lim="400000"/>
          </a:ln>
          <a:effectLst/>
        </p:spPr>
        <p:txBody>
          <a:bodyPr wrap="square" lIns="0" tIns="0" rIns="0" bIns="0" numCol="1" anchor="ctr">
            <a:noAutofit/>
          </a:bodyPr>
          <a:lstStyle/>
          <a:p>
            <a:pPr lvl="0" algn="ctr">
              <a:defRPr>
                <a:solidFill>
                  <a:srgbClr val="FFFFFF"/>
                </a:solidFill>
              </a:defRPr>
            </a:pPr>
            <a:endParaRPr sz="1350"/>
          </a:p>
        </p:txBody>
      </p:sp>
      <p:sp>
        <p:nvSpPr>
          <p:cNvPr id="23" name="Shape 23"/>
          <p:cNvSpPr/>
          <p:nvPr/>
        </p:nvSpPr>
        <p:spPr>
          <a:xfrm>
            <a:off x="2815777" y="2189066"/>
            <a:ext cx="389850" cy="76174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4290" tIns="34290" rIns="34290" bIns="34290" numCol="1" anchor="t">
            <a:spAutoFit/>
          </a:bodyPr>
          <a:lstStyle>
            <a:lvl1pPr>
              <a:defRPr sz="12000">
                <a:solidFill>
                  <a:srgbClr val="FFFFFF"/>
                </a:solidFill>
                <a:latin typeface="Century Gothic"/>
                <a:ea typeface="Century Gothic"/>
                <a:cs typeface="Century Gothic"/>
                <a:sym typeface="Century Gothic"/>
              </a:defRPr>
            </a:lvl1pPr>
          </a:lstStyle>
          <a:p>
            <a:pPr lvl="0">
              <a:defRPr sz="1800">
                <a:solidFill>
                  <a:srgbClr val="000000"/>
                </a:solidFill>
              </a:defRPr>
            </a:pPr>
            <a:r>
              <a:rPr sz="4500" dirty="0">
                <a:solidFill>
                  <a:schemeClr val="bg1"/>
                </a:solidFill>
              </a:rPr>
              <a:t>1</a:t>
            </a:r>
          </a:p>
        </p:txBody>
      </p:sp>
      <p:sp>
        <p:nvSpPr>
          <p:cNvPr id="27" name="Shape 27"/>
          <p:cNvSpPr/>
          <p:nvPr/>
        </p:nvSpPr>
        <p:spPr>
          <a:xfrm>
            <a:off x="2458330" y="3079810"/>
            <a:ext cx="2376000" cy="792000"/>
          </a:xfrm>
          <a:prstGeom prst="rect">
            <a:avLst/>
          </a:prstGeom>
          <a:solidFill>
            <a:srgbClr val="FF6600"/>
          </a:solidFill>
          <a:ln w="12700" cap="flat">
            <a:noFill/>
            <a:miter lim="400000"/>
          </a:ln>
          <a:effectLst/>
        </p:spPr>
        <p:txBody>
          <a:bodyPr wrap="square" lIns="0" tIns="0" rIns="0" bIns="0" numCol="1" anchor="ctr">
            <a:noAutofit/>
          </a:bodyPr>
          <a:lstStyle/>
          <a:p>
            <a:pPr lvl="0" algn="ctr">
              <a:defRPr>
                <a:solidFill>
                  <a:srgbClr val="FFFFFF"/>
                </a:solidFill>
              </a:defRPr>
            </a:pPr>
            <a:endParaRPr sz="1350"/>
          </a:p>
        </p:txBody>
      </p:sp>
      <p:sp>
        <p:nvSpPr>
          <p:cNvPr id="28" name="Shape 28"/>
          <p:cNvSpPr/>
          <p:nvPr/>
        </p:nvSpPr>
        <p:spPr>
          <a:xfrm>
            <a:off x="4275344" y="3101433"/>
            <a:ext cx="389850" cy="76174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4290" tIns="34290" rIns="34290" bIns="34290" numCol="1" anchor="t">
            <a:spAutoFit/>
          </a:bodyPr>
          <a:lstStyle>
            <a:lvl1pPr>
              <a:defRPr sz="12000">
                <a:solidFill>
                  <a:srgbClr val="FFFFFF"/>
                </a:solidFill>
                <a:latin typeface="Century Gothic"/>
                <a:ea typeface="Century Gothic"/>
                <a:cs typeface="Century Gothic"/>
                <a:sym typeface="Century Gothic"/>
              </a:defRPr>
            </a:lvl1pPr>
          </a:lstStyle>
          <a:p>
            <a:pPr lvl="0">
              <a:defRPr sz="1800">
                <a:solidFill>
                  <a:srgbClr val="000000"/>
                </a:solidFill>
              </a:defRPr>
            </a:pPr>
            <a:r>
              <a:rPr sz="4500" dirty="0">
                <a:solidFill>
                  <a:schemeClr val="bg1"/>
                </a:solidFill>
              </a:rPr>
              <a:t>2</a:t>
            </a:r>
          </a:p>
        </p:txBody>
      </p:sp>
      <p:sp>
        <p:nvSpPr>
          <p:cNvPr id="32" name="Shape 32"/>
          <p:cNvSpPr/>
          <p:nvPr/>
        </p:nvSpPr>
        <p:spPr>
          <a:xfrm>
            <a:off x="2458330" y="4012610"/>
            <a:ext cx="1794313" cy="792000"/>
          </a:xfrm>
          <a:prstGeom prst="rect">
            <a:avLst/>
          </a:prstGeom>
          <a:solidFill>
            <a:srgbClr val="FF6600"/>
          </a:solidFill>
          <a:ln w="12700" cap="flat">
            <a:noFill/>
            <a:miter lim="400000"/>
          </a:ln>
          <a:effectLst/>
        </p:spPr>
        <p:txBody>
          <a:bodyPr wrap="square" lIns="0" tIns="0" rIns="0" bIns="0" numCol="1" anchor="ctr">
            <a:noAutofit/>
          </a:bodyPr>
          <a:lstStyle/>
          <a:p>
            <a:pPr lvl="0" algn="ctr">
              <a:defRPr>
                <a:solidFill>
                  <a:srgbClr val="FFFFFF"/>
                </a:solidFill>
              </a:defRPr>
            </a:pPr>
            <a:endParaRPr sz="1350"/>
          </a:p>
        </p:txBody>
      </p:sp>
      <p:sp>
        <p:nvSpPr>
          <p:cNvPr id="33" name="Shape 33"/>
          <p:cNvSpPr/>
          <p:nvPr/>
        </p:nvSpPr>
        <p:spPr>
          <a:xfrm>
            <a:off x="3205627" y="4029934"/>
            <a:ext cx="389850" cy="76174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4290" tIns="34290" rIns="34290" bIns="34290" numCol="1" anchor="t">
            <a:spAutoFit/>
          </a:bodyPr>
          <a:lstStyle>
            <a:lvl1pPr>
              <a:defRPr sz="12000">
                <a:solidFill>
                  <a:srgbClr val="FFFFFF"/>
                </a:solidFill>
                <a:latin typeface="Century Gothic"/>
                <a:ea typeface="Century Gothic"/>
                <a:cs typeface="Century Gothic"/>
                <a:sym typeface="Century Gothic"/>
              </a:defRPr>
            </a:lvl1pPr>
          </a:lstStyle>
          <a:p>
            <a:pPr lvl="0">
              <a:defRPr sz="1800">
                <a:solidFill>
                  <a:srgbClr val="000000"/>
                </a:solidFill>
              </a:defRPr>
            </a:pPr>
            <a:r>
              <a:rPr sz="4500" dirty="0">
                <a:solidFill>
                  <a:schemeClr val="bg1"/>
                </a:solidFill>
              </a:rPr>
              <a:t>3</a:t>
            </a:r>
          </a:p>
        </p:txBody>
      </p:sp>
      <p:sp>
        <p:nvSpPr>
          <p:cNvPr id="42" name="矩形 41"/>
          <p:cNvSpPr/>
          <p:nvPr/>
        </p:nvSpPr>
        <p:spPr>
          <a:xfrm>
            <a:off x="3715858" y="2189066"/>
            <a:ext cx="3499676" cy="707886"/>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4000" kern="0" dirty="0">
                <a:solidFill>
                  <a:schemeClr val="tx1"/>
                </a:solidFill>
                <a:latin typeface="微软雅黑" panose="020B0503020204020204" pitchFamily="34" charset="-122"/>
                <a:ea typeface="微软雅黑" panose="020B0503020204020204" pitchFamily="34" charset="-122"/>
                <a:cs typeface="Arial" pitchFamily="34" charset="0"/>
              </a:rPr>
              <a:t>认识</a:t>
            </a:r>
            <a:r>
              <a:rPr lang="en-US" altLang="zh-CN" sz="4000" kern="0" dirty="0">
                <a:solidFill>
                  <a:schemeClr val="tx1"/>
                </a:solidFill>
                <a:latin typeface="微软雅黑" panose="020B0503020204020204" pitchFamily="34" charset="-122"/>
                <a:ea typeface="微软雅黑" panose="020B0503020204020204" pitchFamily="34" charset="-122"/>
                <a:cs typeface="Arial" pitchFamily="34" charset="0"/>
              </a:rPr>
              <a:t>COMTOP</a:t>
            </a:r>
          </a:p>
        </p:txBody>
      </p:sp>
      <p:sp>
        <p:nvSpPr>
          <p:cNvPr id="43" name="矩形 42"/>
          <p:cNvSpPr/>
          <p:nvPr/>
        </p:nvSpPr>
        <p:spPr>
          <a:xfrm>
            <a:off x="4860119" y="3122953"/>
            <a:ext cx="3262432" cy="707886"/>
          </a:xfrm>
          <a:prstGeom prst="rect">
            <a:avLst/>
          </a:prstGeom>
        </p:spPr>
        <p:txBody>
          <a:bodyPr wrap="none">
            <a:spAutoFit/>
          </a:bodyPr>
          <a:lstStyle/>
          <a:p>
            <a:pPr algn="ctr" fontAlgn="auto">
              <a:spcBef>
                <a:spcPts val="0"/>
              </a:spcBef>
              <a:spcAft>
                <a:spcPts val="0"/>
              </a:spcAft>
              <a:defRPr/>
            </a:pPr>
            <a:r>
              <a:rPr lang="zh-CN" altLang="en-US" sz="4000" kern="0" dirty="0">
                <a:solidFill>
                  <a:schemeClr val="tx1"/>
                </a:solidFill>
                <a:latin typeface="微软雅黑" panose="020B0503020204020204" pitchFamily="34" charset="-122"/>
                <a:ea typeface="微软雅黑" panose="020B0503020204020204" pitchFamily="34" charset="-122"/>
                <a:cs typeface="Arial" pitchFamily="34" charset="0"/>
              </a:rPr>
              <a:t>企业文化简介</a:t>
            </a:r>
            <a:endParaRPr lang="en-US" altLang="zh-CN" sz="4000" kern="0" dirty="0">
              <a:solidFill>
                <a:schemeClr val="tx1"/>
              </a:solidFill>
              <a:latin typeface="微软雅黑" panose="020B0503020204020204" pitchFamily="34" charset="-122"/>
              <a:ea typeface="微软雅黑" panose="020B0503020204020204" pitchFamily="34" charset="-122"/>
              <a:cs typeface="Arial" pitchFamily="34" charset="0"/>
            </a:endParaRPr>
          </a:p>
        </p:txBody>
      </p:sp>
      <p:sp>
        <p:nvSpPr>
          <p:cNvPr id="44" name="矩形 43"/>
          <p:cNvSpPr/>
          <p:nvPr/>
        </p:nvSpPr>
        <p:spPr>
          <a:xfrm>
            <a:off x="4257192" y="4054667"/>
            <a:ext cx="3600000" cy="707886"/>
          </a:xfrm>
          <a:prstGeom prst="rect">
            <a:avLst/>
          </a:prstGeom>
        </p:spPr>
        <p:txBody>
          <a:bodyPr wrap="square">
            <a:spAutoFit/>
          </a:bodyPr>
          <a:lstStyle/>
          <a:p>
            <a:pPr algn="ctr" fontAlgn="auto">
              <a:spcBef>
                <a:spcPts val="0"/>
              </a:spcBef>
              <a:spcAft>
                <a:spcPts val="0"/>
              </a:spcAft>
              <a:defRPr/>
            </a:pPr>
            <a:r>
              <a:rPr lang="zh-CN" altLang="en-US" sz="4000" kern="0" dirty="0">
                <a:solidFill>
                  <a:schemeClr val="tx1"/>
                </a:solidFill>
                <a:latin typeface="微软雅黑" panose="020B0503020204020204" pitchFamily="34" charset="-122"/>
                <a:ea typeface="微软雅黑" panose="020B0503020204020204" pitchFamily="34" charset="-122"/>
                <a:cs typeface="Arial" pitchFamily="34" charset="0"/>
              </a:rPr>
              <a:t>员工行为规范</a:t>
            </a:r>
            <a:endParaRPr lang="en-US" altLang="zh-CN" sz="4000" kern="0" dirty="0">
              <a:solidFill>
                <a:schemeClr val="tx1"/>
              </a:solidFill>
              <a:latin typeface="微软雅黑" panose="020B0503020204020204" pitchFamily="34" charset="-122"/>
              <a:ea typeface="微软雅黑" panose="020B0503020204020204" pitchFamily="34" charset="-122"/>
              <a:cs typeface="Arial" pitchFamily="34" charset="0"/>
            </a:endParaRPr>
          </a:p>
        </p:txBody>
      </p:sp>
      <p:sp>
        <p:nvSpPr>
          <p:cNvPr id="15" name="Shape 20"/>
          <p:cNvSpPr/>
          <p:nvPr/>
        </p:nvSpPr>
        <p:spPr>
          <a:xfrm flipH="1">
            <a:off x="-6452" y="948358"/>
            <a:ext cx="460800" cy="1980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C00000"/>
          </a:solidFill>
          <a:ln w="12700">
            <a:miter lim="400000"/>
          </a:ln>
        </p:spPr>
        <p:txBody>
          <a:bodyPr lIns="0" tIns="0" rIns="0" bIns="0" anchor="ctr"/>
          <a:lstStyle/>
          <a:p>
            <a:pPr algn="ctr"/>
            <a:endParaRPr sz="1350">
              <a:solidFill>
                <a:srgbClr val="FFFFFF"/>
              </a:solidFill>
            </a:endParaRPr>
          </a:p>
        </p:txBody>
      </p:sp>
    </p:spTree>
    <p:extLst>
      <p:ext uri="{BB962C8B-B14F-4D97-AF65-F5344CB8AC3E}">
        <p14:creationId xmlns="" xmlns:p14="http://schemas.microsoft.com/office/powerpoint/2010/main" val="4038704628"/>
      </p:ext>
    </p:extLst>
  </p:cSld>
  <p:clrMapOvr>
    <a:masterClrMapping/>
  </p:clrMapOvr>
  <mc:AlternateContent xmlns:mc="http://schemas.openxmlformats.org/markup-compatibility/2006">
    <mc:Choice xmlns=""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mph" presetSubtype="0" fill="hold" grpId="0" nodeType="withEffect">
                                  <p:stCondLst>
                                    <p:cond delay="0"/>
                                  </p:stCondLst>
                                  <p:iterate type="lt">
                                    <p:tmPct val="4000"/>
                                  </p:iterate>
                                  <p:childTnLst>
                                    <p:set>
                                      <p:cBhvr override="childStyle">
                                        <p:cTn id="6" dur="500" fill="hold"/>
                                        <p:tgtEl>
                                          <p:spTgt spid="43"/>
                                        </p:tgtEl>
                                        <p:attrNameLst>
                                          <p:attrName>style.color</p:attrName>
                                        </p:attrNameLst>
                                      </p:cBhvr>
                                      <p:to>
                                        <p:clrVal>
                                          <a:srgbClr val="FF6600"/>
                                        </p:clrVal>
                                      </p:to>
                                    </p:set>
                                    <p:set>
                                      <p:cBhvr>
                                        <p:cTn id="7" dur="500" fill="hold"/>
                                        <p:tgtEl>
                                          <p:spTgt spid="43"/>
                                        </p:tgtEl>
                                        <p:attrNameLst>
                                          <p:attrName>fillcolor</p:attrName>
                                        </p:attrNameLst>
                                      </p:cBhvr>
                                      <p:to>
                                        <p:clrVal>
                                          <a:srgbClr val="FF6600"/>
                                        </p:clrVal>
                                      </p:to>
                                    </p:set>
                                    <p:set>
                                      <p:cBhvr>
                                        <p:cTn id="8" dur="500" fill="hold"/>
                                        <p:tgtEl>
                                          <p:spTgt spid="4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图示 16"/>
          <p:cNvGraphicFramePr/>
          <p:nvPr>
            <p:extLst>
              <p:ext uri="{D42A27DB-BD31-4B8C-83A1-F6EECF244321}">
                <p14:modId xmlns:p14="http://schemas.microsoft.com/office/powerpoint/2010/main" xmlns="" val="2370452429"/>
              </p:ext>
            </p:extLst>
          </p:nvPr>
        </p:nvGraphicFramePr>
        <p:xfrm>
          <a:off x="-570272" y="2457911"/>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Group 4"/>
          <p:cNvGrpSpPr>
            <a:grpSpLocks noChangeAspect="1"/>
          </p:cNvGrpSpPr>
          <p:nvPr/>
        </p:nvGrpSpPr>
        <p:grpSpPr bwMode="auto">
          <a:xfrm rot="16200000">
            <a:off x="683014" y="-783587"/>
            <a:ext cx="693495" cy="2341026"/>
            <a:chOff x="381" y="478"/>
            <a:chExt cx="531" cy="2009"/>
          </a:xfrm>
          <a:effectLst>
            <a:outerShdw blurRad="88900" dist="63500" dir="2700000" algn="tl" rotWithShape="0">
              <a:prstClr val="black">
                <a:alpha val="40000"/>
              </a:prstClr>
            </a:outerShdw>
          </a:effectLst>
        </p:grpSpPr>
        <p:sp>
          <p:nvSpPr>
            <p:cNvPr id="5" name="AutoShape 3"/>
            <p:cNvSpPr>
              <a:spLocks noChangeAspect="1" noChangeArrowheads="1" noTextEdit="1"/>
            </p:cNvSpPr>
            <p:nvPr/>
          </p:nvSpPr>
          <p:spPr bwMode="auto">
            <a:xfrm>
              <a:off x="381" y="480"/>
              <a:ext cx="531" cy="20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5"/>
            <p:cNvSpPr>
              <a:spLocks/>
            </p:cNvSpPr>
            <p:nvPr/>
          </p:nvSpPr>
          <p:spPr bwMode="auto">
            <a:xfrm>
              <a:off x="383" y="478"/>
              <a:ext cx="529" cy="2009"/>
            </a:xfrm>
            <a:custGeom>
              <a:avLst/>
              <a:gdLst>
                <a:gd name="T0" fmla="*/ 529 w 529"/>
                <a:gd name="T1" fmla="*/ 2009 h 2009"/>
                <a:gd name="T2" fmla="*/ 261 w 529"/>
                <a:gd name="T3" fmla="*/ 1879 h 2009"/>
                <a:gd name="T4" fmla="*/ 0 w 529"/>
                <a:gd name="T5" fmla="*/ 2009 h 2009"/>
                <a:gd name="T6" fmla="*/ 0 w 529"/>
                <a:gd name="T7" fmla="*/ 0 h 2009"/>
                <a:gd name="T8" fmla="*/ 529 w 529"/>
                <a:gd name="T9" fmla="*/ 0 h 2009"/>
                <a:gd name="T10" fmla="*/ 529 w 529"/>
                <a:gd name="T11" fmla="*/ 2009 h 2009"/>
              </a:gdLst>
              <a:ahLst/>
              <a:cxnLst>
                <a:cxn ang="0">
                  <a:pos x="T0" y="T1"/>
                </a:cxn>
                <a:cxn ang="0">
                  <a:pos x="T2" y="T3"/>
                </a:cxn>
                <a:cxn ang="0">
                  <a:pos x="T4" y="T5"/>
                </a:cxn>
                <a:cxn ang="0">
                  <a:pos x="T6" y="T7"/>
                </a:cxn>
                <a:cxn ang="0">
                  <a:pos x="T8" y="T9"/>
                </a:cxn>
                <a:cxn ang="0">
                  <a:pos x="T10" y="T11"/>
                </a:cxn>
              </a:cxnLst>
              <a:rect l="0" t="0" r="r" b="b"/>
              <a:pathLst>
                <a:path w="529" h="2009">
                  <a:moveTo>
                    <a:pt x="529" y="2009"/>
                  </a:moveTo>
                  <a:lnTo>
                    <a:pt x="261" y="1879"/>
                  </a:lnTo>
                  <a:lnTo>
                    <a:pt x="0" y="2009"/>
                  </a:lnTo>
                  <a:lnTo>
                    <a:pt x="0" y="0"/>
                  </a:lnTo>
                  <a:lnTo>
                    <a:pt x="529" y="0"/>
                  </a:lnTo>
                  <a:lnTo>
                    <a:pt x="529" y="2009"/>
                  </a:lnTo>
                  <a:close/>
                </a:path>
              </a:pathLst>
            </a:custGeom>
            <a:solidFill>
              <a:srgbClr val="F0252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6"/>
            <p:cNvSpPr>
              <a:spLocks/>
            </p:cNvSpPr>
            <p:nvPr/>
          </p:nvSpPr>
          <p:spPr bwMode="auto">
            <a:xfrm>
              <a:off x="426" y="537"/>
              <a:ext cx="443" cy="1877"/>
            </a:xfrm>
            <a:custGeom>
              <a:avLst/>
              <a:gdLst>
                <a:gd name="T0" fmla="*/ 443 w 443"/>
                <a:gd name="T1" fmla="*/ 1877 h 1877"/>
                <a:gd name="T2" fmla="*/ 218 w 443"/>
                <a:gd name="T3" fmla="*/ 1756 h 1877"/>
                <a:gd name="T4" fmla="*/ 0 w 443"/>
                <a:gd name="T5" fmla="*/ 1877 h 1877"/>
                <a:gd name="T6" fmla="*/ 0 w 443"/>
                <a:gd name="T7" fmla="*/ 0 h 1877"/>
                <a:gd name="T8" fmla="*/ 443 w 443"/>
                <a:gd name="T9" fmla="*/ 0 h 1877"/>
                <a:gd name="T10" fmla="*/ 443 w 443"/>
                <a:gd name="T11" fmla="*/ 1877 h 1877"/>
              </a:gdLst>
              <a:ahLst/>
              <a:cxnLst>
                <a:cxn ang="0">
                  <a:pos x="T0" y="T1"/>
                </a:cxn>
                <a:cxn ang="0">
                  <a:pos x="T2" y="T3"/>
                </a:cxn>
                <a:cxn ang="0">
                  <a:pos x="T4" y="T5"/>
                </a:cxn>
                <a:cxn ang="0">
                  <a:pos x="T6" y="T7"/>
                </a:cxn>
                <a:cxn ang="0">
                  <a:pos x="T8" y="T9"/>
                </a:cxn>
                <a:cxn ang="0">
                  <a:pos x="T10" y="T11"/>
                </a:cxn>
              </a:cxnLst>
              <a:rect l="0" t="0" r="r" b="b"/>
              <a:pathLst>
                <a:path w="443" h="1877">
                  <a:moveTo>
                    <a:pt x="443" y="1877"/>
                  </a:moveTo>
                  <a:lnTo>
                    <a:pt x="218" y="1756"/>
                  </a:lnTo>
                  <a:lnTo>
                    <a:pt x="0" y="1877"/>
                  </a:lnTo>
                  <a:lnTo>
                    <a:pt x="0" y="0"/>
                  </a:lnTo>
                  <a:lnTo>
                    <a:pt x="443" y="0"/>
                  </a:lnTo>
                  <a:lnTo>
                    <a:pt x="443" y="1877"/>
                  </a:lnTo>
                  <a:close/>
                </a:path>
              </a:pathLst>
            </a:custGeom>
            <a:noFill/>
            <a:ln w="19050" cap="flat">
              <a:solidFill>
                <a:srgbClr val="FFFFFF"/>
              </a:solidFill>
              <a:prstDash val="dash"/>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 name="文本框 5"/>
          <p:cNvSpPr txBox="1"/>
          <p:nvPr/>
        </p:nvSpPr>
        <p:spPr>
          <a:xfrm flipH="1">
            <a:off x="0" y="156102"/>
            <a:ext cx="1949748" cy="461647"/>
          </a:xfrm>
          <a:prstGeom prst="rect">
            <a:avLst/>
          </a:prstGeom>
          <a:noFill/>
        </p:spPr>
        <p:txBody>
          <a:bodyPr wrap="square" lIns="91422" tIns="45711" rIns="91422" bIns="45711" rtlCol="0">
            <a:spAutoFit/>
          </a:bodyPr>
          <a:lstStyle/>
          <a:p>
            <a:pPr algn="ctr"/>
            <a:r>
              <a:rPr lang="en-US" altLang="zh-CN" sz="2400" dirty="0" smtClean="0">
                <a:solidFill>
                  <a:schemeClr val="bg1"/>
                </a:solidFill>
                <a:latin typeface="微软雅黑" panose="020B0503020204020204" pitchFamily="34" charset="-122"/>
                <a:ea typeface="微软雅黑" panose="020B0503020204020204" pitchFamily="34" charset="-122"/>
              </a:rPr>
              <a:t>1</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smtClean="0">
                <a:solidFill>
                  <a:schemeClr val="bg1"/>
                </a:solidFill>
                <a:latin typeface="微软雅黑" panose="020B0503020204020204" pitchFamily="34" charset="-122"/>
                <a:ea typeface="微软雅黑" panose="020B0503020204020204" pitchFamily="34" charset="-122"/>
              </a:rPr>
              <a:t>文化理念</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1" name="文本框 17"/>
          <p:cNvSpPr txBox="1"/>
          <p:nvPr/>
        </p:nvSpPr>
        <p:spPr>
          <a:xfrm rot="2441754" flipH="1">
            <a:off x="7963617" y="366138"/>
            <a:ext cx="1348701" cy="384703"/>
          </a:xfrm>
          <a:prstGeom prst="rect">
            <a:avLst/>
          </a:prstGeom>
          <a:noFill/>
        </p:spPr>
        <p:txBody>
          <a:bodyPr wrap="square" lIns="91422" tIns="45711" rIns="91422" bIns="45711" rtlCol="0">
            <a:spAutoFit/>
          </a:bodyPr>
          <a:lstStyle/>
          <a:p>
            <a:r>
              <a:rPr lang="zh-CN" altLang="en-US" sz="1900" dirty="0">
                <a:latin typeface="微软雅黑" pitchFamily="34" charset="-122"/>
                <a:ea typeface="微软雅黑" pitchFamily="34" charset="-122"/>
              </a:rPr>
              <a:t>企业文化</a:t>
            </a:r>
          </a:p>
        </p:txBody>
      </p:sp>
      <p:pic>
        <p:nvPicPr>
          <p:cNvPr id="22" name="图片 21"/>
          <p:cNvPicPr>
            <a:picLocks noChangeAspect="1"/>
          </p:cNvPicPr>
          <p:nvPr/>
        </p:nvPicPr>
        <p:blipFill rotWithShape="1">
          <a:blip r:embed="rId7" cstate="print">
            <a:extLst>
              <a:ext uri="{28A0092B-C50C-407E-A947-70E740481C1C}">
                <a14:useLocalDpi xmlns:a14="http://schemas.microsoft.com/office/drawing/2010/main" xmlns="" val="0"/>
              </a:ext>
            </a:extLst>
          </a:blip>
          <a:srcRect l="85926" t="20226" r="2428" b="21797"/>
          <a:stretch/>
        </p:blipFill>
        <p:spPr>
          <a:xfrm rot="7812851">
            <a:off x="8136900" y="-225687"/>
            <a:ext cx="351863" cy="1879374"/>
          </a:xfrm>
          <a:prstGeom prst="rect">
            <a:avLst/>
          </a:prstGeom>
        </p:spPr>
      </p:pic>
      <p:sp>
        <p:nvSpPr>
          <p:cNvPr id="12" name="Rectangle 7"/>
          <p:cNvSpPr>
            <a:spLocks/>
          </p:cNvSpPr>
          <p:nvPr/>
        </p:nvSpPr>
        <p:spPr bwMode="auto">
          <a:xfrm>
            <a:off x="322263" y="830460"/>
            <a:ext cx="8499475" cy="1249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p>
            <a:pPr algn="just">
              <a:lnSpc>
                <a:spcPct val="150000"/>
              </a:lnSpc>
            </a:pPr>
            <a:r>
              <a:rPr lang="en-US" altLang="zh-CN" sz="2000" dirty="0">
                <a:latin typeface="微软雅黑" pitchFamily="34" charset="-122"/>
                <a:ea typeface="微软雅黑" pitchFamily="34" charset="-122"/>
              </a:rPr>
              <a:t>       </a:t>
            </a:r>
            <a:r>
              <a:rPr lang="zh-CN" altLang="en-US" sz="1600" dirty="0">
                <a:solidFill>
                  <a:schemeClr val="bg2">
                    <a:lumMod val="25000"/>
                  </a:schemeClr>
                </a:solidFill>
                <a:latin typeface="微软雅黑" pitchFamily="34" charset="-122"/>
                <a:ea typeface="微软雅黑" pitchFamily="34" charset="-122"/>
              </a:rPr>
              <a:t>康拓普通过长期摸索和实践，逐渐形成一套系统的企业文化建设方法。围绕企业核心价值观，通过精神、行为、物质三个层面的建设工作，将企业文化与业务发展和内部管理的各个环节有效结合，确保公司健康、稳定的发展。</a:t>
            </a:r>
          </a:p>
        </p:txBody>
      </p:sp>
      <p:sp>
        <p:nvSpPr>
          <p:cNvPr id="13" name="线形标注 2(带边框和强调线) 12"/>
          <p:cNvSpPr/>
          <p:nvPr/>
        </p:nvSpPr>
        <p:spPr>
          <a:xfrm>
            <a:off x="4821238" y="2457911"/>
            <a:ext cx="3960812" cy="430885"/>
          </a:xfrm>
          <a:prstGeom prst="accentBorderCallout2">
            <a:avLst/>
          </a:prstGeom>
          <a:ln>
            <a:solidFill>
              <a:schemeClr val="accent5">
                <a:lumMod val="50000"/>
              </a:schemeClr>
            </a:solidFill>
            <a:tailEnd type="oval"/>
          </a:ln>
        </p:spPr>
        <p:style>
          <a:lnRef idx="1">
            <a:schemeClr val="accent1"/>
          </a:lnRef>
          <a:fillRef idx="3">
            <a:schemeClr val="accent1"/>
          </a:fillRef>
          <a:effectRef idx="2">
            <a:schemeClr val="accent1"/>
          </a:effectRef>
          <a:fontRef idx="minor">
            <a:schemeClr val="lt1"/>
          </a:fontRef>
        </p:style>
        <p:txBody>
          <a:bodyPr spcFirstLastPara="1" lIns="91439" tIns="91439" rIns="91439" bIns="91439" spcCol="38100" anchor="ctr">
            <a:spAutoFit/>
          </a:bodyPr>
          <a:lstStyle/>
          <a:p>
            <a:pPr fontAlgn="auto" latinLnBrk="1" hangingPunct="0">
              <a:spcBef>
                <a:spcPts val="0"/>
              </a:spcBef>
              <a:spcAft>
                <a:spcPts val="0"/>
              </a:spcAft>
              <a:defRPr/>
            </a:pPr>
            <a:r>
              <a:rPr lang="zh-CN" altLang="en-US" sz="1600" dirty="0">
                <a:solidFill>
                  <a:schemeClr val="bg2">
                    <a:lumMod val="25000"/>
                  </a:schemeClr>
                </a:solidFill>
                <a:latin typeface="微软雅黑" pitchFamily="34" charset="-122"/>
                <a:ea typeface="微软雅黑" pitchFamily="34" charset="-122"/>
                <a:sym typeface="Trebuchet MS"/>
              </a:rPr>
              <a:t>办公环境、文化宣传、文化活动、</a:t>
            </a:r>
            <a:r>
              <a:rPr lang="en-US" altLang="zh-CN" sz="1600" dirty="0">
                <a:solidFill>
                  <a:schemeClr val="bg2">
                    <a:lumMod val="25000"/>
                  </a:schemeClr>
                </a:solidFill>
                <a:latin typeface="微软雅黑" pitchFamily="34" charset="-122"/>
                <a:ea typeface="微软雅黑" pitchFamily="34" charset="-122"/>
                <a:sym typeface="Trebuchet MS"/>
              </a:rPr>
              <a:t>……</a:t>
            </a:r>
          </a:p>
        </p:txBody>
      </p:sp>
      <p:sp>
        <p:nvSpPr>
          <p:cNvPr id="14" name="线形标注 2(带边框和强调线) 13"/>
          <p:cNvSpPr/>
          <p:nvPr/>
        </p:nvSpPr>
        <p:spPr>
          <a:xfrm>
            <a:off x="4821238" y="3233559"/>
            <a:ext cx="3960812" cy="430885"/>
          </a:xfrm>
          <a:prstGeom prst="accentBorderCallout2">
            <a:avLst/>
          </a:prstGeom>
          <a:solidFill>
            <a:srgbClr val="67DBB7"/>
          </a:solidFill>
          <a:ln>
            <a:solidFill>
              <a:srgbClr val="249874"/>
            </a:solidFill>
            <a:tailEnd type="oval"/>
          </a:ln>
        </p:spPr>
        <p:style>
          <a:lnRef idx="1">
            <a:schemeClr val="accent1"/>
          </a:lnRef>
          <a:fillRef idx="3">
            <a:schemeClr val="accent1"/>
          </a:fillRef>
          <a:effectRef idx="2">
            <a:schemeClr val="accent1"/>
          </a:effectRef>
          <a:fontRef idx="minor">
            <a:schemeClr val="lt1"/>
          </a:fontRef>
        </p:style>
        <p:txBody>
          <a:bodyPr spcFirstLastPara="1" lIns="91439" tIns="91439" rIns="91439" bIns="91439" spcCol="38100" anchor="ctr">
            <a:spAutoFit/>
          </a:bodyPr>
          <a:lstStyle/>
          <a:p>
            <a:pPr fontAlgn="auto" latinLnBrk="1" hangingPunct="0">
              <a:spcBef>
                <a:spcPts val="0"/>
              </a:spcBef>
              <a:spcAft>
                <a:spcPts val="0"/>
              </a:spcAft>
              <a:defRPr/>
            </a:pPr>
            <a:r>
              <a:rPr lang="zh-CN" altLang="en-US" sz="1600" dirty="0">
                <a:solidFill>
                  <a:schemeClr val="bg2">
                    <a:lumMod val="25000"/>
                  </a:schemeClr>
                </a:solidFill>
                <a:latin typeface="微软雅黑" pitchFamily="34" charset="-122"/>
                <a:ea typeface="微软雅黑" pitchFamily="34" charset="-122"/>
                <a:sym typeface="Trebuchet MS"/>
              </a:rPr>
              <a:t>行为准则、规章制度、员工礼仪、</a:t>
            </a:r>
            <a:r>
              <a:rPr lang="en-US" altLang="zh-CN" sz="1600" dirty="0">
                <a:solidFill>
                  <a:schemeClr val="bg2">
                    <a:lumMod val="25000"/>
                  </a:schemeClr>
                </a:solidFill>
                <a:latin typeface="微软雅黑" pitchFamily="34" charset="-122"/>
                <a:ea typeface="微软雅黑" pitchFamily="34" charset="-122"/>
                <a:sym typeface="Trebuchet MS"/>
              </a:rPr>
              <a:t>……</a:t>
            </a:r>
          </a:p>
        </p:txBody>
      </p:sp>
      <p:sp>
        <p:nvSpPr>
          <p:cNvPr id="15" name="线形标注 2(带边框和强调线) 14"/>
          <p:cNvSpPr/>
          <p:nvPr/>
        </p:nvSpPr>
        <p:spPr>
          <a:xfrm>
            <a:off x="4821238" y="3969365"/>
            <a:ext cx="3960812" cy="430885"/>
          </a:xfrm>
          <a:prstGeom prst="accentBorderCallout2">
            <a:avLst/>
          </a:prstGeom>
          <a:solidFill>
            <a:schemeClr val="accent6">
              <a:lumMod val="60000"/>
              <a:lumOff val="40000"/>
            </a:schemeClr>
          </a:solidFill>
          <a:ln>
            <a:solidFill>
              <a:schemeClr val="accent6">
                <a:lumMod val="50000"/>
              </a:schemeClr>
            </a:solidFill>
            <a:tailEnd type="oval"/>
          </a:ln>
        </p:spPr>
        <p:style>
          <a:lnRef idx="1">
            <a:schemeClr val="accent1"/>
          </a:lnRef>
          <a:fillRef idx="3">
            <a:schemeClr val="accent1"/>
          </a:fillRef>
          <a:effectRef idx="2">
            <a:schemeClr val="accent1"/>
          </a:effectRef>
          <a:fontRef idx="minor">
            <a:schemeClr val="lt1"/>
          </a:fontRef>
        </p:style>
        <p:txBody>
          <a:bodyPr spcFirstLastPara="1" lIns="91439" tIns="91439" rIns="91439" bIns="91439" spcCol="38100" anchor="ctr">
            <a:spAutoFit/>
          </a:bodyPr>
          <a:lstStyle/>
          <a:p>
            <a:pPr fontAlgn="auto" latinLnBrk="1" hangingPunct="0">
              <a:spcBef>
                <a:spcPts val="0"/>
              </a:spcBef>
              <a:spcAft>
                <a:spcPts val="0"/>
              </a:spcAft>
              <a:defRPr/>
            </a:pPr>
            <a:r>
              <a:rPr lang="zh-CN" altLang="en-US" sz="1600" dirty="0">
                <a:solidFill>
                  <a:schemeClr val="bg2">
                    <a:lumMod val="25000"/>
                  </a:schemeClr>
                </a:solidFill>
                <a:latin typeface="微软雅黑" pitchFamily="34" charset="-122"/>
                <a:ea typeface="微软雅黑" pitchFamily="34" charset="-122"/>
                <a:sym typeface="Trebuchet MS"/>
              </a:rPr>
              <a:t>核心价值观、企业使命、企业理念、</a:t>
            </a:r>
            <a:r>
              <a:rPr lang="en-US" altLang="zh-CN" sz="1600" dirty="0">
                <a:solidFill>
                  <a:schemeClr val="bg2">
                    <a:lumMod val="25000"/>
                  </a:schemeClr>
                </a:solidFill>
                <a:latin typeface="微软雅黑" pitchFamily="34" charset="-122"/>
                <a:ea typeface="微软雅黑" pitchFamily="34" charset="-122"/>
                <a:sym typeface="Trebuchet MS"/>
              </a:rPr>
              <a:t>……</a:t>
            </a:r>
          </a:p>
        </p:txBody>
      </p:sp>
    </p:spTree>
    <p:extLst>
      <p:ext uri="{BB962C8B-B14F-4D97-AF65-F5344CB8AC3E}">
        <p14:creationId xmlns:p14="http://schemas.microsoft.com/office/powerpoint/2010/main" xmlns="" val="12687126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par>
                          <p:cTn id="15" fill="hold">
                            <p:stCondLst>
                              <p:cond delay="1000"/>
                            </p:stCondLst>
                            <p:childTnLst>
                              <p:par>
                                <p:cTn id="16" presetID="21" presetClass="entr" presetSubtype="1"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heel(1)">
                                      <p:cBhvr>
                                        <p:cTn id="18" dur="2000"/>
                                        <p:tgtEl>
                                          <p:spTgt spid="17"/>
                                        </p:tgtEl>
                                      </p:cBhvr>
                                    </p:animEffect>
                                  </p:childTnLst>
                                </p:cTn>
                              </p:par>
                            </p:childTnLst>
                          </p:cTn>
                        </p:par>
                        <p:par>
                          <p:cTn id="19" fill="hold">
                            <p:stCondLst>
                              <p:cond delay="3000"/>
                            </p:stCondLst>
                            <p:childTnLst>
                              <p:par>
                                <p:cTn id="20" presetID="2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left)">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AsOne/>
      </p:bldGraphic>
      <p:bldP spid="9" grpId="0"/>
      <p:bldP spid="12" grpId="0"/>
      <p:bldP spid="13" grpId="0" animBg="1"/>
      <p:bldP spid="14" grpId="0" animBg="1"/>
      <p:bldP spid="1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p:cNvGrpSpPr>
            <a:grpSpLocks noChangeAspect="1"/>
          </p:cNvGrpSpPr>
          <p:nvPr/>
        </p:nvGrpSpPr>
        <p:grpSpPr bwMode="auto">
          <a:xfrm rot="16200000">
            <a:off x="683014" y="-783587"/>
            <a:ext cx="693495" cy="2341026"/>
            <a:chOff x="381" y="478"/>
            <a:chExt cx="531" cy="2009"/>
          </a:xfrm>
          <a:effectLst>
            <a:outerShdw blurRad="88900" dist="63500" dir="2700000" algn="tl" rotWithShape="0">
              <a:prstClr val="black">
                <a:alpha val="40000"/>
              </a:prstClr>
            </a:outerShdw>
          </a:effectLst>
        </p:grpSpPr>
        <p:sp>
          <p:nvSpPr>
            <p:cNvPr id="5" name="AutoShape 3"/>
            <p:cNvSpPr>
              <a:spLocks noChangeAspect="1" noChangeArrowheads="1" noTextEdit="1"/>
            </p:cNvSpPr>
            <p:nvPr/>
          </p:nvSpPr>
          <p:spPr bwMode="auto">
            <a:xfrm>
              <a:off x="381" y="480"/>
              <a:ext cx="531" cy="20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5"/>
            <p:cNvSpPr>
              <a:spLocks/>
            </p:cNvSpPr>
            <p:nvPr/>
          </p:nvSpPr>
          <p:spPr bwMode="auto">
            <a:xfrm>
              <a:off x="383" y="478"/>
              <a:ext cx="529" cy="2009"/>
            </a:xfrm>
            <a:custGeom>
              <a:avLst/>
              <a:gdLst>
                <a:gd name="T0" fmla="*/ 529 w 529"/>
                <a:gd name="T1" fmla="*/ 2009 h 2009"/>
                <a:gd name="T2" fmla="*/ 261 w 529"/>
                <a:gd name="T3" fmla="*/ 1879 h 2009"/>
                <a:gd name="T4" fmla="*/ 0 w 529"/>
                <a:gd name="T5" fmla="*/ 2009 h 2009"/>
                <a:gd name="T6" fmla="*/ 0 w 529"/>
                <a:gd name="T7" fmla="*/ 0 h 2009"/>
                <a:gd name="T8" fmla="*/ 529 w 529"/>
                <a:gd name="T9" fmla="*/ 0 h 2009"/>
                <a:gd name="T10" fmla="*/ 529 w 529"/>
                <a:gd name="T11" fmla="*/ 2009 h 2009"/>
              </a:gdLst>
              <a:ahLst/>
              <a:cxnLst>
                <a:cxn ang="0">
                  <a:pos x="T0" y="T1"/>
                </a:cxn>
                <a:cxn ang="0">
                  <a:pos x="T2" y="T3"/>
                </a:cxn>
                <a:cxn ang="0">
                  <a:pos x="T4" y="T5"/>
                </a:cxn>
                <a:cxn ang="0">
                  <a:pos x="T6" y="T7"/>
                </a:cxn>
                <a:cxn ang="0">
                  <a:pos x="T8" y="T9"/>
                </a:cxn>
                <a:cxn ang="0">
                  <a:pos x="T10" y="T11"/>
                </a:cxn>
              </a:cxnLst>
              <a:rect l="0" t="0" r="r" b="b"/>
              <a:pathLst>
                <a:path w="529" h="2009">
                  <a:moveTo>
                    <a:pt x="529" y="2009"/>
                  </a:moveTo>
                  <a:lnTo>
                    <a:pt x="261" y="1879"/>
                  </a:lnTo>
                  <a:lnTo>
                    <a:pt x="0" y="2009"/>
                  </a:lnTo>
                  <a:lnTo>
                    <a:pt x="0" y="0"/>
                  </a:lnTo>
                  <a:lnTo>
                    <a:pt x="529" y="0"/>
                  </a:lnTo>
                  <a:lnTo>
                    <a:pt x="529" y="2009"/>
                  </a:lnTo>
                  <a:close/>
                </a:path>
              </a:pathLst>
            </a:custGeom>
            <a:solidFill>
              <a:srgbClr val="F0252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6"/>
            <p:cNvSpPr>
              <a:spLocks/>
            </p:cNvSpPr>
            <p:nvPr/>
          </p:nvSpPr>
          <p:spPr bwMode="auto">
            <a:xfrm>
              <a:off x="426" y="537"/>
              <a:ext cx="443" cy="1877"/>
            </a:xfrm>
            <a:custGeom>
              <a:avLst/>
              <a:gdLst>
                <a:gd name="T0" fmla="*/ 443 w 443"/>
                <a:gd name="T1" fmla="*/ 1877 h 1877"/>
                <a:gd name="T2" fmla="*/ 218 w 443"/>
                <a:gd name="T3" fmla="*/ 1756 h 1877"/>
                <a:gd name="T4" fmla="*/ 0 w 443"/>
                <a:gd name="T5" fmla="*/ 1877 h 1877"/>
                <a:gd name="T6" fmla="*/ 0 w 443"/>
                <a:gd name="T7" fmla="*/ 0 h 1877"/>
                <a:gd name="T8" fmla="*/ 443 w 443"/>
                <a:gd name="T9" fmla="*/ 0 h 1877"/>
                <a:gd name="T10" fmla="*/ 443 w 443"/>
                <a:gd name="T11" fmla="*/ 1877 h 1877"/>
              </a:gdLst>
              <a:ahLst/>
              <a:cxnLst>
                <a:cxn ang="0">
                  <a:pos x="T0" y="T1"/>
                </a:cxn>
                <a:cxn ang="0">
                  <a:pos x="T2" y="T3"/>
                </a:cxn>
                <a:cxn ang="0">
                  <a:pos x="T4" y="T5"/>
                </a:cxn>
                <a:cxn ang="0">
                  <a:pos x="T6" y="T7"/>
                </a:cxn>
                <a:cxn ang="0">
                  <a:pos x="T8" y="T9"/>
                </a:cxn>
                <a:cxn ang="0">
                  <a:pos x="T10" y="T11"/>
                </a:cxn>
              </a:cxnLst>
              <a:rect l="0" t="0" r="r" b="b"/>
              <a:pathLst>
                <a:path w="443" h="1877">
                  <a:moveTo>
                    <a:pt x="443" y="1877"/>
                  </a:moveTo>
                  <a:lnTo>
                    <a:pt x="218" y="1756"/>
                  </a:lnTo>
                  <a:lnTo>
                    <a:pt x="0" y="1877"/>
                  </a:lnTo>
                  <a:lnTo>
                    <a:pt x="0" y="0"/>
                  </a:lnTo>
                  <a:lnTo>
                    <a:pt x="443" y="0"/>
                  </a:lnTo>
                  <a:lnTo>
                    <a:pt x="443" y="1877"/>
                  </a:lnTo>
                  <a:close/>
                </a:path>
              </a:pathLst>
            </a:custGeom>
            <a:noFill/>
            <a:ln w="19050" cap="flat">
              <a:solidFill>
                <a:srgbClr val="FFFFFF"/>
              </a:solidFill>
              <a:prstDash val="dash"/>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8" name="文本框 6"/>
          <p:cNvSpPr txBox="1"/>
          <p:nvPr/>
        </p:nvSpPr>
        <p:spPr>
          <a:xfrm flipH="1">
            <a:off x="3125736" y="502851"/>
            <a:ext cx="3011618" cy="461647"/>
          </a:xfrm>
          <a:prstGeom prst="rect">
            <a:avLst/>
          </a:prstGeom>
          <a:noFill/>
        </p:spPr>
        <p:txBody>
          <a:bodyPr wrap="square" lIns="91422" tIns="45711" rIns="91422" bIns="45711" rtlCol="0">
            <a:spAutoFit/>
          </a:bodyPr>
          <a:lstStyle/>
          <a:p>
            <a:pPr fontAlgn="auto">
              <a:spcBef>
                <a:spcPts val="0"/>
              </a:spcBef>
              <a:spcAft>
                <a:spcPts val="0"/>
              </a:spcAft>
              <a:defRPr/>
            </a:pPr>
            <a:r>
              <a:rPr lang="zh-CN" altLang="en-US" sz="2400" b="1" kern="0" dirty="0" smtClean="0">
                <a:solidFill>
                  <a:schemeClr val="bg2">
                    <a:lumMod val="25000"/>
                  </a:schemeClr>
                </a:solidFill>
                <a:latin typeface="微软雅黑" panose="020B0503020204020204" pitchFamily="34" charset="-122"/>
                <a:ea typeface="微软雅黑" panose="020B0503020204020204" pitchFamily="34" charset="-122"/>
                <a:sym typeface="Trebuchet MS"/>
              </a:rPr>
              <a:t>康拓普企业文化体系</a:t>
            </a:r>
            <a:endParaRPr lang="zh-CN" altLang="en-US" sz="2400" b="1" kern="0" dirty="0">
              <a:solidFill>
                <a:schemeClr val="bg2">
                  <a:lumMod val="25000"/>
                </a:schemeClr>
              </a:solidFill>
              <a:latin typeface="微软雅黑" panose="020B0503020204020204" pitchFamily="34" charset="-122"/>
              <a:ea typeface="微软雅黑" panose="020B0503020204020204" pitchFamily="34" charset="-122"/>
              <a:sym typeface="Trebuchet MS"/>
            </a:endParaRPr>
          </a:p>
        </p:txBody>
      </p:sp>
      <p:sp>
        <p:nvSpPr>
          <p:cNvPr id="9" name="文本框 5"/>
          <p:cNvSpPr txBox="1"/>
          <p:nvPr/>
        </p:nvSpPr>
        <p:spPr>
          <a:xfrm flipH="1">
            <a:off x="0" y="156102"/>
            <a:ext cx="1949748" cy="461647"/>
          </a:xfrm>
          <a:prstGeom prst="rect">
            <a:avLst/>
          </a:prstGeom>
          <a:noFill/>
        </p:spPr>
        <p:txBody>
          <a:bodyPr wrap="square" lIns="91422" tIns="45711" rIns="91422" bIns="45711" rtlCol="0">
            <a:spAutoFit/>
          </a:bodyPr>
          <a:lstStyle/>
          <a:p>
            <a:pPr algn="ctr"/>
            <a:r>
              <a:rPr lang="en-US" altLang="zh-CN" sz="2400" dirty="0" smtClean="0">
                <a:solidFill>
                  <a:schemeClr val="bg1"/>
                </a:solidFill>
                <a:latin typeface="微软雅黑" panose="020B0503020204020204" pitchFamily="34" charset="-122"/>
                <a:ea typeface="微软雅黑" panose="020B0503020204020204" pitchFamily="34" charset="-122"/>
              </a:rPr>
              <a:t>1</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smtClean="0">
                <a:solidFill>
                  <a:schemeClr val="bg1"/>
                </a:solidFill>
                <a:latin typeface="微软雅黑" panose="020B0503020204020204" pitchFamily="34" charset="-122"/>
                <a:ea typeface="微软雅黑" panose="020B0503020204020204" pitchFamily="34" charset="-122"/>
              </a:rPr>
              <a:t>文化理念</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1" name="文本框 17"/>
          <p:cNvSpPr txBox="1"/>
          <p:nvPr/>
        </p:nvSpPr>
        <p:spPr>
          <a:xfrm rot="2441754" flipH="1">
            <a:off x="7963617" y="366138"/>
            <a:ext cx="1348701" cy="384703"/>
          </a:xfrm>
          <a:prstGeom prst="rect">
            <a:avLst/>
          </a:prstGeom>
          <a:noFill/>
        </p:spPr>
        <p:txBody>
          <a:bodyPr wrap="square" lIns="91422" tIns="45711" rIns="91422" bIns="45711" rtlCol="0">
            <a:spAutoFit/>
          </a:bodyPr>
          <a:lstStyle/>
          <a:p>
            <a:r>
              <a:rPr lang="zh-CN" altLang="en-US" sz="1900" dirty="0">
                <a:latin typeface="微软雅黑" pitchFamily="34" charset="-122"/>
                <a:ea typeface="微软雅黑" pitchFamily="34" charset="-122"/>
              </a:rPr>
              <a:t>企业文化</a:t>
            </a:r>
          </a:p>
        </p:txBody>
      </p:sp>
      <p:pic>
        <p:nvPicPr>
          <p:cNvPr id="22" name="图片 21"/>
          <p:cNvPicPr>
            <a:picLocks noChangeAspect="1"/>
          </p:cNvPicPr>
          <p:nvPr/>
        </p:nvPicPr>
        <p:blipFill rotWithShape="1">
          <a:blip r:embed="rId2" cstate="print">
            <a:extLst>
              <a:ext uri="{28A0092B-C50C-407E-A947-70E740481C1C}">
                <a14:useLocalDpi xmlns:a14="http://schemas.microsoft.com/office/drawing/2010/main" xmlns="" val="0"/>
              </a:ext>
            </a:extLst>
          </a:blip>
          <a:srcRect l="85926" t="20226" r="2428" b="21797"/>
          <a:stretch/>
        </p:blipFill>
        <p:spPr>
          <a:xfrm rot="7812851">
            <a:off x="8136900" y="-225687"/>
            <a:ext cx="351863" cy="1879374"/>
          </a:xfrm>
          <a:prstGeom prst="rect">
            <a:avLst/>
          </a:prstGeom>
        </p:spPr>
      </p:pic>
      <p:pic>
        <p:nvPicPr>
          <p:cNvPr id="16" name="图片 2"/>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407321" y="1107789"/>
            <a:ext cx="6321606" cy="41705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xmlns="" w="9525">
                <a:solidFill>
                  <a:srgbClr val="000000"/>
                </a:solidFill>
                <a:miter lim="800000"/>
                <a:headEnd/>
                <a:tailEnd/>
              </a14:hiddenLine>
            </a:ext>
          </a:extLst>
        </p:spPr>
      </p:pic>
      <p:sp>
        <p:nvSpPr>
          <p:cNvPr id="2" name="矩形 1"/>
          <p:cNvSpPr/>
          <p:nvPr/>
        </p:nvSpPr>
        <p:spPr>
          <a:xfrm>
            <a:off x="539386" y="5278293"/>
            <a:ext cx="8184319" cy="1015663"/>
          </a:xfrm>
          <a:prstGeom prst="rect">
            <a:avLst/>
          </a:prstGeom>
        </p:spPr>
        <p:txBody>
          <a:bodyPr wrap="square">
            <a:spAutoFit/>
          </a:bodyPr>
          <a:lstStyle/>
          <a:p>
            <a:pPr>
              <a:lnSpc>
                <a:spcPct val="150000"/>
              </a:lnSpc>
              <a:defRPr/>
            </a:pPr>
            <a:r>
              <a:rPr lang="zh-CN" altLang="en-US" sz="2000" b="1" dirty="0">
                <a:solidFill>
                  <a:srgbClr val="FF6600"/>
                </a:solidFill>
                <a:latin typeface="微软雅黑" pitchFamily="34" charset="-122"/>
                <a:ea typeface="微软雅黑" pitchFamily="34" charset="-122"/>
              </a:rPr>
              <a:t>公司使命：</a:t>
            </a:r>
            <a:r>
              <a:rPr lang="zh-CN" altLang="en-US" sz="1600" b="1" dirty="0">
                <a:solidFill>
                  <a:schemeClr val="bg2">
                    <a:lumMod val="25000"/>
                  </a:schemeClr>
                </a:solidFill>
                <a:latin typeface="微软雅黑" pitchFamily="34" charset="-122"/>
                <a:ea typeface="微软雅黑" pitchFamily="34" charset="-122"/>
              </a:rPr>
              <a:t>提供优秀的技术和解决方案，帮助客户工作得更简捷、更高效、更有价值</a:t>
            </a:r>
            <a:r>
              <a:rPr lang="zh-CN" altLang="en-US" sz="1600" b="1" dirty="0" smtClean="0">
                <a:latin typeface="微软雅黑" pitchFamily="34" charset="-122"/>
                <a:ea typeface="微软雅黑" pitchFamily="34" charset="-122"/>
              </a:rPr>
              <a:t>。</a:t>
            </a:r>
            <a:endParaRPr lang="en-US" altLang="zh-CN" sz="1600" b="1" dirty="0">
              <a:latin typeface="微软雅黑" pitchFamily="34" charset="-122"/>
              <a:ea typeface="微软雅黑" pitchFamily="34" charset="-122"/>
            </a:endParaRPr>
          </a:p>
          <a:p>
            <a:pPr>
              <a:lnSpc>
                <a:spcPct val="150000"/>
              </a:lnSpc>
              <a:defRPr/>
            </a:pPr>
            <a:r>
              <a:rPr lang="zh-CN" altLang="en-US" sz="2000" b="1" dirty="0">
                <a:solidFill>
                  <a:srgbClr val="FF6600"/>
                </a:solidFill>
                <a:latin typeface="微软雅黑" pitchFamily="34" charset="-122"/>
                <a:ea typeface="微软雅黑" pitchFamily="34" charset="-122"/>
              </a:rPr>
              <a:t>公司愿景：</a:t>
            </a:r>
            <a:r>
              <a:rPr lang="zh-CN" altLang="en-US" sz="1600" b="1" dirty="0">
                <a:solidFill>
                  <a:schemeClr val="bg2">
                    <a:lumMod val="25000"/>
                  </a:schemeClr>
                </a:solidFill>
                <a:latin typeface="微软雅黑" pitchFamily="34" charset="-122"/>
                <a:ea typeface="微软雅黑" pitchFamily="34" charset="-122"/>
              </a:rPr>
              <a:t>追求卓越、成为受人尊敬的软件公司。</a:t>
            </a:r>
            <a:endParaRPr lang="zh-CN" altLang="en-US" sz="1600" dirty="0">
              <a:solidFill>
                <a:schemeClr val="bg2">
                  <a:lumMod val="25000"/>
                </a:schemeClr>
              </a:solidFill>
              <a:latin typeface="华文行楷" pitchFamily="2" charset="-122"/>
              <a:ea typeface="华文行楷" pitchFamily="2" charset="-122"/>
            </a:endParaRPr>
          </a:p>
        </p:txBody>
      </p:sp>
    </p:spTree>
    <p:extLst>
      <p:ext uri="{BB962C8B-B14F-4D97-AF65-F5344CB8AC3E}">
        <p14:creationId xmlns:p14="http://schemas.microsoft.com/office/powerpoint/2010/main" xmlns="" val="35037082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21" presetClass="entr" presetSubtype="1"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heel(1)">
                                      <p:cBhvr>
                                        <p:cTn id="19" dur="2000"/>
                                        <p:tgtEl>
                                          <p:spTgt spid="16"/>
                                        </p:tgtEl>
                                      </p:cBhvr>
                                    </p:animEffect>
                                  </p:childTnLst>
                                </p:cTn>
                              </p:par>
                            </p:childTnLst>
                          </p:cTn>
                        </p:par>
                        <p:par>
                          <p:cTn id="20" fill="hold">
                            <p:stCondLst>
                              <p:cond delay="3500"/>
                            </p:stCondLst>
                            <p:childTnLst>
                              <p:par>
                                <p:cTn id="21" presetID="10" presetClass="entr" presetSubtype="0"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noChangeAspect="1"/>
          </p:cNvGrpSpPr>
          <p:nvPr/>
        </p:nvGrpSpPr>
        <p:grpSpPr bwMode="auto">
          <a:xfrm rot="16200000">
            <a:off x="683014" y="-783587"/>
            <a:ext cx="693495" cy="2341026"/>
            <a:chOff x="381" y="478"/>
            <a:chExt cx="531" cy="2009"/>
          </a:xfrm>
          <a:effectLst>
            <a:outerShdw blurRad="88900" dist="63500" dir="2700000" algn="tl" rotWithShape="0">
              <a:prstClr val="black">
                <a:alpha val="40000"/>
              </a:prstClr>
            </a:outerShdw>
          </a:effectLst>
        </p:grpSpPr>
        <p:sp>
          <p:nvSpPr>
            <p:cNvPr id="33" name="AutoShape 3"/>
            <p:cNvSpPr>
              <a:spLocks noChangeAspect="1" noChangeArrowheads="1" noTextEdit="1"/>
            </p:cNvSpPr>
            <p:nvPr/>
          </p:nvSpPr>
          <p:spPr bwMode="auto">
            <a:xfrm>
              <a:off x="381" y="480"/>
              <a:ext cx="531" cy="20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5"/>
            <p:cNvSpPr>
              <a:spLocks/>
            </p:cNvSpPr>
            <p:nvPr/>
          </p:nvSpPr>
          <p:spPr bwMode="auto">
            <a:xfrm>
              <a:off x="383" y="478"/>
              <a:ext cx="529" cy="2009"/>
            </a:xfrm>
            <a:custGeom>
              <a:avLst/>
              <a:gdLst>
                <a:gd name="T0" fmla="*/ 529 w 529"/>
                <a:gd name="T1" fmla="*/ 2009 h 2009"/>
                <a:gd name="T2" fmla="*/ 261 w 529"/>
                <a:gd name="T3" fmla="*/ 1879 h 2009"/>
                <a:gd name="T4" fmla="*/ 0 w 529"/>
                <a:gd name="T5" fmla="*/ 2009 h 2009"/>
                <a:gd name="T6" fmla="*/ 0 w 529"/>
                <a:gd name="T7" fmla="*/ 0 h 2009"/>
                <a:gd name="T8" fmla="*/ 529 w 529"/>
                <a:gd name="T9" fmla="*/ 0 h 2009"/>
                <a:gd name="T10" fmla="*/ 529 w 529"/>
                <a:gd name="T11" fmla="*/ 2009 h 2009"/>
              </a:gdLst>
              <a:ahLst/>
              <a:cxnLst>
                <a:cxn ang="0">
                  <a:pos x="T0" y="T1"/>
                </a:cxn>
                <a:cxn ang="0">
                  <a:pos x="T2" y="T3"/>
                </a:cxn>
                <a:cxn ang="0">
                  <a:pos x="T4" y="T5"/>
                </a:cxn>
                <a:cxn ang="0">
                  <a:pos x="T6" y="T7"/>
                </a:cxn>
                <a:cxn ang="0">
                  <a:pos x="T8" y="T9"/>
                </a:cxn>
                <a:cxn ang="0">
                  <a:pos x="T10" y="T11"/>
                </a:cxn>
              </a:cxnLst>
              <a:rect l="0" t="0" r="r" b="b"/>
              <a:pathLst>
                <a:path w="529" h="2009">
                  <a:moveTo>
                    <a:pt x="529" y="2009"/>
                  </a:moveTo>
                  <a:lnTo>
                    <a:pt x="261" y="1879"/>
                  </a:lnTo>
                  <a:lnTo>
                    <a:pt x="0" y="2009"/>
                  </a:lnTo>
                  <a:lnTo>
                    <a:pt x="0" y="0"/>
                  </a:lnTo>
                  <a:lnTo>
                    <a:pt x="529" y="0"/>
                  </a:lnTo>
                  <a:lnTo>
                    <a:pt x="529" y="2009"/>
                  </a:lnTo>
                  <a:close/>
                </a:path>
              </a:pathLst>
            </a:custGeom>
            <a:solidFill>
              <a:srgbClr val="F0252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6"/>
            <p:cNvSpPr>
              <a:spLocks/>
            </p:cNvSpPr>
            <p:nvPr/>
          </p:nvSpPr>
          <p:spPr bwMode="auto">
            <a:xfrm>
              <a:off x="426" y="537"/>
              <a:ext cx="443" cy="1877"/>
            </a:xfrm>
            <a:custGeom>
              <a:avLst/>
              <a:gdLst>
                <a:gd name="T0" fmla="*/ 443 w 443"/>
                <a:gd name="T1" fmla="*/ 1877 h 1877"/>
                <a:gd name="T2" fmla="*/ 218 w 443"/>
                <a:gd name="T3" fmla="*/ 1756 h 1877"/>
                <a:gd name="T4" fmla="*/ 0 w 443"/>
                <a:gd name="T5" fmla="*/ 1877 h 1877"/>
                <a:gd name="T6" fmla="*/ 0 w 443"/>
                <a:gd name="T7" fmla="*/ 0 h 1877"/>
                <a:gd name="T8" fmla="*/ 443 w 443"/>
                <a:gd name="T9" fmla="*/ 0 h 1877"/>
                <a:gd name="T10" fmla="*/ 443 w 443"/>
                <a:gd name="T11" fmla="*/ 1877 h 1877"/>
              </a:gdLst>
              <a:ahLst/>
              <a:cxnLst>
                <a:cxn ang="0">
                  <a:pos x="T0" y="T1"/>
                </a:cxn>
                <a:cxn ang="0">
                  <a:pos x="T2" y="T3"/>
                </a:cxn>
                <a:cxn ang="0">
                  <a:pos x="T4" y="T5"/>
                </a:cxn>
                <a:cxn ang="0">
                  <a:pos x="T6" y="T7"/>
                </a:cxn>
                <a:cxn ang="0">
                  <a:pos x="T8" y="T9"/>
                </a:cxn>
                <a:cxn ang="0">
                  <a:pos x="T10" y="T11"/>
                </a:cxn>
              </a:cxnLst>
              <a:rect l="0" t="0" r="r" b="b"/>
              <a:pathLst>
                <a:path w="443" h="1877">
                  <a:moveTo>
                    <a:pt x="443" y="1877"/>
                  </a:moveTo>
                  <a:lnTo>
                    <a:pt x="218" y="1756"/>
                  </a:lnTo>
                  <a:lnTo>
                    <a:pt x="0" y="1877"/>
                  </a:lnTo>
                  <a:lnTo>
                    <a:pt x="0" y="0"/>
                  </a:lnTo>
                  <a:lnTo>
                    <a:pt x="443" y="0"/>
                  </a:lnTo>
                  <a:lnTo>
                    <a:pt x="443" y="1877"/>
                  </a:lnTo>
                  <a:close/>
                </a:path>
              </a:pathLst>
            </a:custGeom>
            <a:noFill/>
            <a:ln w="19050" cap="flat">
              <a:solidFill>
                <a:srgbClr val="FFFFFF"/>
              </a:solidFill>
              <a:prstDash val="dash"/>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6" name="文本框 5"/>
          <p:cNvSpPr txBox="1"/>
          <p:nvPr/>
        </p:nvSpPr>
        <p:spPr>
          <a:xfrm flipH="1">
            <a:off x="0" y="156102"/>
            <a:ext cx="1949748" cy="461647"/>
          </a:xfrm>
          <a:prstGeom prst="rect">
            <a:avLst/>
          </a:prstGeom>
          <a:noFill/>
        </p:spPr>
        <p:txBody>
          <a:bodyPr wrap="square" lIns="91422" tIns="45711" rIns="91422" bIns="45711" rtlCol="0">
            <a:spAutoFit/>
          </a:bodyPr>
          <a:lstStyle/>
          <a:p>
            <a:pPr algn="ctr"/>
            <a:r>
              <a:rPr lang="en-US" altLang="zh-CN" sz="2400" dirty="0" smtClean="0">
                <a:solidFill>
                  <a:schemeClr val="bg1"/>
                </a:solidFill>
                <a:latin typeface="微软雅黑" panose="020B0503020204020204" pitchFamily="34" charset="-122"/>
                <a:ea typeface="微软雅黑" panose="020B0503020204020204" pitchFamily="34" charset="-122"/>
              </a:rPr>
              <a:t>1</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smtClean="0">
                <a:solidFill>
                  <a:schemeClr val="bg1"/>
                </a:solidFill>
                <a:latin typeface="微软雅黑" panose="020B0503020204020204" pitchFamily="34" charset="-122"/>
                <a:ea typeface="微软雅黑" panose="020B0503020204020204" pitchFamily="34" charset="-122"/>
              </a:rPr>
              <a:t>文化理念</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38" name="文本框 6"/>
          <p:cNvSpPr txBox="1"/>
          <p:nvPr/>
        </p:nvSpPr>
        <p:spPr>
          <a:xfrm flipH="1">
            <a:off x="3049536" y="550476"/>
            <a:ext cx="3011618" cy="461647"/>
          </a:xfrm>
          <a:prstGeom prst="rect">
            <a:avLst/>
          </a:prstGeom>
          <a:noFill/>
        </p:spPr>
        <p:txBody>
          <a:bodyPr wrap="square" lIns="91422" tIns="45711" rIns="91422" bIns="45711" rtlCol="0">
            <a:spAutoFit/>
          </a:bodyPr>
          <a:lstStyle/>
          <a:p>
            <a:pPr algn="ctr" fontAlgn="auto">
              <a:spcBef>
                <a:spcPts val="0"/>
              </a:spcBef>
              <a:spcAft>
                <a:spcPts val="0"/>
              </a:spcAft>
              <a:defRPr/>
            </a:pPr>
            <a:r>
              <a:rPr lang="zh-CN" altLang="en-US" sz="2400" b="1" kern="0" dirty="0" smtClean="0">
                <a:solidFill>
                  <a:schemeClr val="bg2">
                    <a:lumMod val="25000"/>
                  </a:schemeClr>
                </a:solidFill>
                <a:latin typeface="微软雅黑" panose="020B0503020204020204" pitchFamily="34" charset="-122"/>
                <a:ea typeface="微软雅黑" panose="020B0503020204020204" pitchFamily="34" charset="-122"/>
                <a:sym typeface="Trebuchet MS"/>
              </a:rPr>
              <a:t>各部门使命愿景</a:t>
            </a:r>
            <a:endParaRPr lang="zh-CN" altLang="en-US" sz="2400" b="1" kern="0" dirty="0">
              <a:solidFill>
                <a:schemeClr val="bg2">
                  <a:lumMod val="25000"/>
                </a:schemeClr>
              </a:solidFill>
              <a:latin typeface="微软雅黑" panose="020B0503020204020204" pitchFamily="34" charset="-122"/>
              <a:ea typeface="微软雅黑" panose="020B0503020204020204" pitchFamily="34" charset="-122"/>
              <a:sym typeface="Trebuchet MS"/>
            </a:endParaRPr>
          </a:p>
        </p:txBody>
      </p:sp>
      <p:grpSp>
        <p:nvGrpSpPr>
          <p:cNvPr id="3" name="组合 1"/>
          <p:cNvGrpSpPr/>
          <p:nvPr/>
        </p:nvGrpSpPr>
        <p:grpSpPr>
          <a:xfrm>
            <a:off x="660400" y="1144034"/>
            <a:ext cx="7894638" cy="3571875"/>
            <a:chOff x="571500" y="857250"/>
            <a:chExt cx="7894638" cy="3571875"/>
          </a:xfrm>
        </p:grpSpPr>
        <p:pic>
          <p:nvPicPr>
            <p:cNvPr id="37"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71500" y="857250"/>
              <a:ext cx="2376488" cy="3559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9" name="Picture 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305175" y="857250"/>
              <a:ext cx="2374900" cy="3571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 name="Picture 5"/>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091238" y="857250"/>
              <a:ext cx="2374900" cy="3571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41" name="TextBox 9"/>
          <p:cNvSpPr txBox="1">
            <a:spLocks noChangeArrowheads="1"/>
          </p:cNvSpPr>
          <p:nvPr/>
        </p:nvSpPr>
        <p:spPr bwMode="auto">
          <a:xfrm>
            <a:off x="422655" y="4715909"/>
            <a:ext cx="8215312" cy="18928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50000"/>
              </a:lnSpc>
            </a:pPr>
            <a:r>
              <a:rPr lang="zh-CN" altLang="en-US" sz="2400" b="1" dirty="0">
                <a:solidFill>
                  <a:srgbClr val="FF6600"/>
                </a:solidFill>
                <a:latin typeface="微软雅黑" pitchFamily="34" charset="-122"/>
                <a:ea typeface="微软雅黑" pitchFamily="34" charset="-122"/>
              </a:rPr>
              <a:t>部门使命愿景：</a:t>
            </a:r>
            <a:endParaRPr lang="en-US" altLang="zh-CN" sz="2400" b="1" dirty="0">
              <a:solidFill>
                <a:srgbClr val="FF6600"/>
              </a:solidFill>
              <a:latin typeface="微软雅黑" pitchFamily="34" charset="-122"/>
              <a:ea typeface="微软雅黑" pitchFamily="34" charset="-122"/>
            </a:endParaRPr>
          </a:p>
          <a:p>
            <a:pPr eaLnBrk="1" hangingPunct="1">
              <a:lnSpc>
                <a:spcPct val="150000"/>
              </a:lnSpc>
            </a:pPr>
            <a:r>
              <a:rPr lang="zh-CN" altLang="en-US" sz="1800" dirty="0">
                <a:solidFill>
                  <a:schemeClr val="bg2">
                    <a:lumMod val="25000"/>
                  </a:schemeClr>
                </a:solidFill>
                <a:latin typeface="微软雅黑" pitchFamily="34" charset="-122"/>
                <a:ea typeface="微软雅黑" pitchFamily="34" charset="-122"/>
              </a:rPr>
              <a:t>       为了更加的明确自身存在的价值与意义，更加精准地找到自己发展的方向。在公司使命、愿景的指引下，公司各部门于</a:t>
            </a:r>
            <a:r>
              <a:rPr lang="en-US" altLang="zh-CN" sz="1800" dirty="0">
                <a:solidFill>
                  <a:schemeClr val="bg2">
                    <a:lumMod val="25000"/>
                  </a:schemeClr>
                </a:solidFill>
                <a:latin typeface="微软雅黑" pitchFamily="34" charset="-122"/>
                <a:ea typeface="微软雅黑" pitchFamily="34" charset="-122"/>
              </a:rPr>
              <a:t>2012</a:t>
            </a:r>
            <a:r>
              <a:rPr lang="zh-CN" altLang="en-US" sz="1800" dirty="0">
                <a:solidFill>
                  <a:schemeClr val="bg2">
                    <a:lumMod val="25000"/>
                  </a:schemeClr>
                </a:solidFill>
                <a:latin typeface="微软雅黑" pitchFamily="34" charset="-122"/>
                <a:ea typeface="微软雅黑" pitchFamily="34" charset="-122"/>
              </a:rPr>
              <a:t>年</a:t>
            </a:r>
            <a:r>
              <a:rPr lang="en-US" altLang="zh-CN" sz="1800" dirty="0">
                <a:solidFill>
                  <a:schemeClr val="bg2">
                    <a:lumMod val="25000"/>
                  </a:schemeClr>
                </a:solidFill>
                <a:latin typeface="微软雅黑" pitchFamily="34" charset="-122"/>
                <a:ea typeface="微软雅黑" pitchFamily="34" charset="-122"/>
              </a:rPr>
              <a:t>6</a:t>
            </a:r>
            <a:r>
              <a:rPr lang="zh-CN" altLang="en-US" sz="1800" dirty="0">
                <a:solidFill>
                  <a:schemeClr val="bg2">
                    <a:lumMod val="25000"/>
                  </a:schemeClr>
                </a:solidFill>
                <a:latin typeface="微软雅黑" pitchFamily="34" charset="-122"/>
                <a:ea typeface="微软雅黑" pitchFamily="34" charset="-122"/>
              </a:rPr>
              <a:t>月开始纷纷确立了自己的部门使命、愿</a:t>
            </a:r>
            <a:r>
              <a:rPr lang="zh-CN" altLang="en-US" sz="1800" dirty="0" smtClean="0">
                <a:solidFill>
                  <a:schemeClr val="bg2">
                    <a:lumMod val="25000"/>
                  </a:schemeClr>
                </a:solidFill>
                <a:latin typeface="微软雅黑" pitchFamily="34" charset="-122"/>
                <a:ea typeface="微软雅黑" pitchFamily="34" charset="-122"/>
              </a:rPr>
              <a:t>景。</a:t>
            </a:r>
            <a:endParaRPr lang="zh-CN" altLang="en-US" sz="1800" dirty="0">
              <a:solidFill>
                <a:schemeClr val="bg2">
                  <a:lumMod val="25000"/>
                </a:schemeClr>
              </a:solidFill>
              <a:latin typeface="微软雅黑" pitchFamily="34" charset="-122"/>
              <a:ea typeface="微软雅黑" pitchFamily="34" charset="-122"/>
            </a:endParaRPr>
          </a:p>
        </p:txBody>
      </p:sp>
      <p:sp>
        <p:nvSpPr>
          <p:cNvPr id="15" name="文本框 17"/>
          <p:cNvSpPr txBox="1"/>
          <p:nvPr/>
        </p:nvSpPr>
        <p:spPr>
          <a:xfrm rot="2441754" flipH="1">
            <a:off x="7963617" y="366138"/>
            <a:ext cx="1348701" cy="384703"/>
          </a:xfrm>
          <a:prstGeom prst="rect">
            <a:avLst/>
          </a:prstGeom>
          <a:noFill/>
        </p:spPr>
        <p:txBody>
          <a:bodyPr wrap="square" lIns="91422" tIns="45711" rIns="91422" bIns="45711" rtlCol="0">
            <a:spAutoFit/>
          </a:bodyPr>
          <a:lstStyle/>
          <a:p>
            <a:r>
              <a:rPr lang="zh-CN" altLang="en-US" sz="1900" dirty="0">
                <a:latin typeface="微软雅黑" pitchFamily="34" charset="-122"/>
                <a:ea typeface="微软雅黑" pitchFamily="34" charset="-122"/>
              </a:rPr>
              <a:t>企业文化</a:t>
            </a:r>
          </a:p>
        </p:txBody>
      </p:sp>
      <p:pic>
        <p:nvPicPr>
          <p:cNvPr id="16" name="图片 15"/>
          <p:cNvPicPr>
            <a:picLocks noChangeAspect="1"/>
          </p:cNvPicPr>
          <p:nvPr/>
        </p:nvPicPr>
        <p:blipFill rotWithShape="1">
          <a:blip r:embed="rId5" cstate="print">
            <a:extLst>
              <a:ext uri="{28A0092B-C50C-407E-A947-70E740481C1C}">
                <a14:useLocalDpi xmlns:a14="http://schemas.microsoft.com/office/drawing/2010/main" xmlns="" val="0"/>
              </a:ext>
            </a:extLst>
          </a:blip>
          <a:srcRect l="85926" t="20226" r="2428" b="21797"/>
          <a:stretch/>
        </p:blipFill>
        <p:spPr>
          <a:xfrm rot="7812851">
            <a:off x="8136900" y="-225687"/>
            <a:ext cx="351863" cy="1879374"/>
          </a:xfrm>
          <a:prstGeom prst="rect">
            <a:avLst/>
          </a:prstGeom>
        </p:spPr>
      </p:pic>
    </p:spTree>
    <p:extLst>
      <p:ext uri="{BB962C8B-B14F-4D97-AF65-F5344CB8AC3E}">
        <p14:creationId xmlns:p14="http://schemas.microsoft.com/office/powerpoint/2010/main" xmlns="" val="12357588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Effect transition="in" filter="fade">
                                      <p:cBhvr>
                                        <p:cTn id="21" dur="500"/>
                                        <p:tgtEl>
                                          <p:spTgt spid="3"/>
                                        </p:tgtEl>
                                      </p:cBhvr>
                                    </p:animEffect>
                                  </p:childTnLst>
                                </p:cTn>
                              </p:par>
                            </p:childTnLst>
                          </p:cTn>
                        </p:par>
                        <p:par>
                          <p:cTn id="22" fill="hold">
                            <p:stCondLst>
                              <p:cond delay="2000"/>
                            </p:stCondLst>
                            <p:childTnLst>
                              <p:par>
                                <p:cTn id="23" presetID="2" presetClass="entr" presetSubtype="8"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 calcmode="lin" valueType="num">
                                      <p:cBhvr additive="base">
                                        <p:cTn id="25" dur="1000" fill="hold"/>
                                        <p:tgtEl>
                                          <p:spTgt spid="41"/>
                                        </p:tgtEl>
                                        <p:attrNameLst>
                                          <p:attrName>ppt_x</p:attrName>
                                        </p:attrNameLst>
                                      </p:cBhvr>
                                      <p:tavLst>
                                        <p:tav tm="0">
                                          <p:val>
                                            <p:strVal val="0-#ppt_w/2"/>
                                          </p:val>
                                        </p:tav>
                                        <p:tav tm="100000">
                                          <p:val>
                                            <p:strVal val="#ppt_x"/>
                                          </p:val>
                                        </p:tav>
                                      </p:tavLst>
                                    </p:anim>
                                    <p:anim calcmode="lin" valueType="num">
                                      <p:cBhvr additive="base">
                                        <p:cTn id="26" dur="10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P spid="4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94" descr="IMG_0002"/>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l="11608" t="10214" r="12509" b="14190"/>
          <a:stretch/>
        </p:blipFill>
        <p:spPr bwMode="auto">
          <a:xfrm>
            <a:off x="3072961" y="3917674"/>
            <a:ext cx="2721600" cy="252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496" descr="IMG_0001"/>
          <p:cNvPicPr>
            <a:picLocks noChangeAspect="1" noChangeArrowheads="1"/>
          </p:cNvPicPr>
          <p:nvPr/>
        </p:nvPicPr>
        <p:blipFill rotWithShape="1">
          <a:blip r:embed="rId4" cstate="print">
            <a:extLst>
              <a:ext uri="{28A0092B-C50C-407E-A947-70E740481C1C}">
                <a14:useLocalDpi xmlns="" xmlns:a14="http://schemas.microsoft.com/office/drawing/2010/main" val="0"/>
              </a:ext>
            </a:extLst>
          </a:blip>
          <a:srcRect l="11462" t="7191" r="2966" b="5119"/>
          <a:stretch/>
        </p:blipFill>
        <p:spPr bwMode="auto">
          <a:xfrm>
            <a:off x="6047813" y="3917674"/>
            <a:ext cx="2867587" cy="252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11"/>
          <p:cNvPicPr>
            <a:picLocks noChangeAspect="1" noChangeArrowheads="1"/>
          </p:cNvPicPr>
          <p:nvPr/>
        </p:nvPicPr>
        <p:blipFill>
          <a:blip r:embed="rId5" cstate="print">
            <a:extLst>
              <a:ext uri="{28A0092B-C50C-407E-A947-70E740481C1C}">
                <a14:useLocalDpi xmlns="" xmlns:a14="http://schemas.microsoft.com/office/drawing/2010/main" val="0"/>
              </a:ext>
            </a:extLst>
          </a:blip>
          <a:stretch>
            <a:fillRect/>
          </a:stretch>
        </p:blipFill>
        <p:spPr bwMode="auto">
          <a:xfrm>
            <a:off x="8015400" y="1524000"/>
            <a:ext cx="900000" cy="90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13"/>
          <p:cNvPicPr>
            <a:picLocks noChangeAspect="1" noChangeArrowheads="1"/>
          </p:cNvPicPr>
          <p:nvPr/>
        </p:nvPicPr>
        <p:blipFill>
          <a:blip r:embed="rId6" cstate="print">
            <a:extLst>
              <a:ext uri="{28A0092B-C50C-407E-A947-70E740481C1C}">
                <a14:useLocalDpi xmlns="" xmlns:a14="http://schemas.microsoft.com/office/drawing/2010/main" val="0"/>
              </a:ext>
            </a:extLst>
          </a:blip>
          <a:stretch>
            <a:fillRect/>
          </a:stretch>
        </p:blipFill>
        <p:spPr bwMode="auto">
          <a:xfrm>
            <a:off x="6278155" y="2516356"/>
            <a:ext cx="1080000" cy="108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16"/>
          <p:cNvPicPr>
            <a:picLocks noChangeAspect="1" noChangeArrowheads="1"/>
          </p:cNvPicPr>
          <p:nvPr/>
        </p:nvPicPr>
        <p:blipFill>
          <a:blip r:embed="rId7" cstate="print">
            <a:extLst>
              <a:ext uri="{28A0092B-C50C-407E-A947-70E740481C1C}">
                <a14:useLocalDpi xmlns="" xmlns:a14="http://schemas.microsoft.com/office/drawing/2010/main" val="0"/>
              </a:ext>
            </a:extLst>
          </a:blip>
          <a:stretch>
            <a:fillRect/>
          </a:stretch>
        </p:blipFill>
        <p:spPr bwMode="auto">
          <a:xfrm>
            <a:off x="6147482" y="1704000"/>
            <a:ext cx="1282502" cy="54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9"/>
          <p:cNvPicPr>
            <a:picLocks noChangeAspect="1" noChangeArrowheads="1"/>
          </p:cNvPicPr>
          <p:nvPr/>
        </p:nvPicPr>
        <p:blipFill>
          <a:blip r:embed="rId8" cstate="print">
            <a:extLst>
              <a:ext uri="{28A0092B-C50C-407E-A947-70E740481C1C}">
                <a14:useLocalDpi xmlns="" xmlns:a14="http://schemas.microsoft.com/office/drawing/2010/main" val="0"/>
              </a:ext>
            </a:extLst>
          </a:blip>
          <a:stretch>
            <a:fillRect/>
          </a:stretch>
        </p:blipFill>
        <p:spPr bwMode="auto">
          <a:xfrm>
            <a:off x="3025446" y="1704000"/>
            <a:ext cx="1080000" cy="54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495" descr="IMG_0003"/>
          <p:cNvPicPr>
            <a:picLocks noChangeAspect="1" noChangeArrowheads="1"/>
          </p:cNvPicPr>
          <p:nvPr/>
        </p:nvPicPr>
        <p:blipFill rotWithShape="1">
          <a:blip r:embed="rId9" cstate="print">
            <a:extLst>
              <a:ext uri="{28A0092B-C50C-407E-A947-70E740481C1C}">
                <a14:useLocalDpi xmlns="" xmlns:a14="http://schemas.microsoft.com/office/drawing/2010/main" val="0"/>
              </a:ext>
            </a:extLst>
          </a:blip>
          <a:srcRect l="8949" t="7191" r="4842" b="1644"/>
          <a:stretch/>
        </p:blipFill>
        <p:spPr bwMode="auto">
          <a:xfrm>
            <a:off x="228600" y="3917674"/>
            <a:ext cx="2591109" cy="252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图片 19"/>
          <p:cNvPicPr>
            <a:picLocks noChangeAspect="1"/>
          </p:cNvPicPr>
          <p:nvPr/>
        </p:nvPicPr>
        <p:blipFill>
          <a:blip r:embed="rId10" cstate="print">
            <a:extLst>
              <a:ext uri="{28A0092B-C50C-407E-A947-70E740481C1C}">
                <a14:useLocalDpi xmlns="" xmlns:a14="http://schemas.microsoft.com/office/drawing/2010/main" val="0"/>
              </a:ext>
            </a:extLst>
          </a:blip>
          <a:stretch>
            <a:fillRect/>
          </a:stretch>
        </p:blipFill>
        <p:spPr>
          <a:xfrm>
            <a:off x="7836455" y="2532190"/>
            <a:ext cx="1078945" cy="1080000"/>
          </a:xfrm>
          <a:prstGeom prst="rect">
            <a:avLst/>
          </a:prstGeom>
        </p:spPr>
      </p:pic>
      <p:pic>
        <p:nvPicPr>
          <p:cNvPr id="22" name="图片 21"/>
          <p:cNvPicPr>
            <a:picLocks noChangeAspect="1"/>
          </p:cNvPicPr>
          <p:nvPr/>
        </p:nvPicPr>
        <p:blipFill>
          <a:blip r:embed="rId11" cstate="print">
            <a:extLst>
              <a:ext uri="{28A0092B-C50C-407E-A947-70E740481C1C}">
                <a14:useLocalDpi xmlns="" xmlns:a14="http://schemas.microsoft.com/office/drawing/2010/main" val="0"/>
              </a:ext>
            </a:extLst>
          </a:blip>
          <a:stretch>
            <a:fillRect/>
          </a:stretch>
        </p:blipFill>
        <p:spPr>
          <a:xfrm>
            <a:off x="228600" y="2659551"/>
            <a:ext cx="2308967" cy="720000"/>
          </a:xfrm>
          <a:prstGeom prst="rect">
            <a:avLst/>
          </a:prstGeom>
        </p:spPr>
      </p:pic>
      <p:pic>
        <p:nvPicPr>
          <p:cNvPr id="23" name="图片 22"/>
          <p:cNvPicPr>
            <a:picLocks noChangeAspect="1"/>
          </p:cNvPicPr>
          <p:nvPr/>
        </p:nvPicPr>
        <p:blipFill>
          <a:blip r:embed="rId12" cstate="print">
            <a:extLst>
              <a:ext uri="{28A0092B-C50C-407E-A947-70E740481C1C}">
                <a14:useLocalDpi xmlns="" xmlns:a14="http://schemas.microsoft.com/office/drawing/2010/main" val="0"/>
              </a:ext>
            </a:extLst>
          </a:blip>
          <a:stretch>
            <a:fillRect/>
          </a:stretch>
        </p:blipFill>
        <p:spPr>
          <a:xfrm>
            <a:off x="4690864" y="1704000"/>
            <a:ext cx="871200" cy="540000"/>
          </a:xfrm>
          <a:prstGeom prst="rect">
            <a:avLst/>
          </a:prstGeom>
        </p:spPr>
      </p:pic>
      <p:pic>
        <p:nvPicPr>
          <p:cNvPr id="24" name="图片 23"/>
          <p:cNvPicPr>
            <a:picLocks noChangeAspect="1"/>
          </p:cNvPicPr>
          <p:nvPr/>
        </p:nvPicPr>
        <p:blipFill rotWithShape="1">
          <a:blip r:embed="rId13" cstate="print">
            <a:extLst>
              <a:ext uri="{28A0092B-C50C-407E-A947-70E740481C1C}">
                <a14:useLocalDpi xmlns="" xmlns:a14="http://schemas.microsoft.com/office/drawing/2010/main" val="0"/>
              </a:ext>
            </a:extLst>
          </a:blip>
          <a:srcRect l="15209" r="14445"/>
          <a:stretch/>
        </p:blipFill>
        <p:spPr>
          <a:xfrm>
            <a:off x="4574165" y="2516356"/>
            <a:ext cx="1225691" cy="1080000"/>
          </a:xfrm>
          <a:prstGeom prst="rect">
            <a:avLst/>
          </a:prstGeom>
        </p:spPr>
      </p:pic>
      <p:pic>
        <p:nvPicPr>
          <p:cNvPr id="27" name="图片 26"/>
          <p:cNvPicPr>
            <a:picLocks noChangeAspect="1"/>
          </p:cNvPicPr>
          <p:nvPr/>
        </p:nvPicPr>
        <p:blipFill>
          <a:blip r:embed="rId14" cstate="print">
            <a:extLst>
              <a:ext uri="{28A0092B-C50C-407E-A947-70E740481C1C}">
                <a14:useLocalDpi xmlns="" xmlns:a14="http://schemas.microsoft.com/office/drawing/2010/main" val="0"/>
              </a:ext>
            </a:extLst>
          </a:blip>
          <a:stretch>
            <a:fillRect/>
          </a:stretch>
        </p:blipFill>
        <p:spPr>
          <a:xfrm>
            <a:off x="3015866" y="2516356"/>
            <a:ext cx="1080000" cy="1080000"/>
          </a:xfrm>
          <a:prstGeom prst="rect">
            <a:avLst/>
          </a:prstGeom>
        </p:spPr>
      </p:pic>
      <p:pic>
        <p:nvPicPr>
          <p:cNvPr id="28" name="图片 27"/>
          <p:cNvPicPr>
            <a:picLocks noChangeAspect="1"/>
          </p:cNvPicPr>
          <p:nvPr/>
        </p:nvPicPr>
        <p:blipFill rotWithShape="1">
          <a:blip r:embed="rId15" cstate="print">
            <a:extLst>
              <a:ext uri="{28A0092B-C50C-407E-A947-70E740481C1C}">
                <a14:useLocalDpi xmlns="" xmlns:a14="http://schemas.microsoft.com/office/drawing/2010/main" val="0"/>
              </a:ext>
            </a:extLst>
          </a:blip>
          <a:srcRect l="3153" t="1913" b="52186"/>
          <a:stretch/>
        </p:blipFill>
        <p:spPr>
          <a:xfrm>
            <a:off x="228600" y="1758000"/>
            <a:ext cx="2211428" cy="432000"/>
          </a:xfrm>
          <a:prstGeom prst="rect">
            <a:avLst/>
          </a:prstGeom>
        </p:spPr>
      </p:pic>
      <p:sp>
        <p:nvSpPr>
          <p:cNvPr id="18" name="矩形 17"/>
          <p:cNvSpPr/>
          <p:nvPr/>
        </p:nvSpPr>
        <p:spPr>
          <a:xfrm>
            <a:off x="0" y="0"/>
            <a:ext cx="9144000" cy="648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21" name="矩形 20"/>
          <p:cNvSpPr/>
          <p:nvPr/>
        </p:nvSpPr>
        <p:spPr>
          <a:xfrm>
            <a:off x="0" y="72000"/>
            <a:ext cx="2880000" cy="504000"/>
          </a:xfrm>
          <a:prstGeom prst="rect">
            <a:avLst/>
          </a:prstGeom>
          <a:solidFill>
            <a:srgbClr val="EB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800" b="1" dirty="0" smtClean="0">
                <a:latin typeface="微软雅黑" panose="020B0503020204020204" pitchFamily="34" charset="-122"/>
                <a:ea typeface="微软雅黑" panose="020B0503020204020204" pitchFamily="34" charset="-122"/>
              </a:rPr>
              <a:t>业务合作伙伴</a:t>
            </a:r>
            <a:endParaRPr lang="zh-CN" altLang="en-US" sz="2800" b="1" dirty="0">
              <a:latin typeface="微软雅黑" panose="020B0503020204020204" pitchFamily="34" charset="-122"/>
              <a:ea typeface="微软雅黑" panose="020B0503020204020204" pitchFamily="34" charset="-122"/>
            </a:endParaRPr>
          </a:p>
        </p:txBody>
      </p:sp>
      <p:sp>
        <p:nvSpPr>
          <p:cNvPr id="5" name="矩形 4"/>
          <p:cNvSpPr/>
          <p:nvPr/>
        </p:nvSpPr>
        <p:spPr>
          <a:xfrm>
            <a:off x="0" y="960217"/>
            <a:ext cx="9144000" cy="400110"/>
          </a:xfrm>
          <a:prstGeom prst="rect">
            <a:avLst/>
          </a:prstGeom>
        </p:spPr>
        <p:txBody>
          <a:bodyPr>
            <a:spAutoFit/>
          </a:bodyPr>
          <a:lstStyle/>
          <a:p>
            <a:pPr algn="ctr" eaLnBrk="1" hangingPunct="1">
              <a:buFont typeface="Arial" panose="020B0604020202020204" pitchFamily="34" charset="0"/>
              <a:buNone/>
            </a:pPr>
            <a:r>
              <a:rPr lang="zh-CN" altLang="en-US" sz="2000" dirty="0">
                <a:latin typeface="微软雅黑" panose="020B0503020204020204" pitchFamily="34" charset="-122"/>
                <a:ea typeface="微软雅黑" panose="020B0503020204020204" pitchFamily="34" charset="-122"/>
              </a:rPr>
              <a:t>康拓普与全球知名企业建立合作关系，倾力打造共赢平台，助力公司产品发展</a:t>
            </a:r>
          </a:p>
        </p:txBody>
      </p:sp>
    </p:spTree>
    <p:extLst>
      <p:ext uri="{BB962C8B-B14F-4D97-AF65-F5344CB8AC3E}">
        <p14:creationId xmlns="" xmlns:p14="http://schemas.microsoft.com/office/powerpoint/2010/main" val="3884666239"/>
      </p:ext>
    </p:extLst>
  </p:cSld>
  <p:clrMapOvr>
    <a:masterClrMapping/>
  </p:clrMapOvr>
  <p:transition spd="slow">
    <p:push/>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9"/>
          <p:cNvGrpSpPr/>
          <p:nvPr/>
        </p:nvGrpSpPr>
        <p:grpSpPr>
          <a:xfrm>
            <a:off x="986632" y="1228725"/>
            <a:ext cx="7133206" cy="5238749"/>
            <a:chOff x="986632" y="1562100"/>
            <a:chExt cx="7133206" cy="4905374"/>
          </a:xfrm>
        </p:grpSpPr>
        <p:sp>
          <p:nvSpPr>
            <p:cNvPr id="12" name="AutoShape 130"/>
            <p:cNvSpPr>
              <a:spLocks noChangeArrowheads="1"/>
            </p:cNvSpPr>
            <p:nvPr/>
          </p:nvSpPr>
          <p:spPr bwMode="auto">
            <a:xfrm>
              <a:off x="1435894" y="1973491"/>
              <a:ext cx="2786062" cy="461646"/>
            </a:xfrm>
            <a:prstGeom prst="bevel">
              <a:avLst>
                <a:gd name="adj" fmla="val 1870"/>
              </a:avLst>
            </a:prstGeom>
            <a:ln/>
          </p:spPr>
          <p:style>
            <a:lnRef idx="0">
              <a:schemeClr val="accent2"/>
            </a:lnRef>
            <a:fillRef idx="3">
              <a:schemeClr val="accent2"/>
            </a:fillRef>
            <a:effectRef idx="3">
              <a:schemeClr val="accent2"/>
            </a:effectRef>
            <a:fontRef idx="minor">
              <a:schemeClr val="lt1"/>
            </a:fontRef>
          </p:style>
          <p:txBody>
            <a:bodyPr lIns="82550" tIns="41275" rIns="82550" bIns="41275" anchor="ctr">
              <a:spAutoFit/>
            </a:bodyPr>
            <a:lstStyle/>
            <a:p>
              <a:pPr algn="ctr"/>
              <a:r>
                <a:rPr lang="zh-CN" altLang="en-US" sz="2400" dirty="0" smtClean="0">
                  <a:solidFill>
                    <a:schemeClr val="bg1"/>
                  </a:solidFill>
                  <a:latin typeface="微软雅黑" pitchFamily="34" charset="-122"/>
                  <a:ea typeface="微软雅黑" pitchFamily="34" charset="-122"/>
                </a:rPr>
                <a:t>企业文化组织</a:t>
              </a:r>
              <a:endParaRPr lang="zh-CN" altLang="en-US" sz="2400" dirty="0">
                <a:solidFill>
                  <a:schemeClr val="bg1"/>
                </a:solidFill>
                <a:latin typeface="微软雅黑" pitchFamily="34" charset="-122"/>
                <a:ea typeface="微软雅黑" pitchFamily="34" charset="-122"/>
              </a:endParaRPr>
            </a:p>
          </p:txBody>
        </p:sp>
        <p:sp>
          <p:nvSpPr>
            <p:cNvPr id="13" name="AutoShape 130"/>
            <p:cNvSpPr>
              <a:spLocks noChangeArrowheads="1"/>
            </p:cNvSpPr>
            <p:nvPr/>
          </p:nvSpPr>
          <p:spPr bwMode="auto">
            <a:xfrm>
              <a:off x="1440657" y="3149587"/>
              <a:ext cx="2786062" cy="460076"/>
            </a:xfrm>
            <a:prstGeom prst="bevel">
              <a:avLst>
                <a:gd name="adj" fmla="val 1870"/>
              </a:avLst>
            </a:prstGeom>
            <a:ln/>
          </p:spPr>
          <p:style>
            <a:lnRef idx="0">
              <a:schemeClr val="accent2"/>
            </a:lnRef>
            <a:fillRef idx="3">
              <a:schemeClr val="accent2"/>
            </a:fillRef>
            <a:effectRef idx="3">
              <a:schemeClr val="accent2"/>
            </a:effectRef>
            <a:fontRef idx="minor">
              <a:schemeClr val="lt1"/>
            </a:fontRef>
          </p:style>
          <p:txBody>
            <a:bodyPr lIns="82550" tIns="41275" rIns="82550" bIns="41275" anchor="ctr">
              <a:spAutoFit/>
            </a:bodyPr>
            <a:lstStyle/>
            <a:p>
              <a:pPr algn="ctr"/>
              <a:r>
                <a:rPr lang="zh-CN" altLang="en-US" sz="2400" dirty="0">
                  <a:latin typeface="微软雅黑" pitchFamily="34" charset="-122"/>
                  <a:ea typeface="微软雅黑" pitchFamily="34" charset="-122"/>
                </a:rPr>
                <a:t>企业文化委员会</a:t>
              </a:r>
            </a:p>
          </p:txBody>
        </p:sp>
        <p:sp>
          <p:nvSpPr>
            <p:cNvPr id="14" name="AutoShape 130"/>
            <p:cNvSpPr>
              <a:spLocks noChangeArrowheads="1"/>
            </p:cNvSpPr>
            <p:nvPr/>
          </p:nvSpPr>
          <p:spPr bwMode="auto">
            <a:xfrm>
              <a:off x="1452563" y="4451305"/>
              <a:ext cx="642937" cy="1559234"/>
            </a:xfrm>
            <a:prstGeom prst="bevel">
              <a:avLst>
                <a:gd name="adj" fmla="val 1870"/>
              </a:avLst>
            </a:prstGeom>
            <a:ln/>
          </p:spPr>
          <p:style>
            <a:lnRef idx="0">
              <a:schemeClr val="accent6"/>
            </a:lnRef>
            <a:fillRef idx="3">
              <a:schemeClr val="accent6"/>
            </a:fillRef>
            <a:effectRef idx="3">
              <a:schemeClr val="accent6"/>
            </a:effectRef>
            <a:fontRef idx="minor">
              <a:schemeClr val="lt1"/>
            </a:fontRef>
          </p:style>
          <p:txBody>
            <a:bodyPr lIns="82550" tIns="41275" rIns="82550" bIns="41275" anchor="ctr">
              <a:spAutoFit/>
            </a:bodyPr>
            <a:lstStyle/>
            <a:p>
              <a:pPr algn="ctr"/>
              <a:r>
                <a:rPr lang="zh-CN" altLang="en-US" sz="2400" dirty="0">
                  <a:latin typeface="微软雅黑" pitchFamily="34" charset="-122"/>
                  <a:ea typeface="微软雅黑" pitchFamily="34" charset="-122"/>
                </a:rPr>
                <a:t>宣传</a:t>
              </a:r>
              <a:endParaRPr lang="en-US" altLang="zh-CN" sz="2400" dirty="0">
                <a:latin typeface="微软雅黑" pitchFamily="34" charset="-122"/>
                <a:ea typeface="微软雅黑" pitchFamily="34" charset="-122"/>
              </a:endParaRPr>
            </a:p>
            <a:p>
              <a:pPr algn="ctr"/>
              <a:r>
                <a:rPr lang="zh-CN" altLang="en-US" sz="2400" dirty="0">
                  <a:latin typeface="微软雅黑" pitchFamily="34" charset="-122"/>
                  <a:ea typeface="微软雅黑" pitchFamily="34" charset="-122"/>
                </a:rPr>
                <a:t>干事</a:t>
              </a:r>
            </a:p>
          </p:txBody>
        </p:sp>
        <p:sp>
          <p:nvSpPr>
            <p:cNvPr id="15" name="AutoShape 130"/>
            <p:cNvSpPr>
              <a:spLocks noChangeArrowheads="1"/>
            </p:cNvSpPr>
            <p:nvPr/>
          </p:nvSpPr>
          <p:spPr bwMode="auto">
            <a:xfrm>
              <a:off x="2166938" y="4451305"/>
              <a:ext cx="642937" cy="1559234"/>
            </a:xfrm>
            <a:prstGeom prst="bevel">
              <a:avLst>
                <a:gd name="adj" fmla="val 1870"/>
              </a:avLst>
            </a:prstGeom>
            <a:ln/>
          </p:spPr>
          <p:style>
            <a:lnRef idx="0">
              <a:schemeClr val="accent6"/>
            </a:lnRef>
            <a:fillRef idx="3">
              <a:schemeClr val="accent6"/>
            </a:fillRef>
            <a:effectRef idx="3">
              <a:schemeClr val="accent6"/>
            </a:effectRef>
            <a:fontRef idx="minor">
              <a:schemeClr val="lt1"/>
            </a:fontRef>
          </p:style>
          <p:txBody>
            <a:bodyPr lIns="82550" tIns="41275" rIns="82550" bIns="41275" anchor="ctr">
              <a:spAutoFit/>
            </a:bodyPr>
            <a:lstStyle/>
            <a:p>
              <a:pPr algn="ctr"/>
              <a:r>
                <a:rPr lang="zh-CN" altLang="en-US" sz="2400" dirty="0">
                  <a:latin typeface="微软雅黑" pitchFamily="34" charset="-122"/>
                  <a:ea typeface="微软雅黑" pitchFamily="34" charset="-122"/>
                </a:rPr>
                <a:t>宣传</a:t>
              </a:r>
              <a:endParaRPr lang="en-US" altLang="zh-CN" sz="2400" dirty="0">
                <a:latin typeface="微软雅黑" pitchFamily="34" charset="-122"/>
                <a:ea typeface="微软雅黑" pitchFamily="34" charset="-122"/>
              </a:endParaRPr>
            </a:p>
            <a:p>
              <a:pPr algn="ctr"/>
              <a:r>
                <a:rPr lang="zh-CN" altLang="en-US" sz="2400" dirty="0">
                  <a:latin typeface="微软雅黑" pitchFamily="34" charset="-122"/>
                  <a:ea typeface="微软雅黑" pitchFamily="34" charset="-122"/>
                </a:rPr>
                <a:t>干事</a:t>
              </a:r>
            </a:p>
          </p:txBody>
        </p:sp>
        <p:sp>
          <p:nvSpPr>
            <p:cNvPr id="17" name="AutoShape 130"/>
            <p:cNvSpPr>
              <a:spLocks noChangeArrowheads="1"/>
            </p:cNvSpPr>
            <p:nvPr/>
          </p:nvSpPr>
          <p:spPr bwMode="auto">
            <a:xfrm>
              <a:off x="2881313" y="4451305"/>
              <a:ext cx="642937" cy="1559234"/>
            </a:xfrm>
            <a:prstGeom prst="bevel">
              <a:avLst>
                <a:gd name="adj" fmla="val 1870"/>
              </a:avLst>
            </a:prstGeom>
            <a:ln/>
          </p:spPr>
          <p:style>
            <a:lnRef idx="0">
              <a:schemeClr val="accent6"/>
            </a:lnRef>
            <a:fillRef idx="3">
              <a:schemeClr val="accent6"/>
            </a:fillRef>
            <a:effectRef idx="3">
              <a:schemeClr val="accent6"/>
            </a:effectRef>
            <a:fontRef idx="minor">
              <a:schemeClr val="lt1"/>
            </a:fontRef>
          </p:style>
          <p:txBody>
            <a:bodyPr lIns="82550" tIns="41275" rIns="82550" bIns="41275" anchor="ctr">
              <a:spAutoFit/>
            </a:bodyPr>
            <a:lstStyle/>
            <a:p>
              <a:pPr algn="ctr"/>
              <a:r>
                <a:rPr lang="zh-CN" altLang="en-US" sz="2400">
                  <a:latin typeface="微软雅黑" pitchFamily="34" charset="-122"/>
                  <a:ea typeface="微软雅黑" pitchFamily="34" charset="-122"/>
                </a:rPr>
                <a:t>宣传</a:t>
              </a:r>
              <a:endParaRPr lang="en-US" altLang="zh-CN" sz="2400">
                <a:latin typeface="微软雅黑" pitchFamily="34" charset="-122"/>
                <a:ea typeface="微软雅黑" pitchFamily="34" charset="-122"/>
              </a:endParaRPr>
            </a:p>
            <a:p>
              <a:pPr algn="ctr"/>
              <a:r>
                <a:rPr lang="zh-CN" altLang="en-US" sz="2400">
                  <a:latin typeface="微软雅黑" pitchFamily="34" charset="-122"/>
                  <a:ea typeface="微软雅黑" pitchFamily="34" charset="-122"/>
                </a:rPr>
                <a:t>干事</a:t>
              </a:r>
            </a:p>
          </p:txBody>
        </p:sp>
        <p:sp>
          <p:nvSpPr>
            <p:cNvPr id="18" name="AutoShape 130"/>
            <p:cNvSpPr>
              <a:spLocks noChangeArrowheads="1"/>
            </p:cNvSpPr>
            <p:nvPr/>
          </p:nvSpPr>
          <p:spPr bwMode="auto">
            <a:xfrm>
              <a:off x="3595688" y="4451305"/>
              <a:ext cx="642937" cy="1559234"/>
            </a:xfrm>
            <a:prstGeom prst="bevel">
              <a:avLst>
                <a:gd name="adj" fmla="val 1870"/>
              </a:avLst>
            </a:prstGeom>
            <a:ln/>
          </p:spPr>
          <p:style>
            <a:lnRef idx="0">
              <a:schemeClr val="accent6"/>
            </a:lnRef>
            <a:fillRef idx="3">
              <a:schemeClr val="accent6"/>
            </a:fillRef>
            <a:effectRef idx="3">
              <a:schemeClr val="accent6"/>
            </a:effectRef>
            <a:fontRef idx="minor">
              <a:schemeClr val="lt1"/>
            </a:fontRef>
          </p:style>
          <p:txBody>
            <a:bodyPr lIns="82550" tIns="41275" rIns="82550" bIns="41275" anchor="ctr">
              <a:spAutoFit/>
            </a:bodyPr>
            <a:lstStyle/>
            <a:p>
              <a:pPr algn="ctr"/>
              <a:r>
                <a:rPr lang="zh-CN" altLang="en-US" sz="2400">
                  <a:latin typeface="微软雅黑" pitchFamily="34" charset="-122"/>
                  <a:ea typeface="微软雅黑" pitchFamily="34" charset="-122"/>
                </a:rPr>
                <a:t>宣传</a:t>
              </a:r>
              <a:endParaRPr lang="en-US" altLang="zh-CN" sz="2400">
                <a:latin typeface="微软雅黑" pitchFamily="34" charset="-122"/>
                <a:ea typeface="微软雅黑" pitchFamily="34" charset="-122"/>
              </a:endParaRPr>
            </a:p>
            <a:p>
              <a:pPr algn="ctr"/>
              <a:r>
                <a:rPr lang="zh-CN" altLang="en-US" sz="2400">
                  <a:latin typeface="微软雅黑" pitchFamily="34" charset="-122"/>
                  <a:ea typeface="微软雅黑" pitchFamily="34" charset="-122"/>
                </a:rPr>
                <a:t>干事</a:t>
              </a:r>
            </a:p>
          </p:txBody>
        </p:sp>
        <p:cxnSp>
          <p:nvCxnSpPr>
            <p:cNvPr id="20" name="直接箭头连接符 19"/>
            <p:cNvCxnSpPr>
              <a:stCxn id="12" idx="2"/>
              <a:endCxn id="13" idx="7"/>
            </p:cNvCxnSpPr>
            <p:nvPr/>
          </p:nvCxnSpPr>
          <p:spPr>
            <a:xfrm>
              <a:off x="2828925" y="2435137"/>
              <a:ext cx="4763" cy="723053"/>
            </a:xfrm>
            <a:prstGeom prst="straightConnector1">
              <a:avLst/>
            </a:prstGeom>
            <a:ln w="28575">
              <a:prstDash val="dash"/>
              <a:tailEnd type="arrow"/>
            </a:ln>
          </p:spPr>
          <p:style>
            <a:lnRef idx="3">
              <a:schemeClr val="accent2"/>
            </a:lnRef>
            <a:fillRef idx="0">
              <a:schemeClr val="accent2"/>
            </a:fillRef>
            <a:effectRef idx="2">
              <a:schemeClr val="accent2"/>
            </a:effectRef>
            <a:fontRef idx="minor">
              <a:schemeClr val="tx1"/>
            </a:fontRef>
          </p:style>
        </p:cxnSp>
        <p:cxnSp>
          <p:nvCxnSpPr>
            <p:cNvPr id="23" name="直接箭头连接符 22"/>
            <p:cNvCxnSpPr/>
            <p:nvPr/>
          </p:nvCxnSpPr>
          <p:spPr>
            <a:xfrm>
              <a:off x="1793081" y="3609664"/>
              <a:ext cx="4763" cy="723053"/>
            </a:xfrm>
            <a:prstGeom prst="straightConnector1">
              <a:avLst/>
            </a:prstGeom>
            <a:ln w="28575">
              <a:prstDash val="dash"/>
              <a:tailEnd type="arrow"/>
            </a:ln>
          </p:spPr>
          <p:style>
            <a:lnRef idx="3">
              <a:schemeClr val="accent6"/>
            </a:lnRef>
            <a:fillRef idx="0">
              <a:schemeClr val="accent6"/>
            </a:fillRef>
            <a:effectRef idx="2">
              <a:schemeClr val="accent6"/>
            </a:effectRef>
            <a:fontRef idx="minor">
              <a:schemeClr val="tx1"/>
            </a:fontRef>
          </p:style>
        </p:cxnSp>
        <p:cxnSp>
          <p:nvCxnSpPr>
            <p:cNvPr id="24" name="直接箭头连接符 23"/>
            <p:cNvCxnSpPr/>
            <p:nvPr/>
          </p:nvCxnSpPr>
          <p:spPr>
            <a:xfrm>
              <a:off x="2500312" y="3609664"/>
              <a:ext cx="4763" cy="723053"/>
            </a:xfrm>
            <a:prstGeom prst="straightConnector1">
              <a:avLst/>
            </a:prstGeom>
            <a:ln w="28575">
              <a:prstDash val="dash"/>
              <a:tailEnd type="arrow"/>
            </a:ln>
          </p:spPr>
          <p:style>
            <a:lnRef idx="3">
              <a:schemeClr val="accent6"/>
            </a:lnRef>
            <a:fillRef idx="0">
              <a:schemeClr val="accent6"/>
            </a:fillRef>
            <a:effectRef idx="2">
              <a:schemeClr val="accent6"/>
            </a:effectRef>
            <a:fontRef idx="minor">
              <a:schemeClr val="tx1"/>
            </a:fontRef>
          </p:style>
        </p:cxnSp>
        <p:cxnSp>
          <p:nvCxnSpPr>
            <p:cNvPr id="25" name="直接箭头连接符 24"/>
            <p:cNvCxnSpPr/>
            <p:nvPr/>
          </p:nvCxnSpPr>
          <p:spPr>
            <a:xfrm>
              <a:off x="3195637" y="3622623"/>
              <a:ext cx="4763" cy="723053"/>
            </a:xfrm>
            <a:prstGeom prst="straightConnector1">
              <a:avLst/>
            </a:prstGeom>
            <a:ln w="28575">
              <a:prstDash val="dash"/>
              <a:tailEnd type="arrow"/>
            </a:ln>
          </p:spPr>
          <p:style>
            <a:lnRef idx="3">
              <a:schemeClr val="accent6"/>
            </a:lnRef>
            <a:fillRef idx="0">
              <a:schemeClr val="accent6"/>
            </a:fillRef>
            <a:effectRef idx="2">
              <a:schemeClr val="accent6"/>
            </a:effectRef>
            <a:fontRef idx="minor">
              <a:schemeClr val="tx1"/>
            </a:fontRef>
          </p:style>
        </p:cxnSp>
        <p:cxnSp>
          <p:nvCxnSpPr>
            <p:cNvPr id="26" name="直接箭头连接符 25"/>
            <p:cNvCxnSpPr/>
            <p:nvPr/>
          </p:nvCxnSpPr>
          <p:spPr>
            <a:xfrm>
              <a:off x="3888118" y="3609664"/>
              <a:ext cx="4763" cy="723053"/>
            </a:xfrm>
            <a:prstGeom prst="straightConnector1">
              <a:avLst/>
            </a:prstGeom>
            <a:ln w="28575">
              <a:prstDash val="dash"/>
              <a:tailEnd type="arrow"/>
            </a:ln>
          </p:spPr>
          <p:style>
            <a:lnRef idx="3">
              <a:schemeClr val="accent6"/>
            </a:lnRef>
            <a:fillRef idx="0">
              <a:schemeClr val="accent6"/>
            </a:fillRef>
            <a:effectRef idx="2">
              <a:schemeClr val="accent6"/>
            </a:effectRef>
            <a:fontRef idx="minor">
              <a:schemeClr val="tx1"/>
            </a:fontRef>
          </p:style>
        </p:cxnSp>
        <p:sp>
          <p:nvSpPr>
            <p:cNvPr id="27" name="AutoShape 130"/>
            <p:cNvSpPr>
              <a:spLocks noChangeArrowheads="1"/>
            </p:cNvSpPr>
            <p:nvPr/>
          </p:nvSpPr>
          <p:spPr bwMode="auto">
            <a:xfrm>
              <a:off x="4972577" y="2597613"/>
              <a:ext cx="2786062" cy="398101"/>
            </a:xfrm>
            <a:prstGeom prst="bevel">
              <a:avLst>
                <a:gd name="adj" fmla="val 1870"/>
              </a:avLst>
            </a:prstGeom>
            <a:ln/>
          </p:spPr>
          <p:style>
            <a:lnRef idx="0">
              <a:schemeClr val="accent2"/>
            </a:lnRef>
            <a:fillRef idx="3">
              <a:schemeClr val="accent2"/>
            </a:fillRef>
            <a:effectRef idx="3">
              <a:schemeClr val="accent2"/>
            </a:effectRef>
            <a:fontRef idx="minor">
              <a:schemeClr val="lt1"/>
            </a:fontRef>
          </p:style>
          <p:txBody>
            <a:bodyPr lIns="82550" tIns="41275" rIns="82550" bIns="41275" anchor="ctr">
              <a:spAutoFit/>
            </a:bodyPr>
            <a:lstStyle/>
            <a:p>
              <a:pPr algn="ctr"/>
              <a:r>
                <a:rPr lang="zh-CN" altLang="en-US" sz="2000" dirty="0">
                  <a:solidFill>
                    <a:schemeClr val="bg1"/>
                  </a:solidFill>
                  <a:latin typeface="微软雅黑" pitchFamily="34" charset="-122"/>
                  <a:ea typeface="微软雅黑" pitchFamily="34" charset="-122"/>
                </a:rPr>
                <a:t>各</a:t>
              </a:r>
              <a:r>
                <a:rPr lang="zh-CN" altLang="en-US" sz="2000" dirty="0" smtClean="0">
                  <a:solidFill>
                    <a:schemeClr val="bg1"/>
                  </a:solidFill>
                  <a:latin typeface="微软雅黑" pitchFamily="34" charset="-122"/>
                  <a:ea typeface="微软雅黑" pitchFamily="34" charset="-122"/>
                </a:rPr>
                <a:t>部门团队负责人</a:t>
              </a:r>
              <a:endParaRPr lang="zh-CN" altLang="en-US" sz="2000" dirty="0">
                <a:solidFill>
                  <a:schemeClr val="bg1"/>
                </a:solidFill>
                <a:latin typeface="微软雅黑" pitchFamily="34" charset="-122"/>
                <a:ea typeface="微软雅黑" pitchFamily="34" charset="-122"/>
              </a:endParaRPr>
            </a:p>
          </p:txBody>
        </p:sp>
        <p:sp>
          <p:nvSpPr>
            <p:cNvPr id="28" name="AutoShape 130"/>
            <p:cNvSpPr>
              <a:spLocks noChangeArrowheads="1"/>
            </p:cNvSpPr>
            <p:nvPr/>
          </p:nvSpPr>
          <p:spPr bwMode="auto">
            <a:xfrm>
              <a:off x="4972577" y="4418290"/>
              <a:ext cx="2786062" cy="398101"/>
            </a:xfrm>
            <a:prstGeom prst="bevel">
              <a:avLst>
                <a:gd name="adj" fmla="val 1870"/>
              </a:avLst>
            </a:prstGeom>
            <a:ln>
              <a:noFill/>
            </a:ln>
          </p:spPr>
          <p:style>
            <a:lnRef idx="3">
              <a:schemeClr val="lt1"/>
            </a:lnRef>
            <a:fillRef idx="1">
              <a:schemeClr val="accent6"/>
            </a:fillRef>
            <a:effectRef idx="1">
              <a:schemeClr val="accent6"/>
            </a:effectRef>
            <a:fontRef idx="minor">
              <a:schemeClr val="lt1"/>
            </a:fontRef>
          </p:style>
          <p:txBody>
            <a:bodyPr lIns="82550" tIns="41275" rIns="82550" bIns="41275" anchor="ctr">
              <a:spAutoFit/>
            </a:bodyPr>
            <a:lstStyle/>
            <a:p>
              <a:pPr algn="ctr"/>
              <a:r>
                <a:rPr lang="zh-CN" altLang="en-US" sz="2000" dirty="0">
                  <a:solidFill>
                    <a:schemeClr val="bg1"/>
                  </a:solidFill>
                  <a:latin typeface="微软雅黑" pitchFamily="34" charset="-122"/>
                  <a:ea typeface="微软雅黑" pitchFamily="34" charset="-122"/>
                </a:rPr>
                <a:t>各</a:t>
              </a:r>
              <a:r>
                <a:rPr lang="zh-CN" altLang="en-US" sz="2000" dirty="0" smtClean="0">
                  <a:solidFill>
                    <a:schemeClr val="bg1"/>
                  </a:solidFill>
                  <a:latin typeface="微软雅黑" pitchFamily="34" charset="-122"/>
                  <a:ea typeface="微软雅黑" pitchFamily="34" charset="-122"/>
                </a:rPr>
                <a:t>部门积极活跃分子</a:t>
              </a:r>
              <a:endParaRPr lang="zh-CN" altLang="en-US" sz="2000" dirty="0">
                <a:solidFill>
                  <a:schemeClr val="bg1"/>
                </a:solidFill>
                <a:latin typeface="微软雅黑" pitchFamily="34" charset="-122"/>
                <a:ea typeface="微软雅黑" pitchFamily="34" charset="-122"/>
              </a:endParaRPr>
            </a:p>
          </p:txBody>
        </p:sp>
        <p:sp>
          <p:nvSpPr>
            <p:cNvPr id="29" name="右箭头 28"/>
            <p:cNvSpPr/>
            <p:nvPr/>
          </p:nvSpPr>
          <p:spPr>
            <a:xfrm>
              <a:off x="4238627" y="2667087"/>
              <a:ext cx="638174" cy="266188"/>
            </a:xfrm>
            <a:prstGeom prst="rightArrow">
              <a:avLst>
                <a:gd name="adj1" fmla="val 50000"/>
                <a:gd name="adj2" fmla="val 92473"/>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右箭头 29"/>
            <p:cNvSpPr/>
            <p:nvPr/>
          </p:nvSpPr>
          <p:spPr>
            <a:xfrm>
              <a:off x="4272567" y="4468955"/>
              <a:ext cx="638174" cy="266188"/>
            </a:xfrm>
            <a:prstGeom prst="rightArrow">
              <a:avLst>
                <a:gd name="adj1" fmla="val 50000"/>
                <a:gd name="adj2" fmla="val 92473"/>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30"/>
            <p:cNvSpPr/>
            <p:nvPr/>
          </p:nvSpPr>
          <p:spPr>
            <a:xfrm>
              <a:off x="986632" y="1562100"/>
              <a:ext cx="7133206" cy="4905374"/>
            </a:xfrm>
            <a:prstGeom prst="roundRect">
              <a:avLst/>
            </a:prstGeom>
            <a:noFill/>
            <a:ln w="1905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Group 4"/>
          <p:cNvGrpSpPr>
            <a:grpSpLocks noChangeAspect="1"/>
          </p:cNvGrpSpPr>
          <p:nvPr/>
        </p:nvGrpSpPr>
        <p:grpSpPr bwMode="auto">
          <a:xfrm rot="16200000">
            <a:off x="683014" y="-783587"/>
            <a:ext cx="693495" cy="2341026"/>
            <a:chOff x="381" y="478"/>
            <a:chExt cx="531" cy="2009"/>
          </a:xfrm>
          <a:effectLst>
            <a:outerShdw blurRad="88900" dist="63500" dir="2700000" algn="tl" rotWithShape="0">
              <a:prstClr val="black">
                <a:alpha val="40000"/>
              </a:prstClr>
            </a:outerShdw>
          </a:effectLst>
        </p:grpSpPr>
        <p:sp>
          <p:nvSpPr>
            <p:cNvPr id="33" name="AutoShape 3"/>
            <p:cNvSpPr>
              <a:spLocks noChangeAspect="1" noChangeArrowheads="1" noTextEdit="1"/>
            </p:cNvSpPr>
            <p:nvPr/>
          </p:nvSpPr>
          <p:spPr bwMode="auto">
            <a:xfrm>
              <a:off x="381" y="480"/>
              <a:ext cx="531" cy="20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5"/>
            <p:cNvSpPr>
              <a:spLocks/>
            </p:cNvSpPr>
            <p:nvPr/>
          </p:nvSpPr>
          <p:spPr bwMode="auto">
            <a:xfrm>
              <a:off x="383" y="478"/>
              <a:ext cx="529" cy="2009"/>
            </a:xfrm>
            <a:custGeom>
              <a:avLst/>
              <a:gdLst>
                <a:gd name="T0" fmla="*/ 529 w 529"/>
                <a:gd name="T1" fmla="*/ 2009 h 2009"/>
                <a:gd name="T2" fmla="*/ 261 w 529"/>
                <a:gd name="T3" fmla="*/ 1879 h 2009"/>
                <a:gd name="T4" fmla="*/ 0 w 529"/>
                <a:gd name="T5" fmla="*/ 2009 h 2009"/>
                <a:gd name="T6" fmla="*/ 0 w 529"/>
                <a:gd name="T7" fmla="*/ 0 h 2009"/>
                <a:gd name="T8" fmla="*/ 529 w 529"/>
                <a:gd name="T9" fmla="*/ 0 h 2009"/>
                <a:gd name="T10" fmla="*/ 529 w 529"/>
                <a:gd name="T11" fmla="*/ 2009 h 2009"/>
              </a:gdLst>
              <a:ahLst/>
              <a:cxnLst>
                <a:cxn ang="0">
                  <a:pos x="T0" y="T1"/>
                </a:cxn>
                <a:cxn ang="0">
                  <a:pos x="T2" y="T3"/>
                </a:cxn>
                <a:cxn ang="0">
                  <a:pos x="T4" y="T5"/>
                </a:cxn>
                <a:cxn ang="0">
                  <a:pos x="T6" y="T7"/>
                </a:cxn>
                <a:cxn ang="0">
                  <a:pos x="T8" y="T9"/>
                </a:cxn>
                <a:cxn ang="0">
                  <a:pos x="T10" y="T11"/>
                </a:cxn>
              </a:cxnLst>
              <a:rect l="0" t="0" r="r" b="b"/>
              <a:pathLst>
                <a:path w="529" h="2009">
                  <a:moveTo>
                    <a:pt x="529" y="2009"/>
                  </a:moveTo>
                  <a:lnTo>
                    <a:pt x="261" y="1879"/>
                  </a:lnTo>
                  <a:lnTo>
                    <a:pt x="0" y="2009"/>
                  </a:lnTo>
                  <a:lnTo>
                    <a:pt x="0" y="0"/>
                  </a:lnTo>
                  <a:lnTo>
                    <a:pt x="529" y="0"/>
                  </a:lnTo>
                  <a:lnTo>
                    <a:pt x="529" y="2009"/>
                  </a:lnTo>
                  <a:close/>
                </a:path>
              </a:pathLst>
            </a:custGeom>
            <a:solidFill>
              <a:srgbClr val="F0252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6"/>
            <p:cNvSpPr>
              <a:spLocks/>
            </p:cNvSpPr>
            <p:nvPr/>
          </p:nvSpPr>
          <p:spPr bwMode="auto">
            <a:xfrm>
              <a:off x="426" y="537"/>
              <a:ext cx="443" cy="1877"/>
            </a:xfrm>
            <a:custGeom>
              <a:avLst/>
              <a:gdLst>
                <a:gd name="T0" fmla="*/ 443 w 443"/>
                <a:gd name="T1" fmla="*/ 1877 h 1877"/>
                <a:gd name="T2" fmla="*/ 218 w 443"/>
                <a:gd name="T3" fmla="*/ 1756 h 1877"/>
                <a:gd name="T4" fmla="*/ 0 w 443"/>
                <a:gd name="T5" fmla="*/ 1877 h 1877"/>
                <a:gd name="T6" fmla="*/ 0 w 443"/>
                <a:gd name="T7" fmla="*/ 0 h 1877"/>
                <a:gd name="T8" fmla="*/ 443 w 443"/>
                <a:gd name="T9" fmla="*/ 0 h 1877"/>
                <a:gd name="T10" fmla="*/ 443 w 443"/>
                <a:gd name="T11" fmla="*/ 1877 h 1877"/>
              </a:gdLst>
              <a:ahLst/>
              <a:cxnLst>
                <a:cxn ang="0">
                  <a:pos x="T0" y="T1"/>
                </a:cxn>
                <a:cxn ang="0">
                  <a:pos x="T2" y="T3"/>
                </a:cxn>
                <a:cxn ang="0">
                  <a:pos x="T4" y="T5"/>
                </a:cxn>
                <a:cxn ang="0">
                  <a:pos x="T6" y="T7"/>
                </a:cxn>
                <a:cxn ang="0">
                  <a:pos x="T8" y="T9"/>
                </a:cxn>
                <a:cxn ang="0">
                  <a:pos x="T10" y="T11"/>
                </a:cxn>
              </a:cxnLst>
              <a:rect l="0" t="0" r="r" b="b"/>
              <a:pathLst>
                <a:path w="443" h="1877">
                  <a:moveTo>
                    <a:pt x="443" y="1877"/>
                  </a:moveTo>
                  <a:lnTo>
                    <a:pt x="218" y="1756"/>
                  </a:lnTo>
                  <a:lnTo>
                    <a:pt x="0" y="1877"/>
                  </a:lnTo>
                  <a:lnTo>
                    <a:pt x="0" y="0"/>
                  </a:lnTo>
                  <a:lnTo>
                    <a:pt x="443" y="0"/>
                  </a:lnTo>
                  <a:lnTo>
                    <a:pt x="443" y="1877"/>
                  </a:lnTo>
                  <a:close/>
                </a:path>
              </a:pathLst>
            </a:custGeom>
            <a:noFill/>
            <a:ln w="19050" cap="flat">
              <a:solidFill>
                <a:srgbClr val="FFFFFF"/>
              </a:solidFill>
              <a:prstDash val="dash"/>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6" name="文本框 5"/>
          <p:cNvSpPr txBox="1"/>
          <p:nvPr/>
        </p:nvSpPr>
        <p:spPr>
          <a:xfrm flipH="1">
            <a:off x="0" y="156102"/>
            <a:ext cx="1949748" cy="461647"/>
          </a:xfrm>
          <a:prstGeom prst="rect">
            <a:avLst/>
          </a:prstGeom>
          <a:noFill/>
        </p:spPr>
        <p:txBody>
          <a:bodyPr wrap="square" lIns="91422" tIns="45711" rIns="91422" bIns="45711" rtlCol="0">
            <a:spAutoFit/>
          </a:bodyPr>
          <a:lstStyle/>
          <a:p>
            <a:pPr algn="ctr"/>
            <a:r>
              <a:rPr lang="en-US" altLang="zh-CN" sz="2400" dirty="0" smtClean="0">
                <a:solidFill>
                  <a:schemeClr val="bg1"/>
                </a:solidFill>
                <a:latin typeface="微软雅黑" panose="020B0503020204020204" pitchFamily="34" charset="-122"/>
                <a:ea typeface="微软雅黑" panose="020B0503020204020204" pitchFamily="34" charset="-122"/>
              </a:rPr>
              <a:t>1</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smtClean="0">
                <a:solidFill>
                  <a:schemeClr val="bg1"/>
                </a:solidFill>
                <a:latin typeface="微软雅黑" panose="020B0503020204020204" pitchFamily="34" charset="-122"/>
                <a:ea typeface="微软雅黑" panose="020B0503020204020204" pitchFamily="34" charset="-122"/>
              </a:rPr>
              <a:t>文化理念</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38" name="文本框 6"/>
          <p:cNvSpPr txBox="1"/>
          <p:nvPr/>
        </p:nvSpPr>
        <p:spPr>
          <a:xfrm flipH="1">
            <a:off x="3068586" y="550476"/>
            <a:ext cx="3011618" cy="461647"/>
          </a:xfrm>
          <a:prstGeom prst="rect">
            <a:avLst/>
          </a:prstGeom>
          <a:noFill/>
        </p:spPr>
        <p:txBody>
          <a:bodyPr wrap="square" lIns="91422" tIns="45711" rIns="91422" bIns="45711" rtlCol="0">
            <a:spAutoFit/>
          </a:bodyPr>
          <a:lstStyle/>
          <a:p>
            <a:pPr fontAlgn="auto">
              <a:spcBef>
                <a:spcPts val="0"/>
              </a:spcBef>
              <a:spcAft>
                <a:spcPts val="0"/>
              </a:spcAft>
              <a:defRPr/>
            </a:pPr>
            <a:r>
              <a:rPr lang="zh-CN" altLang="en-US" sz="2400" b="1" kern="0" dirty="0" smtClean="0">
                <a:solidFill>
                  <a:schemeClr val="bg2">
                    <a:lumMod val="25000"/>
                  </a:schemeClr>
                </a:solidFill>
                <a:latin typeface="微软雅黑" panose="020B0503020204020204" pitchFamily="34" charset="-122"/>
                <a:ea typeface="微软雅黑" panose="020B0503020204020204" pitchFamily="34" charset="-122"/>
                <a:sym typeface="Trebuchet MS"/>
              </a:rPr>
              <a:t>康拓普企业文化团队</a:t>
            </a:r>
            <a:endParaRPr lang="zh-CN" altLang="en-US" sz="2400" b="1" kern="0" dirty="0">
              <a:solidFill>
                <a:schemeClr val="bg2">
                  <a:lumMod val="25000"/>
                </a:schemeClr>
              </a:solidFill>
              <a:latin typeface="微软雅黑" panose="020B0503020204020204" pitchFamily="34" charset="-122"/>
              <a:ea typeface="微软雅黑" panose="020B0503020204020204" pitchFamily="34" charset="-122"/>
              <a:sym typeface="Trebuchet MS"/>
            </a:endParaRPr>
          </a:p>
        </p:txBody>
      </p:sp>
      <p:sp>
        <p:nvSpPr>
          <p:cNvPr id="37" name="文本框 17"/>
          <p:cNvSpPr txBox="1"/>
          <p:nvPr/>
        </p:nvSpPr>
        <p:spPr>
          <a:xfrm rot="2441754" flipH="1">
            <a:off x="7963617" y="366138"/>
            <a:ext cx="1348701" cy="384703"/>
          </a:xfrm>
          <a:prstGeom prst="rect">
            <a:avLst/>
          </a:prstGeom>
          <a:noFill/>
        </p:spPr>
        <p:txBody>
          <a:bodyPr wrap="square" lIns="91422" tIns="45711" rIns="91422" bIns="45711" rtlCol="0">
            <a:spAutoFit/>
          </a:bodyPr>
          <a:lstStyle/>
          <a:p>
            <a:r>
              <a:rPr lang="zh-CN" altLang="en-US" sz="1900" dirty="0">
                <a:latin typeface="微软雅黑" pitchFamily="34" charset="-122"/>
                <a:ea typeface="微软雅黑" pitchFamily="34" charset="-122"/>
              </a:rPr>
              <a:t>企业文化</a:t>
            </a:r>
          </a:p>
        </p:txBody>
      </p:sp>
      <p:pic>
        <p:nvPicPr>
          <p:cNvPr id="39" name="图片 38"/>
          <p:cNvPicPr>
            <a:picLocks noChangeAspect="1"/>
          </p:cNvPicPr>
          <p:nvPr/>
        </p:nvPicPr>
        <p:blipFill rotWithShape="1">
          <a:blip r:embed="rId2" cstate="print">
            <a:extLst>
              <a:ext uri="{28A0092B-C50C-407E-A947-70E740481C1C}">
                <a14:useLocalDpi xmlns:a14="http://schemas.microsoft.com/office/drawing/2010/main" xmlns="" val="0"/>
              </a:ext>
            </a:extLst>
          </a:blip>
          <a:srcRect l="85926" t="20226" r="2428" b="21797"/>
          <a:stretch/>
        </p:blipFill>
        <p:spPr>
          <a:xfrm rot="7812851">
            <a:off x="8136900" y="-225687"/>
            <a:ext cx="351863" cy="1879374"/>
          </a:xfrm>
          <a:prstGeom prst="rect">
            <a:avLst/>
          </a:prstGeom>
        </p:spPr>
      </p:pic>
    </p:spTree>
    <p:extLst>
      <p:ext uri="{BB962C8B-B14F-4D97-AF65-F5344CB8AC3E}">
        <p14:creationId xmlns:p14="http://schemas.microsoft.com/office/powerpoint/2010/main" xmlns="" val="24368994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noChangeAspect="1"/>
          </p:cNvGrpSpPr>
          <p:nvPr/>
        </p:nvGrpSpPr>
        <p:grpSpPr bwMode="auto">
          <a:xfrm rot="16200000">
            <a:off x="683014" y="-783587"/>
            <a:ext cx="693495" cy="2341026"/>
            <a:chOff x="381" y="478"/>
            <a:chExt cx="531" cy="2009"/>
          </a:xfrm>
          <a:effectLst>
            <a:outerShdw blurRad="88900" dist="63500" dir="2700000" algn="tl" rotWithShape="0">
              <a:prstClr val="black">
                <a:alpha val="40000"/>
              </a:prstClr>
            </a:outerShdw>
          </a:effectLst>
        </p:grpSpPr>
        <p:sp>
          <p:nvSpPr>
            <p:cNvPr id="33" name="AutoShape 3"/>
            <p:cNvSpPr>
              <a:spLocks noChangeAspect="1" noChangeArrowheads="1" noTextEdit="1"/>
            </p:cNvSpPr>
            <p:nvPr/>
          </p:nvSpPr>
          <p:spPr bwMode="auto">
            <a:xfrm>
              <a:off x="381" y="480"/>
              <a:ext cx="531" cy="20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5"/>
            <p:cNvSpPr>
              <a:spLocks/>
            </p:cNvSpPr>
            <p:nvPr/>
          </p:nvSpPr>
          <p:spPr bwMode="auto">
            <a:xfrm>
              <a:off x="383" y="478"/>
              <a:ext cx="529" cy="2009"/>
            </a:xfrm>
            <a:custGeom>
              <a:avLst/>
              <a:gdLst>
                <a:gd name="T0" fmla="*/ 529 w 529"/>
                <a:gd name="T1" fmla="*/ 2009 h 2009"/>
                <a:gd name="T2" fmla="*/ 261 w 529"/>
                <a:gd name="T3" fmla="*/ 1879 h 2009"/>
                <a:gd name="T4" fmla="*/ 0 w 529"/>
                <a:gd name="T5" fmla="*/ 2009 h 2009"/>
                <a:gd name="T6" fmla="*/ 0 w 529"/>
                <a:gd name="T7" fmla="*/ 0 h 2009"/>
                <a:gd name="T8" fmla="*/ 529 w 529"/>
                <a:gd name="T9" fmla="*/ 0 h 2009"/>
                <a:gd name="T10" fmla="*/ 529 w 529"/>
                <a:gd name="T11" fmla="*/ 2009 h 2009"/>
              </a:gdLst>
              <a:ahLst/>
              <a:cxnLst>
                <a:cxn ang="0">
                  <a:pos x="T0" y="T1"/>
                </a:cxn>
                <a:cxn ang="0">
                  <a:pos x="T2" y="T3"/>
                </a:cxn>
                <a:cxn ang="0">
                  <a:pos x="T4" y="T5"/>
                </a:cxn>
                <a:cxn ang="0">
                  <a:pos x="T6" y="T7"/>
                </a:cxn>
                <a:cxn ang="0">
                  <a:pos x="T8" y="T9"/>
                </a:cxn>
                <a:cxn ang="0">
                  <a:pos x="T10" y="T11"/>
                </a:cxn>
              </a:cxnLst>
              <a:rect l="0" t="0" r="r" b="b"/>
              <a:pathLst>
                <a:path w="529" h="2009">
                  <a:moveTo>
                    <a:pt x="529" y="2009"/>
                  </a:moveTo>
                  <a:lnTo>
                    <a:pt x="261" y="1879"/>
                  </a:lnTo>
                  <a:lnTo>
                    <a:pt x="0" y="2009"/>
                  </a:lnTo>
                  <a:lnTo>
                    <a:pt x="0" y="0"/>
                  </a:lnTo>
                  <a:lnTo>
                    <a:pt x="529" y="0"/>
                  </a:lnTo>
                  <a:lnTo>
                    <a:pt x="529" y="2009"/>
                  </a:lnTo>
                  <a:close/>
                </a:path>
              </a:pathLst>
            </a:custGeom>
            <a:solidFill>
              <a:srgbClr val="F0252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6"/>
            <p:cNvSpPr>
              <a:spLocks/>
            </p:cNvSpPr>
            <p:nvPr/>
          </p:nvSpPr>
          <p:spPr bwMode="auto">
            <a:xfrm>
              <a:off x="426" y="537"/>
              <a:ext cx="443" cy="1877"/>
            </a:xfrm>
            <a:custGeom>
              <a:avLst/>
              <a:gdLst>
                <a:gd name="T0" fmla="*/ 443 w 443"/>
                <a:gd name="T1" fmla="*/ 1877 h 1877"/>
                <a:gd name="T2" fmla="*/ 218 w 443"/>
                <a:gd name="T3" fmla="*/ 1756 h 1877"/>
                <a:gd name="T4" fmla="*/ 0 w 443"/>
                <a:gd name="T5" fmla="*/ 1877 h 1877"/>
                <a:gd name="T6" fmla="*/ 0 w 443"/>
                <a:gd name="T7" fmla="*/ 0 h 1877"/>
                <a:gd name="T8" fmla="*/ 443 w 443"/>
                <a:gd name="T9" fmla="*/ 0 h 1877"/>
                <a:gd name="T10" fmla="*/ 443 w 443"/>
                <a:gd name="T11" fmla="*/ 1877 h 1877"/>
              </a:gdLst>
              <a:ahLst/>
              <a:cxnLst>
                <a:cxn ang="0">
                  <a:pos x="T0" y="T1"/>
                </a:cxn>
                <a:cxn ang="0">
                  <a:pos x="T2" y="T3"/>
                </a:cxn>
                <a:cxn ang="0">
                  <a:pos x="T4" y="T5"/>
                </a:cxn>
                <a:cxn ang="0">
                  <a:pos x="T6" y="T7"/>
                </a:cxn>
                <a:cxn ang="0">
                  <a:pos x="T8" y="T9"/>
                </a:cxn>
                <a:cxn ang="0">
                  <a:pos x="T10" y="T11"/>
                </a:cxn>
              </a:cxnLst>
              <a:rect l="0" t="0" r="r" b="b"/>
              <a:pathLst>
                <a:path w="443" h="1877">
                  <a:moveTo>
                    <a:pt x="443" y="1877"/>
                  </a:moveTo>
                  <a:lnTo>
                    <a:pt x="218" y="1756"/>
                  </a:lnTo>
                  <a:lnTo>
                    <a:pt x="0" y="1877"/>
                  </a:lnTo>
                  <a:lnTo>
                    <a:pt x="0" y="0"/>
                  </a:lnTo>
                  <a:lnTo>
                    <a:pt x="443" y="0"/>
                  </a:lnTo>
                  <a:lnTo>
                    <a:pt x="443" y="1877"/>
                  </a:lnTo>
                  <a:close/>
                </a:path>
              </a:pathLst>
            </a:custGeom>
            <a:noFill/>
            <a:ln w="19050" cap="flat">
              <a:solidFill>
                <a:srgbClr val="FFFFFF"/>
              </a:solidFill>
              <a:prstDash val="dash"/>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6" name="文本框 5"/>
          <p:cNvSpPr txBox="1"/>
          <p:nvPr/>
        </p:nvSpPr>
        <p:spPr>
          <a:xfrm flipH="1">
            <a:off x="0" y="156102"/>
            <a:ext cx="1949748" cy="461647"/>
          </a:xfrm>
          <a:prstGeom prst="rect">
            <a:avLst/>
          </a:prstGeom>
          <a:noFill/>
        </p:spPr>
        <p:txBody>
          <a:bodyPr wrap="square" lIns="91422" tIns="45711" rIns="91422" bIns="45711" rtlCol="0">
            <a:spAutoFit/>
          </a:bodyPr>
          <a:lstStyle/>
          <a:p>
            <a:pPr algn="ctr"/>
            <a:r>
              <a:rPr lang="en-US" altLang="zh-CN" sz="2400" dirty="0" smtClean="0">
                <a:solidFill>
                  <a:schemeClr val="bg1"/>
                </a:solidFill>
                <a:latin typeface="微软雅黑" panose="020B0503020204020204" pitchFamily="34" charset="-122"/>
                <a:ea typeface="微软雅黑" panose="020B0503020204020204" pitchFamily="34" charset="-122"/>
              </a:rPr>
              <a:t>1</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smtClean="0">
                <a:solidFill>
                  <a:schemeClr val="bg1"/>
                </a:solidFill>
                <a:latin typeface="微软雅黑" panose="020B0503020204020204" pitchFamily="34" charset="-122"/>
                <a:ea typeface="微软雅黑" panose="020B0503020204020204" pitchFamily="34" charset="-122"/>
              </a:rPr>
              <a:t>文化理念</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nvGrpSpPr>
          <p:cNvPr id="3" name="组合 12"/>
          <p:cNvGrpSpPr/>
          <p:nvPr/>
        </p:nvGrpSpPr>
        <p:grpSpPr>
          <a:xfrm>
            <a:off x="233364" y="1056477"/>
            <a:ext cx="8577260" cy="4991898"/>
            <a:chOff x="233364" y="1056477"/>
            <a:chExt cx="8577260" cy="4991898"/>
          </a:xfrm>
        </p:grpSpPr>
        <p:cxnSp>
          <p:nvCxnSpPr>
            <p:cNvPr id="30" name="直接连接符 29"/>
            <p:cNvCxnSpPr/>
            <p:nvPr/>
          </p:nvCxnSpPr>
          <p:spPr>
            <a:xfrm>
              <a:off x="327422" y="1455054"/>
              <a:ext cx="0" cy="4329729"/>
            </a:xfrm>
            <a:prstGeom prst="line">
              <a:avLst/>
            </a:prstGeom>
            <a:ln>
              <a:solidFill>
                <a:srgbClr val="FD1616"/>
              </a:solidFill>
            </a:ln>
          </p:spPr>
          <p:style>
            <a:lnRef idx="1">
              <a:schemeClr val="accent1"/>
            </a:lnRef>
            <a:fillRef idx="0">
              <a:schemeClr val="accent1"/>
            </a:fillRef>
            <a:effectRef idx="0">
              <a:schemeClr val="accent1"/>
            </a:effectRef>
            <a:fontRef idx="minor">
              <a:schemeClr val="tx1"/>
            </a:fontRef>
          </p:style>
        </p:cxnSp>
        <p:sp>
          <p:nvSpPr>
            <p:cNvPr id="15" name="TextBox 9"/>
            <p:cNvSpPr txBox="1">
              <a:spLocks noChangeArrowheads="1"/>
            </p:cNvSpPr>
            <p:nvPr/>
          </p:nvSpPr>
          <p:spPr bwMode="auto">
            <a:xfrm>
              <a:off x="428624" y="1652370"/>
              <a:ext cx="8143875" cy="1477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50000"/>
                </a:lnSpc>
              </a:pPr>
              <a:r>
                <a:rPr lang="en-US" altLang="zh-CN" sz="2000" dirty="0" smtClean="0">
                  <a:solidFill>
                    <a:schemeClr val="bg2">
                      <a:lumMod val="25000"/>
                    </a:schemeClr>
                  </a:solidFill>
                  <a:latin typeface="微软雅黑" pitchFamily="34" charset="-122"/>
                  <a:ea typeface="微软雅黑" pitchFamily="34" charset="-122"/>
                </a:rPr>
                <a:t>2012</a:t>
              </a:r>
              <a:r>
                <a:rPr lang="zh-CN" altLang="en-US" sz="2000" dirty="0">
                  <a:solidFill>
                    <a:schemeClr val="bg2">
                      <a:lumMod val="25000"/>
                    </a:schemeClr>
                  </a:solidFill>
                  <a:latin typeface="微软雅黑" pitchFamily="34" charset="-122"/>
                  <a:ea typeface="微软雅黑" pitchFamily="34" charset="-122"/>
                </a:rPr>
                <a:t>年：提升价值、拥抱变化、追求极致</a:t>
              </a:r>
              <a:endParaRPr lang="en-US" altLang="zh-CN" sz="2000" dirty="0">
                <a:solidFill>
                  <a:schemeClr val="bg2">
                    <a:lumMod val="25000"/>
                  </a:schemeClr>
                </a:solidFill>
                <a:latin typeface="微软雅黑" pitchFamily="34" charset="-122"/>
                <a:ea typeface="微软雅黑" pitchFamily="34" charset="-122"/>
              </a:endParaRPr>
            </a:p>
            <a:p>
              <a:pPr eaLnBrk="1" hangingPunct="1">
                <a:lnSpc>
                  <a:spcPct val="150000"/>
                </a:lnSpc>
              </a:pPr>
              <a:r>
                <a:rPr lang="en-US" altLang="zh-CN" sz="2000" dirty="0">
                  <a:solidFill>
                    <a:schemeClr val="bg2">
                      <a:lumMod val="25000"/>
                    </a:schemeClr>
                  </a:solidFill>
                  <a:latin typeface="微软雅黑" pitchFamily="34" charset="-122"/>
                  <a:ea typeface="微软雅黑" pitchFamily="34" charset="-122"/>
                </a:rPr>
                <a:t>2016</a:t>
              </a:r>
              <a:r>
                <a:rPr lang="zh-CN" altLang="en-US" sz="2000" dirty="0">
                  <a:solidFill>
                    <a:schemeClr val="bg2">
                      <a:lumMod val="25000"/>
                    </a:schemeClr>
                  </a:solidFill>
                  <a:latin typeface="微软雅黑" pitchFamily="34" charset="-122"/>
                  <a:ea typeface="微软雅黑" pitchFamily="34" charset="-122"/>
                </a:rPr>
                <a:t>年：洞见变化</a:t>
              </a:r>
              <a:r>
                <a:rPr lang="en-US" altLang="en-US" sz="2000" dirty="0">
                  <a:solidFill>
                    <a:schemeClr val="bg2">
                      <a:lumMod val="25000"/>
                    </a:schemeClr>
                  </a:solidFill>
                  <a:latin typeface="微软雅黑" pitchFamily="34" charset="-122"/>
                  <a:ea typeface="微软雅黑" pitchFamily="34" charset="-122"/>
                </a:rPr>
                <a:t> </a:t>
              </a:r>
              <a:r>
                <a:rPr lang="zh-CN" altLang="en-US" sz="2000" dirty="0">
                  <a:solidFill>
                    <a:schemeClr val="bg2">
                      <a:lumMod val="25000"/>
                    </a:schemeClr>
                  </a:solidFill>
                  <a:latin typeface="微软雅黑" pitchFamily="34" charset="-122"/>
                  <a:ea typeface="微软雅黑" pitchFamily="34" charset="-122"/>
                </a:rPr>
                <a:t>智赢未来</a:t>
              </a:r>
              <a:endParaRPr lang="en-US" altLang="zh-CN" sz="2000" dirty="0">
                <a:solidFill>
                  <a:schemeClr val="bg2">
                    <a:lumMod val="25000"/>
                  </a:schemeClr>
                </a:solidFill>
                <a:latin typeface="微软雅黑" pitchFamily="34" charset="-122"/>
                <a:ea typeface="微软雅黑" pitchFamily="34" charset="-122"/>
              </a:endParaRPr>
            </a:p>
            <a:p>
              <a:pPr eaLnBrk="1" hangingPunct="1">
                <a:lnSpc>
                  <a:spcPct val="150000"/>
                </a:lnSpc>
              </a:pPr>
              <a:r>
                <a:rPr lang="en-US" altLang="zh-CN" sz="2000" dirty="0">
                  <a:solidFill>
                    <a:schemeClr val="bg2">
                      <a:lumMod val="25000"/>
                    </a:schemeClr>
                  </a:solidFill>
                  <a:latin typeface="微软雅黑" pitchFamily="34" charset="-122"/>
                  <a:ea typeface="微软雅黑" pitchFamily="34" charset="-122"/>
                </a:rPr>
                <a:t>2017</a:t>
              </a:r>
              <a:r>
                <a:rPr lang="zh-CN" altLang="en-US" sz="2000" dirty="0">
                  <a:solidFill>
                    <a:schemeClr val="bg2">
                      <a:lumMod val="25000"/>
                    </a:schemeClr>
                  </a:solidFill>
                  <a:latin typeface="微软雅黑" pitchFamily="34" charset="-122"/>
                  <a:ea typeface="微软雅黑" pitchFamily="34" charset="-122"/>
                </a:rPr>
                <a:t>年：提升价值 开拓创新</a:t>
              </a:r>
            </a:p>
          </p:txBody>
        </p:sp>
        <p:sp>
          <p:nvSpPr>
            <p:cNvPr id="16" name="TextBox 4"/>
            <p:cNvSpPr txBox="1">
              <a:spLocks noChangeArrowheads="1"/>
            </p:cNvSpPr>
            <p:nvPr/>
          </p:nvSpPr>
          <p:spPr bwMode="auto">
            <a:xfrm>
              <a:off x="428624" y="3156147"/>
              <a:ext cx="4486275" cy="28922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50000"/>
                </a:lnSpc>
              </a:pPr>
              <a:r>
                <a:rPr lang="en-US" altLang="zh-CN" sz="1600" b="1" dirty="0">
                  <a:solidFill>
                    <a:schemeClr val="accent2">
                      <a:lumMod val="75000"/>
                    </a:schemeClr>
                  </a:solidFill>
                  <a:latin typeface="微软雅黑" pitchFamily="34" charset="-122"/>
                  <a:ea typeface="微软雅黑" pitchFamily="34" charset="-122"/>
                </a:rPr>
                <a:t>2017</a:t>
              </a:r>
              <a:r>
                <a:rPr lang="zh-CN" altLang="en-US" sz="1600" b="1" dirty="0">
                  <a:solidFill>
                    <a:schemeClr val="accent2">
                      <a:lumMod val="75000"/>
                    </a:schemeClr>
                  </a:solidFill>
                  <a:latin typeface="微软雅黑" pitchFamily="34" charset="-122"/>
                  <a:ea typeface="微软雅黑" pitchFamily="34" charset="-122"/>
                </a:rPr>
                <a:t>年度主题解读</a:t>
              </a:r>
              <a:r>
                <a:rPr lang="zh-CN" altLang="en-US" sz="1600" b="1" dirty="0" smtClean="0">
                  <a:solidFill>
                    <a:schemeClr val="accent2">
                      <a:lumMod val="75000"/>
                    </a:schemeClr>
                  </a:solidFill>
                  <a:latin typeface="微软雅黑" pitchFamily="34" charset="-122"/>
                  <a:ea typeface="微软雅黑" pitchFamily="34" charset="-122"/>
                </a:rPr>
                <a:t>：</a:t>
              </a:r>
              <a:endParaRPr lang="en-US" altLang="zh-CN" sz="1600" b="1" dirty="0">
                <a:solidFill>
                  <a:schemeClr val="accent2">
                    <a:lumMod val="75000"/>
                  </a:schemeClr>
                </a:solidFill>
                <a:latin typeface="微软雅黑" pitchFamily="34" charset="-122"/>
                <a:ea typeface="微软雅黑" pitchFamily="34" charset="-122"/>
              </a:endParaRPr>
            </a:p>
            <a:p>
              <a:pPr eaLnBrk="1" hangingPunct="1">
                <a:lnSpc>
                  <a:spcPct val="150000"/>
                </a:lnSpc>
              </a:pPr>
              <a:r>
                <a:rPr lang="en-US" altLang="zh-CN" sz="1600" dirty="0">
                  <a:solidFill>
                    <a:schemeClr val="accent2">
                      <a:lumMod val="75000"/>
                    </a:schemeClr>
                  </a:solidFill>
                  <a:latin typeface="微软雅黑" pitchFamily="34" charset="-122"/>
                  <a:ea typeface="微软雅黑" pitchFamily="34" charset="-122"/>
                </a:rPr>
                <a:t>1</a:t>
              </a:r>
              <a:r>
                <a:rPr lang="zh-CN" altLang="en-US" sz="1600" dirty="0">
                  <a:solidFill>
                    <a:schemeClr val="accent2">
                      <a:lumMod val="75000"/>
                    </a:schemeClr>
                  </a:solidFill>
                  <a:latin typeface="微软雅黑" pitchFamily="34" charset="-122"/>
                  <a:ea typeface="微软雅黑" pitchFamily="34" charset="-122"/>
                </a:rPr>
                <a:t>、提升人员的价值，有为则有位，无为则无位；培养复合型</a:t>
              </a:r>
              <a:r>
                <a:rPr lang="zh-CN" altLang="en-US" sz="1600" dirty="0" smtClean="0">
                  <a:solidFill>
                    <a:schemeClr val="accent2">
                      <a:lumMod val="75000"/>
                    </a:schemeClr>
                  </a:solidFill>
                  <a:latin typeface="微软雅黑" pitchFamily="34" charset="-122"/>
                  <a:ea typeface="微软雅黑" pitchFamily="34" charset="-122"/>
                </a:rPr>
                <a:t>人才；</a:t>
              </a:r>
              <a:endParaRPr lang="en-US" altLang="zh-CN" sz="1600" dirty="0">
                <a:solidFill>
                  <a:schemeClr val="accent2">
                    <a:lumMod val="75000"/>
                  </a:schemeClr>
                </a:solidFill>
                <a:latin typeface="微软雅黑" pitchFamily="34" charset="-122"/>
                <a:ea typeface="微软雅黑" pitchFamily="34" charset="-122"/>
              </a:endParaRPr>
            </a:p>
            <a:p>
              <a:pPr eaLnBrk="1" hangingPunct="1">
                <a:lnSpc>
                  <a:spcPct val="150000"/>
                </a:lnSpc>
              </a:pPr>
              <a:r>
                <a:rPr lang="en-US" altLang="zh-CN" sz="1600" dirty="0">
                  <a:solidFill>
                    <a:schemeClr val="accent2">
                      <a:lumMod val="75000"/>
                    </a:schemeClr>
                  </a:solidFill>
                  <a:latin typeface="微软雅黑" pitchFamily="34" charset="-122"/>
                  <a:ea typeface="微软雅黑" pitchFamily="34" charset="-122"/>
                </a:rPr>
                <a:t>2</a:t>
              </a:r>
              <a:r>
                <a:rPr lang="zh-CN" altLang="en-US" sz="1600" dirty="0">
                  <a:solidFill>
                    <a:schemeClr val="accent2">
                      <a:lumMod val="75000"/>
                    </a:schemeClr>
                  </a:solidFill>
                  <a:latin typeface="微软雅黑" pitchFamily="34" charset="-122"/>
                  <a:ea typeface="微软雅黑" pitchFamily="34" charset="-122"/>
                </a:rPr>
                <a:t>、提升工作效率，强调公司存在的目的就是创造</a:t>
              </a:r>
              <a:r>
                <a:rPr lang="zh-CN" altLang="en-US" sz="1600" dirty="0" smtClean="0">
                  <a:solidFill>
                    <a:schemeClr val="accent2">
                      <a:lumMod val="75000"/>
                    </a:schemeClr>
                  </a:solidFill>
                  <a:latin typeface="微软雅黑" pitchFamily="34" charset="-122"/>
                  <a:ea typeface="微软雅黑" pitchFamily="34" charset="-122"/>
                </a:rPr>
                <a:t>价值；</a:t>
              </a:r>
              <a:endParaRPr lang="en-US" altLang="zh-CN" sz="1600" dirty="0">
                <a:solidFill>
                  <a:schemeClr val="accent2">
                    <a:lumMod val="75000"/>
                  </a:schemeClr>
                </a:solidFill>
                <a:latin typeface="微软雅黑" pitchFamily="34" charset="-122"/>
                <a:ea typeface="微软雅黑" pitchFamily="34" charset="-122"/>
              </a:endParaRPr>
            </a:p>
            <a:p>
              <a:pPr eaLnBrk="1" hangingPunct="1">
                <a:lnSpc>
                  <a:spcPct val="150000"/>
                </a:lnSpc>
              </a:pPr>
              <a:r>
                <a:rPr lang="en-US" altLang="zh-CN" sz="1600" dirty="0">
                  <a:solidFill>
                    <a:schemeClr val="accent2">
                      <a:lumMod val="75000"/>
                    </a:schemeClr>
                  </a:solidFill>
                  <a:latin typeface="微软雅黑" pitchFamily="34" charset="-122"/>
                  <a:ea typeface="微软雅黑" pitchFamily="34" charset="-122"/>
                </a:rPr>
                <a:t>3</a:t>
              </a:r>
              <a:r>
                <a:rPr lang="zh-CN" altLang="en-US" sz="1600" dirty="0">
                  <a:solidFill>
                    <a:schemeClr val="accent2">
                      <a:lumMod val="75000"/>
                    </a:schemeClr>
                  </a:solidFill>
                  <a:latin typeface="微软雅黑" pitchFamily="34" charset="-122"/>
                  <a:ea typeface="微软雅黑" pitchFamily="34" charset="-122"/>
                </a:rPr>
                <a:t>、提升管理的价值，摒弃低效的管理与</a:t>
              </a:r>
              <a:r>
                <a:rPr lang="zh-CN" altLang="en-US" sz="1600" dirty="0" smtClean="0">
                  <a:solidFill>
                    <a:schemeClr val="accent2">
                      <a:lumMod val="75000"/>
                    </a:schemeClr>
                  </a:solidFill>
                  <a:latin typeface="微软雅黑" pitchFamily="34" charset="-122"/>
                  <a:ea typeface="微软雅黑" pitchFamily="34" charset="-122"/>
                </a:rPr>
                <a:t>组织；</a:t>
              </a:r>
              <a:endParaRPr lang="en-US" altLang="zh-CN" sz="1600" dirty="0">
                <a:solidFill>
                  <a:schemeClr val="accent2">
                    <a:lumMod val="75000"/>
                  </a:schemeClr>
                </a:solidFill>
                <a:latin typeface="微软雅黑" pitchFamily="34" charset="-122"/>
                <a:ea typeface="微软雅黑" pitchFamily="34" charset="-122"/>
              </a:endParaRPr>
            </a:p>
            <a:p>
              <a:pPr eaLnBrk="1" hangingPunct="1">
                <a:lnSpc>
                  <a:spcPct val="150000"/>
                </a:lnSpc>
              </a:pPr>
              <a:r>
                <a:rPr lang="en-US" altLang="zh-CN" sz="1600" dirty="0">
                  <a:solidFill>
                    <a:schemeClr val="accent2">
                      <a:lumMod val="75000"/>
                    </a:schemeClr>
                  </a:solidFill>
                  <a:latin typeface="微软雅黑" pitchFamily="34" charset="-122"/>
                  <a:ea typeface="微软雅黑" pitchFamily="34" charset="-122"/>
                </a:rPr>
                <a:t>4</a:t>
              </a:r>
              <a:r>
                <a:rPr lang="zh-CN" altLang="en-US" sz="1600" dirty="0">
                  <a:solidFill>
                    <a:schemeClr val="accent2">
                      <a:lumMod val="75000"/>
                    </a:schemeClr>
                  </a:solidFill>
                  <a:latin typeface="微软雅黑" pitchFamily="34" charset="-122"/>
                  <a:ea typeface="微软雅黑" pitchFamily="34" charset="-122"/>
                </a:rPr>
                <a:t>、开拓创新，发展新业务，思考新的商业</a:t>
              </a:r>
              <a:r>
                <a:rPr lang="zh-CN" altLang="en-US" sz="1600" dirty="0" smtClean="0">
                  <a:solidFill>
                    <a:schemeClr val="accent2">
                      <a:lumMod val="75000"/>
                    </a:schemeClr>
                  </a:solidFill>
                  <a:latin typeface="微软雅黑" pitchFamily="34" charset="-122"/>
                  <a:ea typeface="微软雅黑" pitchFamily="34" charset="-122"/>
                </a:rPr>
                <a:t>模式。</a:t>
              </a:r>
              <a:endParaRPr lang="zh-CN" altLang="en-US" sz="1600" dirty="0">
                <a:solidFill>
                  <a:schemeClr val="accent2">
                    <a:lumMod val="75000"/>
                  </a:schemeClr>
                </a:solidFill>
                <a:latin typeface="微软雅黑" pitchFamily="34" charset="-122"/>
                <a:ea typeface="微软雅黑" pitchFamily="34" charset="-122"/>
              </a:endParaRPr>
            </a:p>
          </p:txBody>
        </p:sp>
        <p:pic>
          <p:nvPicPr>
            <p:cNvPr id="17" name="Picture 5"/>
            <p:cNvPicPr>
              <a:picLocks noChangeAspect="1" noChangeArrowheads="1"/>
            </p:cNvPicPr>
            <p:nvPr/>
          </p:nvPicPr>
          <p:blipFill>
            <a:blip r:embed="rId2" cstate="print"/>
            <a:srcRect/>
            <a:stretch>
              <a:fillRect/>
            </a:stretch>
          </p:blipFill>
          <p:spPr bwMode="auto">
            <a:xfrm>
              <a:off x="4914899" y="2396037"/>
              <a:ext cx="3895725" cy="3580320"/>
            </a:xfrm>
            <a:prstGeom prst="rect">
              <a:avLst/>
            </a:prstGeom>
            <a:ln>
              <a:noFill/>
            </a:ln>
            <a:effectLst>
              <a:outerShdw blurRad="190500" algn="tl" rotWithShape="0">
                <a:srgbClr val="000000">
                  <a:alpha val="70000"/>
                </a:srgbClr>
              </a:outerShdw>
            </a:effectLst>
          </p:spPr>
        </p:pic>
        <p:sp>
          <p:nvSpPr>
            <p:cNvPr id="5" name="椭圆 4"/>
            <p:cNvSpPr/>
            <p:nvPr/>
          </p:nvSpPr>
          <p:spPr>
            <a:xfrm>
              <a:off x="233364" y="1859823"/>
              <a:ext cx="188116" cy="159469"/>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428624" y="1056477"/>
              <a:ext cx="6648451" cy="847722"/>
            </a:xfrm>
            <a:prstGeom prst="rect">
              <a:avLst/>
            </a:prstGeom>
            <a:noFill/>
          </p:spPr>
          <p:txBody>
            <a:bodyPr wrap="square" rtlCol="0">
              <a:spAutoFit/>
            </a:bodyPr>
            <a:lstStyle/>
            <a:p>
              <a:r>
                <a:rPr lang="zh-CN" altLang="en-US" sz="2800" b="1" dirty="0">
                  <a:solidFill>
                    <a:srgbClr val="FF6600"/>
                  </a:solidFill>
                  <a:latin typeface="微软雅黑" pitchFamily="34" charset="-122"/>
                  <a:ea typeface="微软雅黑" pitchFamily="34" charset="-122"/>
                </a:rPr>
                <a:t>年度主题：</a:t>
              </a:r>
              <a:r>
                <a:rPr lang="zh-CN" altLang="en-US" sz="1800" dirty="0">
                  <a:solidFill>
                    <a:srgbClr val="FF6600"/>
                  </a:solidFill>
                  <a:latin typeface="微软雅黑" pitchFamily="34" charset="-122"/>
                  <a:ea typeface="微软雅黑" pitchFamily="34" charset="-122"/>
                </a:rPr>
                <a:t>每一年，都集中精力解决一个具体的问题</a:t>
              </a:r>
              <a:endParaRPr lang="en-US" altLang="zh-CN" sz="1800" dirty="0">
                <a:solidFill>
                  <a:srgbClr val="FF6600"/>
                </a:solidFill>
                <a:latin typeface="微软雅黑" pitchFamily="34" charset="-122"/>
                <a:ea typeface="微软雅黑" pitchFamily="34" charset="-122"/>
              </a:endParaRPr>
            </a:p>
            <a:p>
              <a:endParaRPr lang="zh-CN" altLang="en-US" dirty="0"/>
            </a:p>
          </p:txBody>
        </p:sp>
        <p:sp>
          <p:nvSpPr>
            <p:cNvPr id="27" name="椭圆 26"/>
            <p:cNvSpPr/>
            <p:nvPr/>
          </p:nvSpPr>
          <p:spPr>
            <a:xfrm>
              <a:off x="239320" y="2320549"/>
              <a:ext cx="188116" cy="159469"/>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234555" y="2774223"/>
              <a:ext cx="188116" cy="159469"/>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rot="2441754" flipH="1">
            <a:off x="7963617" y="366138"/>
            <a:ext cx="1348701" cy="384703"/>
          </a:xfrm>
          <a:prstGeom prst="rect">
            <a:avLst/>
          </a:prstGeom>
          <a:noFill/>
        </p:spPr>
        <p:txBody>
          <a:bodyPr wrap="square" lIns="91422" tIns="45711" rIns="91422" bIns="45711" rtlCol="0">
            <a:spAutoFit/>
          </a:bodyPr>
          <a:lstStyle/>
          <a:p>
            <a:r>
              <a:rPr lang="zh-CN" altLang="en-US" sz="1900" dirty="0">
                <a:latin typeface="微软雅黑" pitchFamily="34" charset="-122"/>
                <a:ea typeface="微软雅黑" pitchFamily="34" charset="-122"/>
              </a:rPr>
              <a:t>企业文化</a:t>
            </a:r>
          </a:p>
        </p:txBody>
      </p:sp>
      <p:pic>
        <p:nvPicPr>
          <p:cNvPr id="19" name="图片 18"/>
          <p:cNvPicPr>
            <a:picLocks noChangeAspect="1"/>
          </p:cNvPicPr>
          <p:nvPr/>
        </p:nvPicPr>
        <p:blipFill rotWithShape="1">
          <a:blip r:embed="rId3" cstate="print">
            <a:extLst>
              <a:ext uri="{28A0092B-C50C-407E-A947-70E740481C1C}">
                <a14:useLocalDpi xmlns:a14="http://schemas.microsoft.com/office/drawing/2010/main" xmlns="" val="0"/>
              </a:ext>
            </a:extLst>
          </a:blip>
          <a:srcRect l="85926" t="20226" r="2428" b="21797"/>
          <a:stretch/>
        </p:blipFill>
        <p:spPr>
          <a:xfrm rot="7812851">
            <a:off x="8136900" y="-225687"/>
            <a:ext cx="351863" cy="1879374"/>
          </a:xfrm>
          <a:prstGeom prst="rect">
            <a:avLst/>
          </a:prstGeom>
        </p:spPr>
      </p:pic>
    </p:spTree>
    <p:extLst>
      <p:ext uri="{BB962C8B-B14F-4D97-AF65-F5344CB8AC3E}">
        <p14:creationId xmlns:p14="http://schemas.microsoft.com/office/powerpoint/2010/main" xmlns="" val="18532871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noChangeAspect="1"/>
          </p:cNvGrpSpPr>
          <p:nvPr/>
        </p:nvGrpSpPr>
        <p:grpSpPr bwMode="auto">
          <a:xfrm rot="16200000">
            <a:off x="683014" y="-783587"/>
            <a:ext cx="693495" cy="2341026"/>
            <a:chOff x="381" y="478"/>
            <a:chExt cx="531" cy="2009"/>
          </a:xfrm>
          <a:effectLst>
            <a:outerShdw blurRad="88900" dist="63500" dir="2700000" algn="tl" rotWithShape="0">
              <a:prstClr val="black">
                <a:alpha val="40000"/>
              </a:prstClr>
            </a:outerShdw>
          </a:effectLst>
        </p:grpSpPr>
        <p:sp>
          <p:nvSpPr>
            <p:cNvPr id="33" name="AutoShape 3"/>
            <p:cNvSpPr>
              <a:spLocks noChangeAspect="1" noChangeArrowheads="1" noTextEdit="1"/>
            </p:cNvSpPr>
            <p:nvPr/>
          </p:nvSpPr>
          <p:spPr bwMode="auto">
            <a:xfrm>
              <a:off x="381" y="480"/>
              <a:ext cx="531" cy="20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5"/>
            <p:cNvSpPr>
              <a:spLocks/>
            </p:cNvSpPr>
            <p:nvPr/>
          </p:nvSpPr>
          <p:spPr bwMode="auto">
            <a:xfrm>
              <a:off x="383" y="478"/>
              <a:ext cx="529" cy="2009"/>
            </a:xfrm>
            <a:custGeom>
              <a:avLst/>
              <a:gdLst>
                <a:gd name="T0" fmla="*/ 529 w 529"/>
                <a:gd name="T1" fmla="*/ 2009 h 2009"/>
                <a:gd name="T2" fmla="*/ 261 w 529"/>
                <a:gd name="T3" fmla="*/ 1879 h 2009"/>
                <a:gd name="T4" fmla="*/ 0 w 529"/>
                <a:gd name="T5" fmla="*/ 2009 h 2009"/>
                <a:gd name="T6" fmla="*/ 0 w 529"/>
                <a:gd name="T7" fmla="*/ 0 h 2009"/>
                <a:gd name="T8" fmla="*/ 529 w 529"/>
                <a:gd name="T9" fmla="*/ 0 h 2009"/>
                <a:gd name="T10" fmla="*/ 529 w 529"/>
                <a:gd name="T11" fmla="*/ 2009 h 2009"/>
              </a:gdLst>
              <a:ahLst/>
              <a:cxnLst>
                <a:cxn ang="0">
                  <a:pos x="T0" y="T1"/>
                </a:cxn>
                <a:cxn ang="0">
                  <a:pos x="T2" y="T3"/>
                </a:cxn>
                <a:cxn ang="0">
                  <a:pos x="T4" y="T5"/>
                </a:cxn>
                <a:cxn ang="0">
                  <a:pos x="T6" y="T7"/>
                </a:cxn>
                <a:cxn ang="0">
                  <a:pos x="T8" y="T9"/>
                </a:cxn>
                <a:cxn ang="0">
                  <a:pos x="T10" y="T11"/>
                </a:cxn>
              </a:cxnLst>
              <a:rect l="0" t="0" r="r" b="b"/>
              <a:pathLst>
                <a:path w="529" h="2009">
                  <a:moveTo>
                    <a:pt x="529" y="2009"/>
                  </a:moveTo>
                  <a:lnTo>
                    <a:pt x="261" y="1879"/>
                  </a:lnTo>
                  <a:lnTo>
                    <a:pt x="0" y="2009"/>
                  </a:lnTo>
                  <a:lnTo>
                    <a:pt x="0" y="0"/>
                  </a:lnTo>
                  <a:lnTo>
                    <a:pt x="529" y="0"/>
                  </a:lnTo>
                  <a:lnTo>
                    <a:pt x="529" y="2009"/>
                  </a:lnTo>
                  <a:close/>
                </a:path>
              </a:pathLst>
            </a:custGeom>
            <a:solidFill>
              <a:srgbClr val="F0252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6"/>
            <p:cNvSpPr>
              <a:spLocks/>
            </p:cNvSpPr>
            <p:nvPr/>
          </p:nvSpPr>
          <p:spPr bwMode="auto">
            <a:xfrm>
              <a:off x="426" y="537"/>
              <a:ext cx="443" cy="1877"/>
            </a:xfrm>
            <a:custGeom>
              <a:avLst/>
              <a:gdLst>
                <a:gd name="T0" fmla="*/ 443 w 443"/>
                <a:gd name="T1" fmla="*/ 1877 h 1877"/>
                <a:gd name="T2" fmla="*/ 218 w 443"/>
                <a:gd name="T3" fmla="*/ 1756 h 1877"/>
                <a:gd name="T4" fmla="*/ 0 w 443"/>
                <a:gd name="T5" fmla="*/ 1877 h 1877"/>
                <a:gd name="T6" fmla="*/ 0 w 443"/>
                <a:gd name="T7" fmla="*/ 0 h 1877"/>
                <a:gd name="T8" fmla="*/ 443 w 443"/>
                <a:gd name="T9" fmla="*/ 0 h 1877"/>
                <a:gd name="T10" fmla="*/ 443 w 443"/>
                <a:gd name="T11" fmla="*/ 1877 h 1877"/>
              </a:gdLst>
              <a:ahLst/>
              <a:cxnLst>
                <a:cxn ang="0">
                  <a:pos x="T0" y="T1"/>
                </a:cxn>
                <a:cxn ang="0">
                  <a:pos x="T2" y="T3"/>
                </a:cxn>
                <a:cxn ang="0">
                  <a:pos x="T4" y="T5"/>
                </a:cxn>
                <a:cxn ang="0">
                  <a:pos x="T6" y="T7"/>
                </a:cxn>
                <a:cxn ang="0">
                  <a:pos x="T8" y="T9"/>
                </a:cxn>
                <a:cxn ang="0">
                  <a:pos x="T10" y="T11"/>
                </a:cxn>
              </a:cxnLst>
              <a:rect l="0" t="0" r="r" b="b"/>
              <a:pathLst>
                <a:path w="443" h="1877">
                  <a:moveTo>
                    <a:pt x="443" y="1877"/>
                  </a:moveTo>
                  <a:lnTo>
                    <a:pt x="218" y="1756"/>
                  </a:lnTo>
                  <a:lnTo>
                    <a:pt x="0" y="1877"/>
                  </a:lnTo>
                  <a:lnTo>
                    <a:pt x="0" y="0"/>
                  </a:lnTo>
                  <a:lnTo>
                    <a:pt x="443" y="0"/>
                  </a:lnTo>
                  <a:lnTo>
                    <a:pt x="443" y="1877"/>
                  </a:lnTo>
                  <a:close/>
                </a:path>
              </a:pathLst>
            </a:custGeom>
            <a:noFill/>
            <a:ln w="19050" cap="flat">
              <a:solidFill>
                <a:srgbClr val="FFFFFF"/>
              </a:solidFill>
              <a:prstDash val="dash"/>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6" name="文本框 5"/>
          <p:cNvSpPr txBox="1"/>
          <p:nvPr/>
        </p:nvSpPr>
        <p:spPr>
          <a:xfrm flipH="1">
            <a:off x="0" y="156102"/>
            <a:ext cx="1949748" cy="461647"/>
          </a:xfrm>
          <a:prstGeom prst="rect">
            <a:avLst/>
          </a:prstGeom>
          <a:noFill/>
        </p:spPr>
        <p:txBody>
          <a:bodyPr wrap="square" lIns="91422" tIns="45711" rIns="91422" bIns="45711" rtlCol="0">
            <a:spAutoFit/>
          </a:bodyPr>
          <a:lstStyle/>
          <a:p>
            <a:pPr algn="ctr"/>
            <a:r>
              <a:rPr lang="en-US" altLang="zh-CN" sz="2400" dirty="0" smtClean="0">
                <a:solidFill>
                  <a:schemeClr val="bg1"/>
                </a:solidFill>
                <a:latin typeface="微软雅黑" panose="020B0503020204020204" pitchFamily="34" charset="-122"/>
                <a:ea typeface="微软雅黑" panose="020B0503020204020204" pitchFamily="34" charset="-122"/>
              </a:rPr>
              <a:t>1</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smtClean="0">
                <a:solidFill>
                  <a:schemeClr val="bg1"/>
                </a:solidFill>
                <a:latin typeface="微软雅黑" panose="020B0503020204020204" pitchFamily="34" charset="-122"/>
                <a:ea typeface="微软雅黑" panose="020B0503020204020204" pitchFamily="34" charset="-122"/>
              </a:rPr>
              <a:t>文化理念</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4" name="文本框 17"/>
          <p:cNvSpPr txBox="1"/>
          <p:nvPr/>
        </p:nvSpPr>
        <p:spPr>
          <a:xfrm rot="2441754" flipH="1">
            <a:off x="7963617" y="366138"/>
            <a:ext cx="1348701" cy="384703"/>
          </a:xfrm>
          <a:prstGeom prst="rect">
            <a:avLst/>
          </a:prstGeom>
          <a:noFill/>
        </p:spPr>
        <p:txBody>
          <a:bodyPr wrap="square" lIns="91422" tIns="45711" rIns="91422" bIns="45711" rtlCol="0">
            <a:spAutoFit/>
          </a:bodyPr>
          <a:lstStyle/>
          <a:p>
            <a:r>
              <a:rPr lang="zh-CN" altLang="en-US" sz="1900" dirty="0">
                <a:latin typeface="微软雅黑" pitchFamily="34" charset="-122"/>
                <a:ea typeface="微软雅黑" pitchFamily="34" charset="-122"/>
              </a:rPr>
              <a:t>企业文化</a:t>
            </a:r>
          </a:p>
        </p:txBody>
      </p:sp>
      <p:pic>
        <p:nvPicPr>
          <p:cNvPr id="15" name="图片 14"/>
          <p:cNvPicPr>
            <a:picLocks noChangeAspect="1"/>
          </p:cNvPicPr>
          <p:nvPr/>
        </p:nvPicPr>
        <p:blipFill rotWithShape="1">
          <a:blip r:embed="rId2" cstate="print">
            <a:extLst>
              <a:ext uri="{28A0092B-C50C-407E-A947-70E740481C1C}">
                <a14:useLocalDpi xmlns:a14="http://schemas.microsoft.com/office/drawing/2010/main" xmlns="" val="0"/>
              </a:ext>
            </a:extLst>
          </a:blip>
          <a:srcRect l="85926" t="20226" r="2428" b="21797"/>
          <a:stretch/>
        </p:blipFill>
        <p:spPr>
          <a:xfrm rot="7812851">
            <a:off x="8136900" y="-225687"/>
            <a:ext cx="351863" cy="1879374"/>
          </a:xfrm>
          <a:prstGeom prst="rect">
            <a:avLst/>
          </a:prstGeom>
        </p:spPr>
      </p:pic>
      <p:grpSp>
        <p:nvGrpSpPr>
          <p:cNvPr id="3" name="组合 4"/>
          <p:cNvGrpSpPr/>
          <p:nvPr/>
        </p:nvGrpSpPr>
        <p:grpSpPr>
          <a:xfrm>
            <a:off x="406510" y="343627"/>
            <a:ext cx="7925571" cy="6513160"/>
            <a:chOff x="406510" y="343627"/>
            <a:chExt cx="7925571" cy="6513160"/>
          </a:xfrm>
        </p:grpSpPr>
        <p:sp>
          <p:nvSpPr>
            <p:cNvPr id="29" name="圆角矩形 28"/>
            <p:cNvSpPr/>
            <p:nvPr/>
          </p:nvSpPr>
          <p:spPr>
            <a:xfrm>
              <a:off x="406510" y="3763592"/>
              <a:ext cx="5291646" cy="2957457"/>
            </a:xfrm>
            <a:prstGeom prst="roundRect">
              <a:avLst/>
            </a:prstGeom>
            <a:gradFill>
              <a:gsLst>
                <a:gs pos="0">
                  <a:srgbClr val="E4E4E4"/>
                </a:gs>
                <a:gs pos="100000">
                  <a:schemeClr val="bg1"/>
                </a:gs>
              </a:gsLst>
              <a:lin ang="2700000" scaled="0"/>
            </a:gradFill>
            <a:ln w="19050">
              <a:gradFill>
                <a:gsLst>
                  <a:gs pos="0">
                    <a:schemeClr val="bg1">
                      <a:lumMod val="65000"/>
                    </a:schemeClr>
                  </a:gs>
                  <a:gs pos="100000">
                    <a:schemeClr val="bg1"/>
                  </a:gs>
                </a:gsLst>
                <a:lin ang="13500000" scaled="0"/>
              </a:gradFill>
            </a:ln>
            <a:effectLst>
              <a:outerShdw blurRad="177800" dist="114300" dir="2700000" sx="101000" sy="101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TextBox 9"/>
            <p:cNvSpPr txBox="1">
              <a:spLocks noChangeArrowheads="1"/>
            </p:cNvSpPr>
            <p:nvPr/>
          </p:nvSpPr>
          <p:spPr bwMode="auto">
            <a:xfrm>
              <a:off x="2887316" y="343627"/>
              <a:ext cx="2400215" cy="662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lnSpc>
                  <a:spcPct val="150000"/>
                </a:lnSpc>
              </a:pPr>
              <a:r>
                <a:rPr lang="zh-CN" altLang="en-US" sz="2800" b="1" dirty="0">
                  <a:solidFill>
                    <a:srgbClr val="FF6600"/>
                  </a:solidFill>
                  <a:latin typeface="微软雅黑" pitchFamily="34" charset="-122"/>
                  <a:ea typeface="微软雅黑" pitchFamily="34" charset="-122"/>
                </a:rPr>
                <a:t>领导</a:t>
              </a:r>
              <a:r>
                <a:rPr lang="zh-CN" altLang="en-US" sz="2800" b="1" dirty="0" smtClean="0">
                  <a:solidFill>
                    <a:srgbClr val="FF6600"/>
                  </a:solidFill>
                  <a:latin typeface="微软雅黑" pitchFamily="34" charset="-122"/>
                  <a:ea typeface="微软雅黑" pitchFamily="34" charset="-122"/>
                </a:rPr>
                <a:t>精神</a:t>
              </a:r>
              <a:endParaRPr lang="en-US" altLang="zh-CN" sz="2400" b="1" dirty="0">
                <a:solidFill>
                  <a:srgbClr val="FF6600"/>
                </a:solidFill>
                <a:latin typeface="微软雅黑" pitchFamily="34" charset="-122"/>
                <a:ea typeface="微软雅黑" pitchFamily="34" charset="-122"/>
              </a:endParaRPr>
            </a:p>
          </p:txBody>
        </p:sp>
        <p:pic>
          <p:nvPicPr>
            <p:cNvPr id="20"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34782" y="1076504"/>
              <a:ext cx="4552749" cy="2616833"/>
            </a:xfrm>
            <a:prstGeom prst="rect">
              <a:avLst/>
            </a:prstGeom>
            <a:ln>
              <a:noFill/>
            </a:ln>
            <a:effectLst>
              <a:softEdge rad="112500"/>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5" name="组合 2"/>
            <p:cNvGrpSpPr/>
            <p:nvPr/>
          </p:nvGrpSpPr>
          <p:grpSpPr>
            <a:xfrm flipH="1">
              <a:off x="5849970" y="385620"/>
              <a:ext cx="2343098" cy="6335430"/>
              <a:chOff x="1930221" y="40178"/>
              <a:chExt cx="2663743" cy="7157223"/>
            </a:xfrm>
          </p:grpSpPr>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flipH="1">
                <a:off x="1949748" y="1819331"/>
                <a:ext cx="2644215" cy="17229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flipH="1">
                <a:off x="1930221" y="5392244"/>
                <a:ext cx="2663742" cy="180515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1930222" y="3542253"/>
                <a:ext cx="2657411" cy="18499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flipH="1">
                <a:off x="1949749" y="40178"/>
                <a:ext cx="2644215" cy="17791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sp>
          <p:nvSpPr>
            <p:cNvPr id="21" name="TextBox 20"/>
            <p:cNvSpPr txBox="1"/>
            <p:nvPr/>
          </p:nvSpPr>
          <p:spPr>
            <a:xfrm>
              <a:off x="500509" y="3867507"/>
              <a:ext cx="5085397" cy="2989280"/>
            </a:xfrm>
            <a:prstGeom prst="rect">
              <a:avLst/>
            </a:prstGeom>
            <a:noFill/>
          </p:spPr>
          <p:txBody>
            <a:bodyPr wrap="square" rtlCol="0">
              <a:spAutoFit/>
            </a:bodyPr>
            <a:lstStyle/>
            <a:p>
              <a:pPr marL="85725">
                <a:spcBef>
                  <a:spcPts val="600"/>
                </a:spcBef>
                <a:tabLst>
                  <a:tab pos="361950" algn="l"/>
                </a:tabLst>
              </a:pPr>
              <a:r>
                <a:rPr lang="zh-CN" altLang="en-US" sz="1100" dirty="0" smtClean="0">
                  <a:solidFill>
                    <a:schemeClr val="bg2">
                      <a:lumMod val="25000"/>
                    </a:schemeClr>
                  </a:solidFill>
                  <a:latin typeface="微软雅黑" pitchFamily="34" charset="-122"/>
                  <a:ea typeface="微软雅黑" pitchFamily="34" charset="-122"/>
                </a:rPr>
                <a:t>爱</a:t>
              </a:r>
              <a:r>
                <a:rPr lang="en-US" altLang="zh-CN" sz="1100" dirty="0">
                  <a:solidFill>
                    <a:schemeClr val="bg2">
                      <a:lumMod val="25000"/>
                    </a:schemeClr>
                  </a:solidFill>
                  <a:latin typeface="微软雅黑" pitchFamily="34" charset="-122"/>
                  <a:ea typeface="微软雅黑" pitchFamily="34" charset="-122"/>
                </a:rPr>
                <a:t>——</a:t>
              </a:r>
              <a:r>
                <a:rPr lang="zh-CN" altLang="en-US" sz="1100" dirty="0">
                  <a:solidFill>
                    <a:schemeClr val="bg2">
                      <a:lumMod val="25000"/>
                    </a:schemeClr>
                  </a:solidFill>
                  <a:latin typeface="微软雅黑" pitchFamily="34" charset="-122"/>
                  <a:ea typeface="微软雅黑" pitchFamily="34" charset="-122"/>
                </a:rPr>
                <a:t>爱事业，爱客户，</a:t>
              </a:r>
              <a:r>
                <a:rPr lang="zh-CN" altLang="en-US" sz="1100" dirty="0" smtClean="0">
                  <a:solidFill>
                    <a:schemeClr val="bg2">
                      <a:lumMod val="25000"/>
                    </a:schemeClr>
                  </a:solidFill>
                  <a:latin typeface="微软雅黑" pitchFamily="34" charset="-122"/>
                  <a:ea typeface="微软雅黑" pitchFamily="34" charset="-122"/>
                </a:rPr>
                <a:t>客户</a:t>
              </a:r>
              <a:endParaRPr lang="en-US" altLang="zh-CN" sz="1100" dirty="0" smtClean="0">
                <a:solidFill>
                  <a:schemeClr val="bg2">
                    <a:lumMod val="25000"/>
                  </a:schemeClr>
                </a:solidFill>
                <a:latin typeface="微软雅黑" pitchFamily="34" charset="-122"/>
                <a:ea typeface="微软雅黑" pitchFamily="34" charset="-122"/>
              </a:endParaRPr>
            </a:p>
            <a:p>
              <a:pPr marL="85725">
                <a:spcBef>
                  <a:spcPts val="600"/>
                </a:spcBef>
                <a:tabLst>
                  <a:tab pos="361950" algn="l"/>
                </a:tabLst>
              </a:pPr>
              <a:r>
                <a:rPr lang="zh-CN" altLang="en-US" sz="1100" dirty="0">
                  <a:solidFill>
                    <a:schemeClr val="bg2">
                      <a:lumMod val="25000"/>
                    </a:schemeClr>
                  </a:solidFill>
                  <a:latin typeface="微软雅黑" pitchFamily="34" charset="-122"/>
                  <a:ea typeface="微软雅黑" pitchFamily="34" charset="-122"/>
                </a:rPr>
                <a:t>恨</a:t>
              </a:r>
              <a:r>
                <a:rPr lang="en-US" altLang="zh-CN" sz="1100" dirty="0" smtClean="0">
                  <a:solidFill>
                    <a:schemeClr val="bg2">
                      <a:lumMod val="25000"/>
                    </a:schemeClr>
                  </a:solidFill>
                  <a:latin typeface="微软雅黑" pitchFamily="34" charset="-122"/>
                  <a:ea typeface="微软雅黑" pitchFamily="34" charset="-122"/>
                </a:rPr>
                <a:t>——</a:t>
              </a:r>
              <a:r>
                <a:rPr lang="zh-CN" altLang="en-US" sz="1100" dirty="0">
                  <a:solidFill>
                    <a:schemeClr val="bg2">
                      <a:lumMod val="25000"/>
                    </a:schemeClr>
                  </a:solidFill>
                  <a:latin typeface="微软雅黑" pitchFamily="34" charset="-122"/>
                  <a:ea typeface="微软雅黑" pitchFamily="34" charset="-122"/>
                </a:rPr>
                <a:t>工作繁忙，</a:t>
              </a:r>
              <a:r>
                <a:rPr lang="zh-CN" altLang="en-US" sz="1100" dirty="0" smtClean="0">
                  <a:solidFill>
                    <a:schemeClr val="bg2">
                      <a:lumMod val="25000"/>
                    </a:schemeClr>
                  </a:solidFill>
                  <a:latin typeface="微软雅黑" pitchFamily="34" charset="-122"/>
                  <a:ea typeface="微软雅黑" pitchFamily="34" charset="-122"/>
                </a:rPr>
                <a:t>不能经常陪伴</a:t>
              </a:r>
              <a:r>
                <a:rPr lang="zh-CN" altLang="en-US" sz="1100" dirty="0">
                  <a:solidFill>
                    <a:schemeClr val="bg2">
                      <a:lumMod val="25000"/>
                    </a:schemeClr>
                  </a:solidFill>
                  <a:latin typeface="微软雅黑" pitchFamily="34" charset="-122"/>
                  <a:ea typeface="微软雅黑" pitchFamily="34" charset="-122"/>
                </a:rPr>
                <a:t>家人</a:t>
              </a:r>
              <a:r>
                <a:rPr lang="zh-CN" altLang="en-US" sz="1100" dirty="0" smtClean="0">
                  <a:solidFill>
                    <a:schemeClr val="bg2">
                      <a:lumMod val="25000"/>
                    </a:schemeClr>
                  </a:solidFill>
                  <a:latin typeface="微软雅黑" pitchFamily="34" charset="-122"/>
                  <a:ea typeface="微软雅黑" pitchFamily="34" charset="-122"/>
                </a:rPr>
                <a:t>，由爱生恨，公司</a:t>
              </a:r>
              <a:r>
                <a:rPr lang="zh-CN" altLang="en-US" sz="1100" dirty="0">
                  <a:solidFill>
                    <a:schemeClr val="bg2">
                      <a:lumMod val="25000"/>
                    </a:schemeClr>
                  </a:solidFill>
                  <a:latin typeface="微软雅黑" pitchFamily="34" charset="-122"/>
                  <a:ea typeface="微软雅黑" pitchFamily="34" charset="-122"/>
                </a:rPr>
                <a:t>很抱歉</a:t>
              </a:r>
              <a:endParaRPr lang="en-US" altLang="zh-CN" sz="1100" dirty="0" smtClean="0">
                <a:solidFill>
                  <a:schemeClr val="bg2">
                    <a:lumMod val="25000"/>
                  </a:schemeClr>
                </a:solidFill>
                <a:latin typeface="微软雅黑" pitchFamily="34" charset="-122"/>
                <a:ea typeface="微软雅黑" pitchFamily="34" charset="-122"/>
              </a:endParaRPr>
            </a:p>
            <a:p>
              <a:pPr marL="85725">
                <a:spcBef>
                  <a:spcPts val="600"/>
                </a:spcBef>
                <a:tabLst>
                  <a:tab pos="361950" algn="l"/>
                </a:tabLst>
              </a:pPr>
              <a:r>
                <a:rPr lang="zh-CN" altLang="en-US" sz="1100" dirty="0">
                  <a:solidFill>
                    <a:schemeClr val="bg2">
                      <a:lumMod val="25000"/>
                    </a:schemeClr>
                  </a:solidFill>
                  <a:latin typeface="微软雅黑" pitchFamily="34" charset="-122"/>
                  <a:ea typeface="微软雅黑" pitchFamily="34" charset="-122"/>
                </a:rPr>
                <a:t>情</a:t>
              </a:r>
              <a:r>
                <a:rPr lang="en-US" altLang="zh-CN" sz="1100" dirty="0">
                  <a:solidFill>
                    <a:schemeClr val="bg2">
                      <a:lumMod val="25000"/>
                    </a:schemeClr>
                  </a:solidFill>
                  <a:latin typeface="微软雅黑" pitchFamily="34" charset="-122"/>
                  <a:ea typeface="微软雅黑" pitchFamily="34" charset="-122"/>
                </a:rPr>
                <a:t>——</a:t>
              </a:r>
              <a:r>
                <a:rPr lang="zh-CN" altLang="en-US" sz="1100" dirty="0">
                  <a:solidFill>
                    <a:schemeClr val="bg2">
                      <a:lumMod val="25000"/>
                    </a:schemeClr>
                  </a:solidFill>
                  <a:latin typeface="微软雅黑" pitchFamily="34" charset="-122"/>
                  <a:ea typeface="微软雅黑" pitchFamily="34" charset="-122"/>
                </a:rPr>
                <a:t>追求极致的情怀，同事如兄弟的</a:t>
              </a:r>
              <a:r>
                <a:rPr lang="zh-CN" altLang="en-US" sz="1100" dirty="0" smtClean="0">
                  <a:solidFill>
                    <a:schemeClr val="bg2">
                      <a:lumMod val="25000"/>
                    </a:schemeClr>
                  </a:solidFill>
                  <a:latin typeface="微软雅黑" pitchFamily="34" charset="-122"/>
                  <a:ea typeface="微软雅黑" pitchFamily="34" charset="-122"/>
                </a:rPr>
                <a:t>感情</a:t>
              </a:r>
              <a:endParaRPr lang="en-US" altLang="zh-CN" sz="1100" dirty="0" smtClean="0">
                <a:solidFill>
                  <a:schemeClr val="bg2">
                    <a:lumMod val="25000"/>
                  </a:schemeClr>
                </a:solidFill>
                <a:latin typeface="微软雅黑" pitchFamily="34" charset="-122"/>
                <a:ea typeface="微软雅黑" pitchFamily="34" charset="-122"/>
              </a:endParaRPr>
            </a:p>
            <a:p>
              <a:pPr marL="85725">
                <a:spcBef>
                  <a:spcPts val="600"/>
                </a:spcBef>
                <a:tabLst>
                  <a:tab pos="361950" algn="l"/>
                </a:tabLst>
              </a:pPr>
              <a:r>
                <a:rPr lang="zh-CN" altLang="en-US" sz="1100" dirty="0">
                  <a:solidFill>
                    <a:schemeClr val="bg2">
                      <a:lumMod val="25000"/>
                    </a:schemeClr>
                  </a:solidFill>
                  <a:latin typeface="微软雅黑" pitchFamily="34" charset="-122"/>
                  <a:ea typeface="微软雅黑" pitchFamily="34" charset="-122"/>
                </a:rPr>
                <a:t>愁</a:t>
              </a:r>
              <a:r>
                <a:rPr lang="en-US" altLang="zh-CN" sz="1100" dirty="0">
                  <a:solidFill>
                    <a:schemeClr val="bg2">
                      <a:lumMod val="25000"/>
                    </a:schemeClr>
                  </a:solidFill>
                  <a:latin typeface="微软雅黑" pitchFamily="34" charset="-122"/>
                  <a:ea typeface="微软雅黑" pitchFamily="34" charset="-122"/>
                </a:rPr>
                <a:t>——</a:t>
              </a:r>
              <a:r>
                <a:rPr lang="zh-CN" altLang="en-US" sz="1100" dirty="0">
                  <a:solidFill>
                    <a:schemeClr val="bg2">
                      <a:lumMod val="25000"/>
                    </a:schemeClr>
                  </a:solidFill>
                  <a:latin typeface="微软雅黑" pitchFamily="34" charset="-122"/>
                  <a:ea typeface="微软雅黑" pitchFamily="34" charset="-122"/>
                </a:rPr>
                <a:t>交付质量之愁，未来变化之愁</a:t>
              </a:r>
              <a:endParaRPr lang="en-US" altLang="zh-CN" sz="1100" dirty="0" smtClean="0">
                <a:solidFill>
                  <a:schemeClr val="bg2">
                    <a:lumMod val="25000"/>
                  </a:schemeClr>
                </a:solidFill>
                <a:latin typeface="微软雅黑" pitchFamily="34" charset="-122"/>
                <a:ea typeface="微软雅黑" pitchFamily="34" charset="-122"/>
              </a:endParaRPr>
            </a:p>
            <a:p>
              <a:pPr marL="85725" algn="r">
                <a:lnSpc>
                  <a:spcPct val="150000"/>
                </a:lnSpc>
                <a:spcBef>
                  <a:spcPts val="600"/>
                </a:spcBef>
                <a:tabLst>
                  <a:tab pos="361950" algn="l"/>
                </a:tabLst>
              </a:pPr>
              <a:r>
                <a:rPr lang="en-US" altLang="zh-CN" sz="1050" dirty="0" smtClean="0">
                  <a:solidFill>
                    <a:srgbClr val="FF0000"/>
                  </a:solidFill>
                  <a:latin typeface="微软雅黑" pitchFamily="34" charset="-122"/>
                  <a:ea typeface="微软雅黑" pitchFamily="34" charset="-122"/>
                </a:rPr>
                <a:t>——</a:t>
              </a:r>
              <a:r>
                <a:rPr lang="zh-CN" altLang="en-US" sz="1050" dirty="0">
                  <a:solidFill>
                    <a:srgbClr val="FF0000"/>
                  </a:solidFill>
                  <a:latin typeface="微软雅黑" pitchFamily="34" charset="-122"/>
                  <a:ea typeface="微软雅黑" pitchFamily="34" charset="-122"/>
                </a:rPr>
                <a:t>摘自</a:t>
              </a:r>
              <a:r>
                <a:rPr lang="zh-CN" altLang="en-US" sz="1050" dirty="0" smtClean="0">
                  <a:solidFill>
                    <a:srgbClr val="FF0000"/>
                  </a:solidFill>
                  <a:latin typeface="微软雅黑" pitchFamily="34" charset="-122"/>
                  <a:ea typeface="微软雅黑" pitchFamily="34" charset="-122"/>
                </a:rPr>
                <a:t>赵铭董事长</a:t>
              </a:r>
              <a:r>
                <a:rPr lang="en-US" altLang="zh-CN" sz="1050" dirty="0" smtClean="0">
                  <a:solidFill>
                    <a:srgbClr val="FF0000"/>
                  </a:solidFill>
                  <a:latin typeface="微软雅黑" pitchFamily="34" charset="-122"/>
                  <a:ea typeface="微软雅黑" pitchFamily="34" charset="-122"/>
                </a:rPr>
                <a:t>2017</a:t>
              </a:r>
              <a:r>
                <a:rPr lang="zh-CN" altLang="en-US" sz="1050" dirty="0" smtClean="0">
                  <a:solidFill>
                    <a:srgbClr val="FF0000"/>
                  </a:solidFill>
                  <a:latin typeface="微软雅黑" pitchFamily="34" charset="-122"/>
                  <a:ea typeface="微软雅黑" pitchFamily="34" charset="-122"/>
                </a:rPr>
                <a:t>迎新年会致辞</a:t>
              </a:r>
              <a:endParaRPr lang="en-US" altLang="zh-CN" sz="1050" dirty="0" smtClean="0">
                <a:solidFill>
                  <a:srgbClr val="FF0000"/>
                </a:solidFill>
                <a:latin typeface="微软雅黑" pitchFamily="34" charset="-122"/>
                <a:ea typeface="微软雅黑" pitchFamily="34" charset="-122"/>
              </a:endParaRPr>
            </a:p>
            <a:p>
              <a:pPr marL="171450" indent="-171450">
                <a:lnSpc>
                  <a:spcPct val="150000"/>
                </a:lnSpc>
                <a:spcBef>
                  <a:spcPts val="600"/>
                </a:spcBef>
                <a:buFont typeface="Arial" pitchFamily="34" charset="0"/>
                <a:buChar char="•"/>
                <a:tabLst>
                  <a:tab pos="361950" algn="l"/>
                </a:tabLst>
              </a:pPr>
              <a:r>
                <a:rPr lang="en-US" altLang="zh-CN" sz="1100" dirty="0" smtClean="0">
                  <a:solidFill>
                    <a:schemeClr val="bg2">
                      <a:lumMod val="25000"/>
                    </a:schemeClr>
                  </a:solidFill>
                  <a:latin typeface="微软雅黑" pitchFamily="34" charset="-122"/>
                  <a:ea typeface="微软雅黑" pitchFamily="34" charset="-122"/>
                </a:rPr>
                <a:t>“</a:t>
              </a:r>
              <a:r>
                <a:rPr lang="zh-CN" altLang="en-US" sz="1100" dirty="0" smtClean="0">
                  <a:solidFill>
                    <a:schemeClr val="bg2">
                      <a:lumMod val="25000"/>
                    </a:schemeClr>
                  </a:solidFill>
                  <a:latin typeface="微软雅黑" pitchFamily="34" charset="-122"/>
                  <a:ea typeface="微软雅黑" pitchFamily="34" charset="-122"/>
                </a:rPr>
                <a:t>康</a:t>
              </a:r>
              <a:r>
                <a:rPr lang="zh-CN" altLang="en-US" sz="1100" dirty="0">
                  <a:solidFill>
                    <a:schemeClr val="bg2">
                      <a:lumMod val="25000"/>
                    </a:schemeClr>
                  </a:solidFill>
                  <a:latin typeface="微软雅黑" pitchFamily="34" charset="-122"/>
                  <a:ea typeface="微软雅黑" pitchFamily="34" charset="-122"/>
                </a:rPr>
                <a:t>拓普是以价值为导向的企业，每个人的收入应与个人奉献的价值成正比，公司鼓励奋斗者文化，未来将给予真正的奋斗者更多的激励和收入</a:t>
              </a:r>
              <a:r>
                <a:rPr lang="zh-CN" altLang="en-US" sz="1100" dirty="0" smtClean="0">
                  <a:solidFill>
                    <a:schemeClr val="bg2">
                      <a:lumMod val="25000"/>
                    </a:schemeClr>
                  </a:solidFill>
                  <a:latin typeface="微软雅黑" pitchFamily="34" charset="-122"/>
                  <a:ea typeface="微软雅黑" pitchFamily="34" charset="-122"/>
                </a:rPr>
                <a:t>分配</a:t>
              </a:r>
              <a:r>
                <a:rPr lang="en-US" altLang="zh-CN" sz="1100" dirty="0" smtClean="0">
                  <a:solidFill>
                    <a:schemeClr val="bg2">
                      <a:lumMod val="25000"/>
                    </a:schemeClr>
                  </a:solidFill>
                  <a:latin typeface="微软雅黑" pitchFamily="34" charset="-122"/>
                  <a:ea typeface="微软雅黑" pitchFamily="34" charset="-122"/>
                </a:rPr>
                <a:t>”</a:t>
              </a:r>
            </a:p>
            <a:p>
              <a:pPr marL="171450" indent="-171450">
                <a:lnSpc>
                  <a:spcPct val="150000"/>
                </a:lnSpc>
                <a:spcBef>
                  <a:spcPts val="600"/>
                </a:spcBef>
                <a:buFont typeface="Arial" pitchFamily="34" charset="0"/>
                <a:buChar char="•"/>
                <a:tabLst>
                  <a:tab pos="361950" algn="l"/>
                </a:tabLst>
              </a:pPr>
              <a:r>
                <a:rPr lang="zh-CN" altLang="en-US" sz="1100" dirty="0">
                  <a:solidFill>
                    <a:schemeClr val="bg2">
                      <a:lumMod val="25000"/>
                    </a:schemeClr>
                  </a:solidFill>
                  <a:latin typeface="微软雅黑" pitchFamily="34" charset="-122"/>
                  <a:ea typeface="微软雅黑" pitchFamily="34" charset="-122"/>
                </a:rPr>
                <a:t>“到用户中间去，用心服务客户</a:t>
              </a:r>
              <a:r>
                <a:rPr lang="zh-CN" altLang="en-US" sz="1100" dirty="0" smtClean="0">
                  <a:solidFill>
                    <a:schemeClr val="bg2">
                      <a:lumMod val="25000"/>
                    </a:schemeClr>
                  </a:solidFill>
                  <a:latin typeface="微软雅黑" pitchFamily="34" charset="-122"/>
                  <a:ea typeface="微软雅黑" pitchFamily="34" charset="-122"/>
                </a:rPr>
                <a:t>价值</a:t>
              </a:r>
              <a:r>
                <a:rPr lang="en-US" altLang="zh-CN" sz="1100" dirty="0" smtClean="0">
                  <a:solidFill>
                    <a:schemeClr val="bg2">
                      <a:lumMod val="25000"/>
                    </a:schemeClr>
                  </a:solidFill>
                  <a:latin typeface="微软雅黑" pitchFamily="34" charset="-122"/>
                  <a:ea typeface="微软雅黑" pitchFamily="34" charset="-122"/>
                </a:rPr>
                <a:t>”</a:t>
              </a:r>
            </a:p>
            <a:p>
              <a:pPr marL="171450" indent="-171450">
                <a:lnSpc>
                  <a:spcPct val="150000"/>
                </a:lnSpc>
                <a:spcBef>
                  <a:spcPts val="600"/>
                </a:spcBef>
                <a:buFont typeface="Arial" pitchFamily="34" charset="0"/>
                <a:buChar char="•"/>
                <a:tabLst>
                  <a:tab pos="361950" algn="l"/>
                </a:tabLst>
              </a:pPr>
              <a:r>
                <a:rPr lang="zh-CN" altLang="en-US" sz="1100" dirty="0">
                  <a:solidFill>
                    <a:schemeClr val="bg2">
                      <a:lumMod val="25000"/>
                    </a:schemeClr>
                  </a:solidFill>
                  <a:latin typeface="微软雅黑" pitchFamily="34" charset="-122"/>
                  <a:ea typeface="微软雅黑" pitchFamily="34" charset="-122"/>
                </a:rPr>
                <a:t>持续</a:t>
              </a:r>
              <a:r>
                <a:rPr lang="zh-CN" altLang="en-US" sz="1100" dirty="0" smtClean="0">
                  <a:solidFill>
                    <a:schemeClr val="bg2">
                      <a:lumMod val="25000"/>
                    </a:schemeClr>
                  </a:solidFill>
                  <a:latin typeface="微软雅黑" pitchFamily="34" charset="-122"/>
                  <a:ea typeface="微软雅黑" pitchFamily="34" charset="-122"/>
                </a:rPr>
                <a:t>“做强”战略思想，</a:t>
              </a:r>
              <a:r>
                <a:rPr lang="zh-CN" altLang="en-US" sz="1100" dirty="0">
                  <a:solidFill>
                    <a:schemeClr val="bg2">
                      <a:lumMod val="25000"/>
                    </a:schemeClr>
                  </a:solidFill>
                  <a:latin typeface="微软雅黑" pitchFamily="34" charset="-122"/>
                  <a:ea typeface="微软雅黑" pitchFamily="34" charset="-122"/>
                </a:rPr>
                <a:t>在专业上继续“做深做透”。</a:t>
              </a:r>
            </a:p>
            <a:p>
              <a:pPr marL="85725" algn="r">
                <a:lnSpc>
                  <a:spcPct val="150000"/>
                </a:lnSpc>
                <a:tabLst>
                  <a:tab pos="361950" algn="l"/>
                </a:tabLst>
              </a:pPr>
              <a:r>
                <a:rPr lang="en-US" altLang="zh-CN" sz="1100" dirty="0" smtClean="0">
                  <a:solidFill>
                    <a:srgbClr val="FF0000"/>
                  </a:solidFill>
                  <a:latin typeface="微软雅黑" pitchFamily="34" charset="-122"/>
                  <a:ea typeface="微软雅黑" pitchFamily="34" charset="-122"/>
                </a:rPr>
                <a:t>——</a:t>
              </a:r>
              <a:r>
                <a:rPr lang="zh-CN" altLang="en-US" sz="1000" dirty="0">
                  <a:solidFill>
                    <a:srgbClr val="FF0000"/>
                  </a:solidFill>
                  <a:latin typeface="微软雅黑" pitchFamily="34" charset="-122"/>
                  <a:ea typeface="微软雅黑" pitchFamily="34" charset="-122"/>
                </a:rPr>
                <a:t>摘自公司领导在历次会议上讲话</a:t>
              </a:r>
              <a:r>
                <a:rPr lang="zh-CN" altLang="en-US" sz="1000" dirty="0" smtClean="0">
                  <a:solidFill>
                    <a:srgbClr val="FF0000"/>
                  </a:solidFill>
                  <a:latin typeface="微软雅黑" pitchFamily="34" charset="-122"/>
                  <a:ea typeface="微软雅黑" pitchFamily="34" charset="-122"/>
                </a:rPr>
                <a:t>精神</a:t>
              </a:r>
              <a:endParaRPr lang="zh-CN" altLang="en-US" sz="1000" dirty="0">
                <a:solidFill>
                  <a:srgbClr val="FF0000"/>
                </a:solidFill>
                <a:latin typeface="微软雅黑" pitchFamily="34" charset="-122"/>
                <a:ea typeface="微软雅黑" pitchFamily="34" charset="-122"/>
              </a:endParaRPr>
            </a:p>
            <a:p>
              <a:endParaRPr lang="zh-CN" altLang="en-US" sz="1100" dirty="0"/>
            </a:p>
          </p:txBody>
        </p:sp>
        <p:sp>
          <p:nvSpPr>
            <p:cNvPr id="4" name="TextBox 3"/>
            <p:cNvSpPr txBox="1"/>
            <p:nvPr/>
          </p:nvSpPr>
          <p:spPr>
            <a:xfrm>
              <a:off x="7558662" y="386926"/>
              <a:ext cx="637940" cy="276999"/>
            </a:xfrm>
            <a:prstGeom prst="rect">
              <a:avLst/>
            </a:prstGeom>
            <a:noFill/>
          </p:spPr>
          <p:txBody>
            <a:bodyPr wrap="square" rtlCol="0">
              <a:spAutoFit/>
            </a:bodyPr>
            <a:lstStyle/>
            <a:p>
              <a:r>
                <a:rPr lang="zh-CN" altLang="en-US" sz="1200" b="1" dirty="0" smtClean="0">
                  <a:solidFill>
                    <a:schemeClr val="accent5">
                      <a:lumMod val="50000"/>
                    </a:schemeClr>
                  </a:solidFill>
                </a:rPr>
                <a:t>赵铭</a:t>
              </a:r>
              <a:endParaRPr lang="zh-CN" altLang="en-US" sz="1200" b="1" dirty="0">
                <a:solidFill>
                  <a:schemeClr val="accent5">
                    <a:lumMod val="50000"/>
                  </a:schemeClr>
                </a:solidFill>
              </a:endParaRPr>
            </a:p>
          </p:txBody>
        </p:sp>
        <p:sp>
          <p:nvSpPr>
            <p:cNvPr id="24" name="TextBox 23"/>
            <p:cNvSpPr txBox="1"/>
            <p:nvPr/>
          </p:nvSpPr>
          <p:spPr>
            <a:xfrm>
              <a:off x="7551745" y="1998990"/>
              <a:ext cx="780336" cy="276999"/>
            </a:xfrm>
            <a:prstGeom prst="rect">
              <a:avLst/>
            </a:prstGeom>
            <a:noFill/>
          </p:spPr>
          <p:txBody>
            <a:bodyPr wrap="square" rtlCol="0">
              <a:spAutoFit/>
            </a:bodyPr>
            <a:lstStyle/>
            <a:p>
              <a:r>
                <a:rPr lang="zh-CN" altLang="en-US" sz="1200" b="1" dirty="0">
                  <a:solidFill>
                    <a:schemeClr val="accent5">
                      <a:lumMod val="50000"/>
                    </a:schemeClr>
                  </a:solidFill>
                </a:rPr>
                <a:t>林</a:t>
              </a:r>
              <a:r>
                <a:rPr lang="zh-CN" altLang="en-US" sz="1200" b="1" dirty="0" smtClean="0">
                  <a:solidFill>
                    <a:schemeClr val="accent5">
                      <a:lumMod val="50000"/>
                    </a:schemeClr>
                  </a:solidFill>
                </a:rPr>
                <a:t>镇锋</a:t>
              </a:r>
              <a:endParaRPr lang="zh-CN" altLang="en-US" sz="1200" b="1" dirty="0">
                <a:solidFill>
                  <a:schemeClr val="accent5">
                    <a:lumMod val="50000"/>
                  </a:schemeClr>
                </a:solidFill>
              </a:endParaRPr>
            </a:p>
          </p:txBody>
        </p:sp>
        <p:sp>
          <p:nvSpPr>
            <p:cNvPr id="27" name="TextBox 26"/>
            <p:cNvSpPr txBox="1"/>
            <p:nvPr/>
          </p:nvSpPr>
          <p:spPr>
            <a:xfrm>
              <a:off x="7412732" y="3486594"/>
              <a:ext cx="780336" cy="276999"/>
            </a:xfrm>
            <a:prstGeom prst="rect">
              <a:avLst/>
            </a:prstGeom>
            <a:noFill/>
          </p:spPr>
          <p:txBody>
            <a:bodyPr wrap="square" rtlCol="0">
              <a:spAutoFit/>
            </a:bodyPr>
            <a:lstStyle/>
            <a:p>
              <a:r>
                <a:rPr lang="zh-CN" altLang="en-US" sz="1200" b="1" dirty="0">
                  <a:solidFill>
                    <a:schemeClr val="accent5">
                      <a:lumMod val="50000"/>
                    </a:schemeClr>
                  </a:solidFill>
                </a:rPr>
                <a:t>周祥春</a:t>
              </a:r>
            </a:p>
          </p:txBody>
        </p:sp>
        <p:sp>
          <p:nvSpPr>
            <p:cNvPr id="28" name="TextBox 27"/>
            <p:cNvSpPr txBox="1"/>
            <p:nvPr/>
          </p:nvSpPr>
          <p:spPr>
            <a:xfrm>
              <a:off x="7461297" y="5149276"/>
              <a:ext cx="780336" cy="276999"/>
            </a:xfrm>
            <a:prstGeom prst="rect">
              <a:avLst/>
            </a:prstGeom>
            <a:noFill/>
          </p:spPr>
          <p:txBody>
            <a:bodyPr wrap="square" rtlCol="0">
              <a:spAutoFit/>
            </a:bodyPr>
            <a:lstStyle/>
            <a:p>
              <a:r>
                <a:rPr lang="zh-CN" altLang="en-US" sz="1200" b="1" dirty="0">
                  <a:solidFill>
                    <a:schemeClr val="accent5">
                      <a:lumMod val="50000"/>
                    </a:schemeClr>
                  </a:solidFill>
                </a:rPr>
                <a:t>罗育林</a:t>
              </a:r>
            </a:p>
          </p:txBody>
        </p:sp>
      </p:grpSp>
    </p:spTree>
    <p:extLst>
      <p:ext uri="{BB962C8B-B14F-4D97-AF65-F5344CB8AC3E}">
        <p14:creationId xmlns:p14="http://schemas.microsoft.com/office/powerpoint/2010/main" xmlns="" val="25106957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noChangeAspect="1"/>
          </p:cNvGrpSpPr>
          <p:nvPr/>
        </p:nvGrpSpPr>
        <p:grpSpPr bwMode="auto">
          <a:xfrm rot="16200000">
            <a:off x="683014" y="-783587"/>
            <a:ext cx="693495" cy="2341026"/>
            <a:chOff x="381" y="478"/>
            <a:chExt cx="531" cy="2009"/>
          </a:xfrm>
          <a:effectLst>
            <a:outerShdw blurRad="88900" dist="63500" dir="2700000" algn="tl" rotWithShape="0">
              <a:prstClr val="black">
                <a:alpha val="40000"/>
              </a:prstClr>
            </a:outerShdw>
          </a:effectLst>
        </p:grpSpPr>
        <p:sp>
          <p:nvSpPr>
            <p:cNvPr id="33" name="AutoShape 3"/>
            <p:cNvSpPr>
              <a:spLocks noChangeAspect="1" noChangeArrowheads="1" noTextEdit="1"/>
            </p:cNvSpPr>
            <p:nvPr/>
          </p:nvSpPr>
          <p:spPr bwMode="auto">
            <a:xfrm>
              <a:off x="381" y="480"/>
              <a:ext cx="531" cy="20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5"/>
            <p:cNvSpPr>
              <a:spLocks/>
            </p:cNvSpPr>
            <p:nvPr/>
          </p:nvSpPr>
          <p:spPr bwMode="auto">
            <a:xfrm>
              <a:off x="383" y="478"/>
              <a:ext cx="529" cy="2009"/>
            </a:xfrm>
            <a:custGeom>
              <a:avLst/>
              <a:gdLst>
                <a:gd name="T0" fmla="*/ 529 w 529"/>
                <a:gd name="T1" fmla="*/ 2009 h 2009"/>
                <a:gd name="T2" fmla="*/ 261 w 529"/>
                <a:gd name="T3" fmla="*/ 1879 h 2009"/>
                <a:gd name="T4" fmla="*/ 0 w 529"/>
                <a:gd name="T5" fmla="*/ 2009 h 2009"/>
                <a:gd name="T6" fmla="*/ 0 w 529"/>
                <a:gd name="T7" fmla="*/ 0 h 2009"/>
                <a:gd name="T8" fmla="*/ 529 w 529"/>
                <a:gd name="T9" fmla="*/ 0 h 2009"/>
                <a:gd name="T10" fmla="*/ 529 w 529"/>
                <a:gd name="T11" fmla="*/ 2009 h 2009"/>
              </a:gdLst>
              <a:ahLst/>
              <a:cxnLst>
                <a:cxn ang="0">
                  <a:pos x="T0" y="T1"/>
                </a:cxn>
                <a:cxn ang="0">
                  <a:pos x="T2" y="T3"/>
                </a:cxn>
                <a:cxn ang="0">
                  <a:pos x="T4" y="T5"/>
                </a:cxn>
                <a:cxn ang="0">
                  <a:pos x="T6" y="T7"/>
                </a:cxn>
                <a:cxn ang="0">
                  <a:pos x="T8" y="T9"/>
                </a:cxn>
                <a:cxn ang="0">
                  <a:pos x="T10" y="T11"/>
                </a:cxn>
              </a:cxnLst>
              <a:rect l="0" t="0" r="r" b="b"/>
              <a:pathLst>
                <a:path w="529" h="2009">
                  <a:moveTo>
                    <a:pt x="529" y="2009"/>
                  </a:moveTo>
                  <a:lnTo>
                    <a:pt x="261" y="1879"/>
                  </a:lnTo>
                  <a:lnTo>
                    <a:pt x="0" y="2009"/>
                  </a:lnTo>
                  <a:lnTo>
                    <a:pt x="0" y="0"/>
                  </a:lnTo>
                  <a:lnTo>
                    <a:pt x="529" y="0"/>
                  </a:lnTo>
                  <a:lnTo>
                    <a:pt x="529" y="2009"/>
                  </a:lnTo>
                  <a:close/>
                </a:path>
              </a:pathLst>
            </a:custGeom>
            <a:solidFill>
              <a:srgbClr val="F0252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6"/>
            <p:cNvSpPr>
              <a:spLocks/>
            </p:cNvSpPr>
            <p:nvPr/>
          </p:nvSpPr>
          <p:spPr bwMode="auto">
            <a:xfrm>
              <a:off x="426" y="537"/>
              <a:ext cx="443" cy="1877"/>
            </a:xfrm>
            <a:custGeom>
              <a:avLst/>
              <a:gdLst>
                <a:gd name="T0" fmla="*/ 443 w 443"/>
                <a:gd name="T1" fmla="*/ 1877 h 1877"/>
                <a:gd name="T2" fmla="*/ 218 w 443"/>
                <a:gd name="T3" fmla="*/ 1756 h 1877"/>
                <a:gd name="T4" fmla="*/ 0 w 443"/>
                <a:gd name="T5" fmla="*/ 1877 h 1877"/>
                <a:gd name="T6" fmla="*/ 0 w 443"/>
                <a:gd name="T7" fmla="*/ 0 h 1877"/>
                <a:gd name="T8" fmla="*/ 443 w 443"/>
                <a:gd name="T9" fmla="*/ 0 h 1877"/>
                <a:gd name="T10" fmla="*/ 443 w 443"/>
                <a:gd name="T11" fmla="*/ 1877 h 1877"/>
              </a:gdLst>
              <a:ahLst/>
              <a:cxnLst>
                <a:cxn ang="0">
                  <a:pos x="T0" y="T1"/>
                </a:cxn>
                <a:cxn ang="0">
                  <a:pos x="T2" y="T3"/>
                </a:cxn>
                <a:cxn ang="0">
                  <a:pos x="T4" y="T5"/>
                </a:cxn>
                <a:cxn ang="0">
                  <a:pos x="T6" y="T7"/>
                </a:cxn>
                <a:cxn ang="0">
                  <a:pos x="T8" y="T9"/>
                </a:cxn>
                <a:cxn ang="0">
                  <a:pos x="T10" y="T11"/>
                </a:cxn>
              </a:cxnLst>
              <a:rect l="0" t="0" r="r" b="b"/>
              <a:pathLst>
                <a:path w="443" h="1877">
                  <a:moveTo>
                    <a:pt x="443" y="1877"/>
                  </a:moveTo>
                  <a:lnTo>
                    <a:pt x="218" y="1756"/>
                  </a:lnTo>
                  <a:lnTo>
                    <a:pt x="0" y="1877"/>
                  </a:lnTo>
                  <a:lnTo>
                    <a:pt x="0" y="0"/>
                  </a:lnTo>
                  <a:lnTo>
                    <a:pt x="443" y="0"/>
                  </a:lnTo>
                  <a:lnTo>
                    <a:pt x="443" y="1877"/>
                  </a:lnTo>
                  <a:close/>
                </a:path>
              </a:pathLst>
            </a:custGeom>
            <a:noFill/>
            <a:ln w="19050" cap="flat">
              <a:solidFill>
                <a:srgbClr val="FFFFFF"/>
              </a:solidFill>
              <a:prstDash val="dash"/>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6" name="文本框 5"/>
          <p:cNvSpPr txBox="1"/>
          <p:nvPr/>
        </p:nvSpPr>
        <p:spPr>
          <a:xfrm flipH="1">
            <a:off x="0" y="156102"/>
            <a:ext cx="1949748" cy="461647"/>
          </a:xfrm>
          <a:prstGeom prst="rect">
            <a:avLst/>
          </a:prstGeom>
          <a:noFill/>
        </p:spPr>
        <p:txBody>
          <a:bodyPr wrap="square" lIns="91422" tIns="45711" rIns="91422" bIns="45711" rtlCol="0">
            <a:sp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rPr>
              <a:t>2</a:t>
            </a:r>
            <a:r>
              <a:rPr lang="en-US" altLang="zh-CN" sz="2400" dirty="0" smtClean="0">
                <a:solidFill>
                  <a:schemeClr val="bg1"/>
                </a:solidFill>
                <a:latin typeface="微软雅黑" panose="020B0503020204020204" pitchFamily="34" charset="-122"/>
                <a:ea typeface="微软雅黑" panose="020B0503020204020204" pitchFamily="34" charset="-122"/>
              </a:rPr>
              <a:t>.</a:t>
            </a:r>
            <a:r>
              <a:rPr lang="zh-CN" altLang="en-US" sz="2400" dirty="0" smtClean="0">
                <a:solidFill>
                  <a:schemeClr val="bg1"/>
                </a:solidFill>
                <a:latin typeface="微软雅黑" panose="020B0503020204020204" pitchFamily="34" charset="-122"/>
                <a:ea typeface="微软雅黑" panose="020B0503020204020204" pitchFamily="34" charset="-122"/>
              </a:rPr>
              <a:t>文化传承</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nvGrpSpPr>
          <p:cNvPr id="3" name="组合 5"/>
          <p:cNvGrpSpPr/>
          <p:nvPr/>
        </p:nvGrpSpPr>
        <p:grpSpPr>
          <a:xfrm>
            <a:off x="2849600" y="4157664"/>
            <a:ext cx="3049918" cy="2690813"/>
            <a:chOff x="2849600" y="4157664"/>
            <a:chExt cx="3049918" cy="2690813"/>
          </a:xfrm>
        </p:grpSpPr>
        <p:pic>
          <p:nvPicPr>
            <p:cNvPr id="1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849600" y="4157664"/>
              <a:ext cx="3049918" cy="22764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5" name="椭圆 14"/>
            <p:cNvSpPr/>
            <p:nvPr/>
          </p:nvSpPr>
          <p:spPr>
            <a:xfrm>
              <a:off x="3950588" y="6019804"/>
              <a:ext cx="847943" cy="828673"/>
            </a:xfrm>
            <a:prstGeom prst="ellipse">
              <a:avLst/>
            </a:prstGeom>
            <a:gradFill>
              <a:gsLst>
                <a:gs pos="0">
                  <a:srgbClr val="E4E4E4"/>
                </a:gs>
                <a:gs pos="100000">
                  <a:schemeClr val="bg1"/>
                </a:gs>
              </a:gsLst>
              <a:lin ang="2700000" scaled="0"/>
            </a:gradFill>
            <a:ln w="38100">
              <a:gradFill>
                <a:gsLst>
                  <a:gs pos="0">
                    <a:schemeClr val="bg1">
                      <a:lumMod val="65000"/>
                    </a:schemeClr>
                  </a:gs>
                  <a:gs pos="100000">
                    <a:schemeClr val="bg1"/>
                  </a:gs>
                </a:gsLst>
                <a:lin ang="13500000" scaled="0"/>
              </a:gradFill>
            </a:ln>
            <a:effectLst>
              <a:outerShdw blurRad="177800" dist="114300" dir="2700000" sx="101000" sy="101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zh-CN" altLang="en-US"/>
            </a:p>
          </p:txBody>
        </p:sp>
        <p:sp>
          <p:nvSpPr>
            <p:cNvPr id="16" name="文本框 27"/>
            <p:cNvSpPr txBox="1"/>
            <p:nvPr/>
          </p:nvSpPr>
          <p:spPr>
            <a:xfrm flipH="1">
              <a:off x="3841201" y="6257177"/>
              <a:ext cx="1066716" cy="353925"/>
            </a:xfrm>
            <a:prstGeom prst="rect">
              <a:avLst/>
            </a:prstGeom>
            <a:noFill/>
          </p:spPr>
          <p:txBody>
            <a:bodyPr wrap="square" lIns="91422" tIns="45711" rIns="91422" bIns="45711" rtlCol="0">
              <a:spAutoFit/>
            </a:bodyPr>
            <a:lstStyle/>
            <a:p>
              <a:pPr algn="ctr"/>
              <a:r>
                <a:rPr lang="zh-CN" altLang="en-US" b="1" dirty="0">
                  <a:solidFill>
                    <a:srgbClr val="F91515"/>
                  </a:solidFill>
                  <a:latin typeface="微软雅黑" pitchFamily="34" charset="-122"/>
                  <a:ea typeface="微软雅黑" pitchFamily="34" charset="-122"/>
                </a:rPr>
                <a:t>故事会</a:t>
              </a:r>
            </a:p>
          </p:txBody>
        </p:sp>
      </p:grpSp>
      <p:grpSp>
        <p:nvGrpSpPr>
          <p:cNvPr id="4" name="组合 3"/>
          <p:cNvGrpSpPr/>
          <p:nvPr/>
        </p:nvGrpSpPr>
        <p:grpSpPr>
          <a:xfrm>
            <a:off x="4817884" y="2176346"/>
            <a:ext cx="3499474" cy="2180783"/>
            <a:chOff x="4817884" y="2176346"/>
            <a:chExt cx="3499474" cy="2180783"/>
          </a:xfrm>
        </p:grpSpPr>
        <p:pic>
          <p:nvPicPr>
            <p:cNvPr id="13" name="Picture 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817884" y="2176346"/>
              <a:ext cx="2910389" cy="19478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7" name="椭圆 16"/>
            <p:cNvSpPr/>
            <p:nvPr/>
          </p:nvSpPr>
          <p:spPr>
            <a:xfrm>
              <a:off x="7360029" y="3528456"/>
              <a:ext cx="847943" cy="828673"/>
            </a:xfrm>
            <a:prstGeom prst="ellipse">
              <a:avLst/>
            </a:prstGeom>
            <a:gradFill>
              <a:gsLst>
                <a:gs pos="0">
                  <a:srgbClr val="E4E4E4"/>
                </a:gs>
                <a:gs pos="100000">
                  <a:schemeClr val="bg1"/>
                </a:gs>
              </a:gsLst>
              <a:lin ang="2700000" scaled="0"/>
            </a:gradFill>
            <a:ln w="38100">
              <a:gradFill>
                <a:gsLst>
                  <a:gs pos="0">
                    <a:schemeClr val="bg1">
                      <a:lumMod val="65000"/>
                    </a:schemeClr>
                  </a:gs>
                  <a:gs pos="100000">
                    <a:schemeClr val="bg1"/>
                  </a:gs>
                </a:gsLst>
                <a:lin ang="13500000" scaled="0"/>
              </a:gradFill>
            </a:ln>
            <a:effectLst>
              <a:outerShdw blurRad="177800" dist="114300" dir="2700000" sx="101000" sy="101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zh-CN" altLang="en-US"/>
            </a:p>
          </p:txBody>
        </p:sp>
        <p:sp>
          <p:nvSpPr>
            <p:cNvPr id="18" name="文本框 27"/>
            <p:cNvSpPr txBox="1"/>
            <p:nvPr/>
          </p:nvSpPr>
          <p:spPr>
            <a:xfrm flipH="1">
              <a:off x="7250642" y="3765829"/>
              <a:ext cx="1066716" cy="461647"/>
            </a:xfrm>
            <a:prstGeom prst="rect">
              <a:avLst/>
            </a:prstGeom>
            <a:noFill/>
          </p:spPr>
          <p:txBody>
            <a:bodyPr wrap="square" lIns="91422" tIns="45711" rIns="91422" bIns="45711" rtlCol="0">
              <a:spAutoFit/>
            </a:bodyPr>
            <a:lstStyle/>
            <a:p>
              <a:pPr algn="ctr"/>
              <a:r>
                <a:rPr lang="zh-CN" altLang="en-US" sz="1200" b="1" dirty="0" smtClean="0">
                  <a:solidFill>
                    <a:srgbClr val="F91515"/>
                  </a:solidFill>
                  <a:latin typeface="微软雅黑" pitchFamily="34" charset="-122"/>
                  <a:ea typeface="微软雅黑" pitchFamily="34" charset="-122"/>
                </a:rPr>
                <a:t>新员工入职签名</a:t>
              </a:r>
              <a:endParaRPr lang="zh-CN" altLang="en-US" sz="1200" b="1" dirty="0">
                <a:solidFill>
                  <a:srgbClr val="F91515"/>
                </a:solidFill>
                <a:latin typeface="微软雅黑" pitchFamily="34" charset="-122"/>
                <a:ea typeface="微软雅黑" pitchFamily="34" charset="-122"/>
              </a:endParaRPr>
            </a:p>
          </p:txBody>
        </p:sp>
      </p:grpSp>
      <p:grpSp>
        <p:nvGrpSpPr>
          <p:cNvPr id="5" name="组合 1"/>
          <p:cNvGrpSpPr/>
          <p:nvPr/>
        </p:nvGrpSpPr>
        <p:grpSpPr>
          <a:xfrm>
            <a:off x="607463" y="2190633"/>
            <a:ext cx="3471992" cy="2172323"/>
            <a:chOff x="607463" y="2190633"/>
            <a:chExt cx="3471992" cy="2172323"/>
          </a:xfrm>
        </p:grpSpPr>
        <p:pic>
          <p:nvPicPr>
            <p:cNvPr id="23" name="Picture 5"/>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364366" y="2190633"/>
              <a:ext cx="2715089" cy="19192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4" name="椭圆 23"/>
            <p:cNvSpPr/>
            <p:nvPr/>
          </p:nvSpPr>
          <p:spPr>
            <a:xfrm>
              <a:off x="716850" y="3534283"/>
              <a:ext cx="847943" cy="828673"/>
            </a:xfrm>
            <a:prstGeom prst="ellipse">
              <a:avLst/>
            </a:prstGeom>
            <a:gradFill>
              <a:gsLst>
                <a:gs pos="0">
                  <a:srgbClr val="E4E4E4"/>
                </a:gs>
                <a:gs pos="100000">
                  <a:schemeClr val="bg1"/>
                </a:gs>
              </a:gsLst>
              <a:lin ang="2700000" scaled="0"/>
            </a:gradFill>
            <a:ln w="38100">
              <a:gradFill>
                <a:gsLst>
                  <a:gs pos="0">
                    <a:schemeClr val="bg1">
                      <a:lumMod val="65000"/>
                    </a:schemeClr>
                  </a:gs>
                  <a:gs pos="100000">
                    <a:schemeClr val="bg1"/>
                  </a:gs>
                </a:gsLst>
                <a:lin ang="13500000" scaled="0"/>
              </a:gradFill>
            </a:ln>
            <a:effectLst>
              <a:outerShdw blurRad="177800" dist="114300" dir="2700000" sx="101000" sy="101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zh-CN" altLang="en-US"/>
            </a:p>
          </p:txBody>
        </p:sp>
        <p:sp>
          <p:nvSpPr>
            <p:cNvPr id="26" name="文本框 27"/>
            <p:cNvSpPr txBox="1"/>
            <p:nvPr/>
          </p:nvSpPr>
          <p:spPr>
            <a:xfrm flipH="1">
              <a:off x="607463" y="3771656"/>
              <a:ext cx="1066716" cy="276981"/>
            </a:xfrm>
            <a:prstGeom prst="rect">
              <a:avLst/>
            </a:prstGeom>
            <a:noFill/>
          </p:spPr>
          <p:txBody>
            <a:bodyPr wrap="square" lIns="91422" tIns="45711" rIns="91422" bIns="45711" rtlCol="0">
              <a:spAutoFit/>
            </a:bodyPr>
            <a:lstStyle/>
            <a:p>
              <a:pPr algn="ctr"/>
              <a:r>
                <a:rPr lang="zh-CN" altLang="en-US" sz="1200" b="1" dirty="0" smtClean="0">
                  <a:solidFill>
                    <a:srgbClr val="F91515"/>
                  </a:solidFill>
                  <a:latin typeface="微软雅黑" pitchFamily="34" charset="-122"/>
                  <a:ea typeface="微软雅黑" pitchFamily="34" charset="-122"/>
                </a:rPr>
                <a:t>入职导师</a:t>
              </a:r>
              <a:endParaRPr lang="zh-CN" altLang="en-US" sz="1200" b="1" dirty="0">
                <a:solidFill>
                  <a:srgbClr val="F91515"/>
                </a:solidFill>
                <a:latin typeface="微软雅黑" pitchFamily="34" charset="-122"/>
                <a:ea typeface="微软雅黑" pitchFamily="34" charset="-122"/>
              </a:endParaRPr>
            </a:p>
          </p:txBody>
        </p:sp>
      </p:grpSp>
      <p:sp>
        <p:nvSpPr>
          <p:cNvPr id="27" name="Rectangle 7"/>
          <p:cNvSpPr>
            <a:spLocks/>
          </p:cNvSpPr>
          <p:nvPr/>
        </p:nvSpPr>
        <p:spPr bwMode="auto">
          <a:xfrm>
            <a:off x="262741" y="855109"/>
            <a:ext cx="8639175" cy="1292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p>
            <a:pPr algn="just">
              <a:lnSpc>
                <a:spcPct val="150000"/>
              </a:lnSpc>
              <a:spcBef>
                <a:spcPct val="20000"/>
              </a:spcBef>
            </a:pPr>
            <a:r>
              <a:rPr lang="zh-CN" altLang="en-US" sz="2000" dirty="0">
                <a:solidFill>
                  <a:schemeClr val="bg2">
                    <a:lumMod val="25000"/>
                  </a:schemeClr>
                </a:solidFill>
                <a:latin typeface="微软雅黑" pitchFamily="34" charset="-122"/>
                <a:ea typeface="微软雅黑" pitchFamily="34" charset="-122"/>
              </a:rPr>
              <a:t>　　</a:t>
            </a:r>
            <a:r>
              <a:rPr lang="zh-CN" altLang="en-US" sz="1600" dirty="0">
                <a:solidFill>
                  <a:schemeClr val="bg2">
                    <a:lumMod val="25000"/>
                  </a:schemeClr>
                </a:solidFill>
                <a:latin typeface="微软雅黑" pitchFamily="34" charset="-122"/>
                <a:ea typeface="微软雅黑" pitchFamily="34" charset="-122"/>
              </a:rPr>
              <a:t>公司可以快速成长，人员可以扩张，但企业文化绝对不可以被稀释。公司专门开设了企业文化传承的活动，通过入职导师、老员工一对一帮带</a:t>
            </a:r>
            <a:r>
              <a:rPr lang="zh-CN" altLang="en-US" sz="1600" dirty="0" smtClean="0">
                <a:solidFill>
                  <a:schemeClr val="bg2">
                    <a:lumMod val="25000"/>
                  </a:schemeClr>
                </a:solidFill>
                <a:latin typeface="微软雅黑" pitchFamily="34" charset="-122"/>
                <a:ea typeface="微软雅黑" pitchFamily="34" charset="-122"/>
              </a:rPr>
              <a:t>、新员工转正、</a:t>
            </a:r>
            <a:r>
              <a:rPr lang="zh-CN" altLang="en-US" sz="1600" dirty="0">
                <a:solidFill>
                  <a:schemeClr val="bg2">
                    <a:lumMod val="25000"/>
                  </a:schemeClr>
                </a:solidFill>
                <a:latin typeface="微软雅黑" pitchFamily="34" charset="-122"/>
                <a:ea typeface="微软雅黑" pitchFamily="34" charset="-122"/>
              </a:rPr>
              <a:t>故事会等多种形式，保障优质的企业文化得以传承。</a:t>
            </a:r>
          </a:p>
        </p:txBody>
      </p:sp>
      <p:sp>
        <p:nvSpPr>
          <p:cNvPr id="25" name="文本框 17"/>
          <p:cNvSpPr txBox="1"/>
          <p:nvPr/>
        </p:nvSpPr>
        <p:spPr>
          <a:xfrm rot="2441754" flipH="1">
            <a:off x="7963617" y="366138"/>
            <a:ext cx="1348701" cy="384703"/>
          </a:xfrm>
          <a:prstGeom prst="rect">
            <a:avLst/>
          </a:prstGeom>
          <a:noFill/>
        </p:spPr>
        <p:txBody>
          <a:bodyPr wrap="square" lIns="91422" tIns="45711" rIns="91422" bIns="45711" rtlCol="0">
            <a:spAutoFit/>
          </a:bodyPr>
          <a:lstStyle/>
          <a:p>
            <a:r>
              <a:rPr lang="zh-CN" altLang="en-US" sz="1900" dirty="0">
                <a:latin typeface="微软雅黑" pitchFamily="34" charset="-122"/>
                <a:ea typeface="微软雅黑" pitchFamily="34" charset="-122"/>
              </a:rPr>
              <a:t>企业文化</a:t>
            </a:r>
          </a:p>
        </p:txBody>
      </p:sp>
      <p:pic>
        <p:nvPicPr>
          <p:cNvPr id="28" name="图片 27"/>
          <p:cNvPicPr>
            <a:picLocks noChangeAspect="1"/>
          </p:cNvPicPr>
          <p:nvPr/>
        </p:nvPicPr>
        <p:blipFill rotWithShape="1">
          <a:blip r:embed="rId5" cstate="print">
            <a:extLst>
              <a:ext uri="{28A0092B-C50C-407E-A947-70E740481C1C}">
                <a14:useLocalDpi xmlns:a14="http://schemas.microsoft.com/office/drawing/2010/main" xmlns="" val="0"/>
              </a:ext>
            </a:extLst>
          </a:blip>
          <a:srcRect l="85926" t="20226" r="2428" b="21797"/>
          <a:stretch/>
        </p:blipFill>
        <p:spPr>
          <a:xfrm rot="7812851">
            <a:off x="8136900" y="-225687"/>
            <a:ext cx="351863" cy="1879374"/>
          </a:xfrm>
          <a:prstGeom prst="rect">
            <a:avLst/>
          </a:prstGeom>
        </p:spPr>
      </p:pic>
    </p:spTree>
    <p:extLst>
      <p:ext uri="{BB962C8B-B14F-4D97-AF65-F5344CB8AC3E}">
        <p14:creationId xmlns:p14="http://schemas.microsoft.com/office/powerpoint/2010/main" xmlns="" val="12616929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1000"/>
                                        <p:tgtEl>
                                          <p:spTgt spid="27"/>
                                        </p:tgtEl>
                                      </p:cBhvr>
                                    </p:animEffect>
                                    <p:anim calcmode="lin" valueType="num">
                                      <p:cBhvr>
                                        <p:cTn id="16" dur="1000" fill="hold"/>
                                        <p:tgtEl>
                                          <p:spTgt spid="27"/>
                                        </p:tgtEl>
                                        <p:attrNameLst>
                                          <p:attrName>ppt_x</p:attrName>
                                        </p:attrNameLst>
                                      </p:cBhvr>
                                      <p:tavLst>
                                        <p:tav tm="0">
                                          <p:val>
                                            <p:strVal val="#ppt_x"/>
                                          </p:val>
                                        </p:tav>
                                        <p:tav tm="100000">
                                          <p:val>
                                            <p:strVal val="#ppt_x"/>
                                          </p:val>
                                        </p:tav>
                                      </p:tavLst>
                                    </p:anim>
                                    <p:anim calcmode="lin" valueType="num">
                                      <p:cBhvr>
                                        <p:cTn id="17" dur="1000" fill="hold"/>
                                        <p:tgtEl>
                                          <p:spTgt spid="27"/>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2"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42" presetClass="entr" presetSubtype="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anim calcmode="lin" valueType="num">
                                      <p:cBhvr>
                                        <p:cTn id="28" dur="1000" fill="hold"/>
                                        <p:tgtEl>
                                          <p:spTgt spid="4"/>
                                        </p:tgtEl>
                                        <p:attrNameLst>
                                          <p:attrName>ppt_x</p:attrName>
                                        </p:attrNameLst>
                                      </p:cBhvr>
                                      <p:tavLst>
                                        <p:tav tm="0">
                                          <p:val>
                                            <p:strVal val="#ppt_x"/>
                                          </p:val>
                                        </p:tav>
                                        <p:tav tm="100000">
                                          <p:val>
                                            <p:strVal val="#ppt_x"/>
                                          </p:val>
                                        </p:tav>
                                      </p:tavLst>
                                    </p:anim>
                                    <p:anim calcmode="lin" valueType="num">
                                      <p:cBhvr>
                                        <p:cTn id="29" dur="1000" fill="hold"/>
                                        <p:tgtEl>
                                          <p:spTgt spid="4"/>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42" presetClass="entr" presetSubtype="0"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1000"/>
                                        <p:tgtEl>
                                          <p:spTgt spid="3"/>
                                        </p:tgtEl>
                                      </p:cBhvr>
                                    </p:animEffect>
                                    <p:anim calcmode="lin" valueType="num">
                                      <p:cBhvr>
                                        <p:cTn id="34" dur="1000" fill="hold"/>
                                        <p:tgtEl>
                                          <p:spTgt spid="3"/>
                                        </p:tgtEl>
                                        <p:attrNameLst>
                                          <p:attrName>ppt_x</p:attrName>
                                        </p:attrNameLst>
                                      </p:cBhvr>
                                      <p:tavLst>
                                        <p:tav tm="0">
                                          <p:val>
                                            <p:strVal val="#ppt_x"/>
                                          </p:val>
                                        </p:tav>
                                        <p:tav tm="100000">
                                          <p:val>
                                            <p:strVal val="#ppt_x"/>
                                          </p:val>
                                        </p:tav>
                                      </p:tavLst>
                                    </p:anim>
                                    <p:anim calcmode="lin" valueType="num">
                                      <p:cBhvr>
                                        <p:cTn id="3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noChangeAspect="1"/>
          </p:cNvGrpSpPr>
          <p:nvPr/>
        </p:nvGrpSpPr>
        <p:grpSpPr bwMode="auto">
          <a:xfrm rot="16200000">
            <a:off x="683014" y="-783587"/>
            <a:ext cx="693495" cy="2341026"/>
            <a:chOff x="381" y="478"/>
            <a:chExt cx="531" cy="2009"/>
          </a:xfrm>
          <a:effectLst>
            <a:outerShdw blurRad="88900" dist="63500" dir="2700000" algn="tl" rotWithShape="0">
              <a:prstClr val="black">
                <a:alpha val="40000"/>
              </a:prstClr>
            </a:outerShdw>
          </a:effectLst>
        </p:grpSpPr>
        <p:sp>
          <p:nvSpPr>
            <p:cNvPr id="33" name="AutoShape 3"/>
            <p:cNvSpPr>
              <a:spLocks noChangeAspect="1" noChangeArrowheads="1" noTextEdit="1"/>
            </p:cNvSpPr>
            <p:nvPr/>
          </p:nvSpPr>
          <p:spPr bwMode="auto">
            <a:xfrm>
              <a:off x="381" y="480"/>
              <a:ext cx="531" cy="20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5"/>
            <p:cNvSpPr>
              <a:spLocks/>
            </p:cNvSpPr>
            <p:nvPr/>
          </p:nvSpPr>
          <p:spPr bwMode="auto">
            <a:xfrm>
              <a:off x="383" y="478"/>
              <a:ext cx="529" cy="2009"/>
            </a:xfrm>
            <a:custGeom>
              <a:avLst/>
              <a:gdLst>
                <a:gd name="T0" fmla="*/ 529 w 529"/>
                <a:gd name="T1" fmla="*/ 2009 h 2009"/>
                <a:gd name="T2" fmla="*/ 261 w 529"/>
                <a:gd name="T3" fmla="*/ 1879 h 2009"/>
                <a:gd name="T4" fmla="*/ 0 w 529"/>
                <a:gd name="T5" fmla="*/ 2009 h 2009"/>
                <a:gd name="T6" fmla="*/ 0 w 529"/>
                <a:gd name="T7" fmla="*/ 0 h 2009"/>
                <a:gd name="T8" fmla="*/ 529 w 529"/>
                <a:gd name="T9" fmla="*/ 0 h 2009"/>
                <a:gd name="T10" fmla="*/ 529 w 529"/>
                <a:gd name="T11" fmla="*/ 2009 h 2009"/>
              </a:gdLst>
              <a:ahLst/>
              <a:cxnLst>
                <a:cxn ang="0">
                  <a:pos x="T0" y="T1"/>
                </a:cxn>
                <a:cxn ang="0">
                  <a:pos x="T2" y="T3"/>
                </a:cxn>
                <a:cxn ang="0">
                  <a:pos x="T4" y="T5"/>
                </a:cxn>
                <a:cxn ang="0">
                  <a:pos x="T6" y="T7"/>
                </a:cxn>
                <a:cxn ang="0">
                  <a:pos x="T8" y="T9"/>
                </a:cxn>
                <a:cxn ang="0">
                  <a:pos x="T10" y="T11"/>
                </a:cxn>
              </a:cxnLst>
              <a:rect l="0" t="0" r="r" b="b"/>
              <a:pathLst>
                <a:path w="529" h="2009">
                  <a:moveTo>
                    <a:pt x="529" y="2009"/>
                  </a:moveTo>
                  <a:lnTo>
                    <a:pt x="261" y="1879"/>
                  </a:lnTo>
                  <a:lnTo>
                    <a:pt x="0" y="2009"/>
                  </a:lnTo>
                  <a:lnTo>
                    <a:pt x="0" y="0"/>
                  </a:lnTo>
                  <a:lnTo>
                    <a:pt x="529" y="0"/>
                  </a:lnTo>
                  <a:lnTo>
                    <a:pt x="529" y="2009"/>
                  </a:lnTo>
                  <a:close/>
                </a:path>
              </a:pathLst>
            </a:custGeom>
            <a:solidFill>
              <a:srgbClr val="F0252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6"/>
            <p:cNvSpPr>
              <a:spLocks/>
            </p:cNvSpPr>
            <p:nvPr/>
          </p:nvSpPr>
          <p:spPr bwMode="auto">
            <a:xfrm>
              <a:off x="426" y="537"/>
              <a:ext cx="443" cy="1877"/>
            </a:xfrm>
            <a:custGeom>
              <a:avLst/>
              <a:gdLst>
                <a:gd name="T0" fmla="*/ 443 w 443"/>
                <a:gd name="T1" fmla="*/ 1877 h 1877"/>
                <a:gd name="T2" fmla="*/ 218 w 443"/>
                <a:gd name="T3" fmla="*/ 1756 h 1877"/>
                <a:gd name="T4" fmla="*/ 0 w 443"/>
                <a:gd name="T5" fmla="*/ 1877 h 1877"/>
                <a:gd name="T6" fmla="*/ 0 w 443"/>
                <a:gd name="T7" fmla="*/ 0 h 1877"/>
                <a:gd name="T8" fmla="*/ 443 w 443"/>
                <a:gd name="T9" fmla="*/ 0 h 1877"/>
                <a:gd name="T10" fmla="*/ 443 w 443"/>
                <a:gd name="T11" fmla="*/ 1877 h 1877"/>
              </a:gdLst>
              <a:ahLst/>
              <a:cxnLst>
                <a:cxn ang="0">
                  <a:pos x="T0" y="T1"/>
                </a:cxn>
                <a:cxn ang="0">
                  <a:pos x="T2" y="T3"/>
                </a:cxn>
                <a:cxn ang="0">
                  <a:pos x="T4" y="T5"/>
                </a:cxn>
                <a:cxn ang="0">
                  <a:pos x="T6" y="T7"/>
                </a:cxn>
                <a:cxn ang="0">
                  <a:pos x="T8" y="T9"/>
                </a:cxn>
                <a:cxn ang="0">
                  <a:pos x="T10" y="T11"/>
                </a:cxn>
              </a:cxnLst>
              <a:rect l="0" t="0" r="r" b="b"/>
              <a:pathLst>
                <a:path w="443" h="1877">
                  <a:moveTo>
                    <a:pt x="443" y="1877"/>
                  </a:moveTo>
                  <a:lnTo>
                    <a:pt x="218" y="1756"/>
                  </a:lnTo>
                  <a:lnTo>
                    <a:pt x="0" y="1877"/>
                  </a:lnTo>
                  <a:lnTo>
                    <a:pt x="0" y="0"/>
                  </a:lnTo>
                  <a:lnTo>
                    <a:pt x="443" y="0"/>
                  </a:lnTo>
                  <a:lnTo>
                    <a:pt x="443" y="1877"/>
                  </a:lnTo>
                  <a:close/>
                </a:path>
              </a:pathLst>
            </a:custGeom>
            <a:noFill/>
            <a:ln w="19050" cap="flat">
              <a:solidFill>
                <a:srgbClr val="FFFFFF"/>
              </a:solidFill>
              <a:prstDash val="dash"/>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6" name="文本框 5"/>
          <p:cNvSpPr txBox="1"/>
          <p:nvPr/>
        </p:nvSpPr>
        <p:spPr>
          <a:xfrm flipH="1">
            <a:off x="0" y="156102"/>
            <a:ext cx="1949748" cy="461647"/>
          </a:xfrm>
          <a:prstGeom prst="rect">
            <a:avLst/>
          </a:prstGeom>
          <a:noFill/>
        </p:spPr>
        <p:txBody>
          <a:bodyPr wrap="square" lIns="91422" tIns="45711" rIns="91422" bIns="45711" rtlCol="0">
            <a:sp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rPr>
              <a:t>2</a:t>
            </a:r>
            <a:r>
              <a:rPr lang="en-US" altLang="zh-CN" sz="2400" dirty="0" smtClean="0">
                <a:solidFill>
                  <a:schemeClr val="bg1"/>
                </a:solidFill>
                <a:latin typeface="微软雅黑" panose="020B0503020204020204" pitchFamily="34" charset="-122"/>
                <a:ea typeface="微软雅黑" panose="020B0503020204020204" pitchFamily="34" charset="-122"/>
              </a:rPr>
              <a:t>.</a:t>
            </a:r>
            <a:r>
              <a:rPr lang="zh-CN" altLang="en-US" sz="2400" dirty="0" smtClean="0">
                <a:solidFill>
                  <a:schemeClr val="bg1"/>
                </a:solidFill>
                <a:latin typeface="微软雅黑" panose="020B0503020204020204" pitchFamily="34" charset="-122"/>
                <a:ea typeface="微软雅黑" panose="020B0503020204020204" pitchFamily="34" charset="-122"/>
              </a:rPr>
              <a:t>文化传承</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285720" y="947738"/>
            <a:ext cx="8429684" cy="5167333"/>
            <a:chOff x="285720" y="947738"/>
            <a:chExt cx="8429684" cy="5167333"/>
          </a:xfrm>
        </p:grpSpPr>
        <p:sp>
          <p:nvSpPr>
            <p:cNvPr id="25" name="TextBox 13"/>
            <p:cNvSpPr txBox="1">
              <a:spLocks noChangeArrowheads="1"/>
            </p:cNvSpPr>
            <p:nvPr/>
          </p:nvSpPr>
          <p:spPr bwMode="auto">
            <a:xfrm>
              <a:off x="428625" y="947738"/>
              <a:ext cx="8215313" cy="19851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50000"/>
                </a:lnSpc>
              </a:pPr>
              <a:r>
                <a:rPr lang="zh-CN" altLang="en-US" sz="2800" b="1" dirty="0">
                  <a:solidFill>
                    <a:srgbClr val="FF6600"/>
                  </a:solidFill>
                  <a:latin typeface="微软雅黑" pitchFamily="34" charset="-122"/>
                  <a:ea typeface="微软雅黑" pitchFamily="34" charset="-122"/>
                </a:rPr>
                <a:t>企业文化培训：注入精神，铸造灵魂</a:t>
              </a:r>
              <a:endParaRPr lang="en-US" altLang="zh-CN" sz="2800" dirty="0">
                <a:solidFill>
                  <a:srgbClr val="FF6600"/>
                </a:solidFill>
                <a:latin typeface="微软雅黑" pitchFamily="34" charset="-122"/>
                <a:ea typeface="微软雅黑" pitchFamily="34" charset="-122"/>
              </a:endParaRPr>
            </a:p>
            <a:p>
              <a:pPr eaLnBrk="1" hangingPunct="1">
                <a:lnSpc>
                  <a:spcPct val="150000"/>
                </a:lnSpc>
              </a:pPr>
              <a:r>
                <a:rPr lang="zh-CN" altLang="en-US" sz="1800" dirty="0">
                  <a:latin typeface="微软雅黑" pitchFamily="34" charset="-122"/>
                  <a:ea typeface="微软雅黑" pitchFamily="34" charset="-122"/>
                </a:rPr>
                <a:t>      </a:t>
              </a:r>
              <a:r>
                <a:rPr lang="zh-CN" altLang="en-US" sz="1800" dirty="0">
                  <a:solidFill>
                    <a:schemeClr val="bg2">
                      <a:lumMod val="25000"/>
                    </a:schemeClr>
                  </a:solidFill>
                  <a:latin typeface="微软雅黑" pitchFamily="34" charset="-122"/>
                  <a:ea typeface="微软雅黑" pitchFamily="34" charset="-122"/>
                </a:rPr>
                <a:t>公司自</a:t>
              </a:r>
              <a:r>
                <a:rPr lang="en-US" altLang="zh-CN" sz="1800" dirty="0">
                  <a:solidFill>
                    <a:schemeClr val="bg2">
                      <a:lumMod val="25000"/>
                    </a:schemeClr>
                  </a:solidFill>
                  <a:latin typeface="微软雅黑" pitchFamily="34" charset="-122"/>
                  <a:ea typeface="微软雅黑" pitchFamily="34" charset="-122"/>
                </a:rPr>
                <a:t>2013</a:t>
              </a:r>
              <a:r>
                <a:rPr lang="zh-CN" altLang="en-US" sz="1800" dirty="0">
                  <a:solidFill>
                    <a:schemeClr val="bg2">
                      <a:lumMod val="25000"/>
                    </a:schemeClr>
                  </a:solidFill>
                  <a:latin typeface="微软雅黑" pitchFamily="34" charset="-122"/>
                  <a:ea typeface="微软雅黑" pitchFamily="34" charset="-122"/>
                </a:rPr>
                <a:t>年开发企业文化培训课程，重点面向新员工开课，每周</a:t>
              </a:r>
              <a:r>
                <a:rPr lang="en-US" altLang="zh-CN" sz="1800" dirty="0">
                  <a:solidFill>
                    <a:schemeClr val="bg2">
                      <a:lumMod val="25000"/>
                    </a:schemeClr>
                  </a:solidFill>
                  <a:latin typeface="微软雅黑" pitchFamily="34" charset="-122"/>
                  <a:ea typeface="微软雅黑" pitchFamily="34" charset="-122"/>
                </a:rPr>
                <a:t>2</a:t>
              </a:r>
              <a:r>
                <a:rPr lang="zh-CN" altLang="en-US" sz="1800" dirty="0">
                  <a:solidFill>
                    <a:schemeClr val="bg2">
                      <a:lumMod val="25000"/>
                    </a:schemeClr>
                  </a:solidFill>
                  <a:latin typeface="微软雅黑" pitchFamily="34" charset="-122"/>
                  <a:ea typeface="微软雅黑" pitchFamily="34" charset="-122"/>
                </a:rPr>
                <a:t>节课，为时一个月。</a:t>
              </a:r>
              <a:r>
                <a:rPr lang="en-US" altLang="zh-CN" sz="1800" dirty="0">
                  <a:solidFill>
                    <a:schemeClr val="bg2">
                      <a:lumMod val="25000"/>
                    </a:schemeClr>
                  </a:solidFill>
                  <a:latin typeface="微软雅黑" pitchFamily="34" charset="-122"/>
                  <a:ea typeface="微软雅黑" pitchFamily="34" charset="-122"/>
                </a:rPr>
                <a:t>2016</a:t>
              </a:r>
              <a:r>
                <a:rPr lang="zh-CN" altLang="en-US" sz="1800" dirty="0">
                  <a:solidFill>
                    <a:schemeClr val="bg2">
                      <a:lumMod val="25000"/>
                    </a:schemeClr>
                  </a:solidFill>
                  <a:latin typeface="微软雅黑" pitchFamily="34" charset="-122"/>
                  <a:ea typeface="微软雅黑" pitchFamily="34" charset="-122"/>
                </a:rPr>
                <a:t>年，为了提升培训效果，将培训改为三天的封闭式全脱产培训，并由公司高层领导亲自授课，确保公司文化宣贯</a:t>
              </a:r>
              <a:r>
                <a:rPr lang="zh-CN" altLang="en-US" sz="1800" dirty="0" smtClean="0">
                  <a:solidFill>
                    <a:schemeClr val="bg2">
                      <a:lumMod val="25000"/>
                    </a:schemeClr>
                  </a:solidFill>
                  <a:latin typeface="微软雅黑" pitchFamily="34" charset="-122"/>
                  <a:ea typeface="微软雅黑" pitchFamily="34" charset="-122"/>
                </a:rPr>
                <a:t>到位。</a:t>
              </a:r>
              <a:endParaRPr lang="en-US" altLang="zh-CN" sz="1800" dirty="0">
                <a:solidFill>
                  <a:schemeClr val="bg2">
                    <a:lumMod val="25000"/>
                  </a:schemeClr>
                </a:solidFill>
                <a:latin typeface="微软雅黑" pitchFamily="34" charset="-122"/>
                <a:ea typeface="微软雅黑" pitchFamily="34" charset="-122"/>
              </a:endParaRPr>
            </a:p>
          </p:txBody>
        </p:sp>
        <p:pic>
          <p:nvPicPr>
            <p:cNvPr id="28" name="Picture 2"/>
            <p:cNvPicPr>
              <a:picLocks noChangeAspect="1" noChangeArrowheads="1"/>
            </p:cNvPicPr>
            <p:nvPr/>
          </p:nvPicPr>
          <p:blipFill>
            <a:blip r:embed="rId2" cstate="print"/>
            <a:srcRect/>
            <a:stretch>
              <a:fillRect/>
            </a:stretch>
          </p:blipFill>
          <p:spPr bwMode="auto">
            <a:xfrm>
              <a:off x="285720" y="3341764"/>
              <a:ext cx="3786214" cy="27733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9" name="Picture 3"/>
            <p:cNvPicPr>
              <a:picLocks noChangeAspect="1" noChangeArrowheads="1"/>
            </p:cNvPicPr>
            <p:nvPr/>
          </p:nvPicPr>
          <p:blipFill>
            <a:blip r:embed="rId3" cstate="print"/>
            <a:srcRect/>
            <a:stretch>
              <a:fillRect/>
            </a:stretch>
          </p:blipFill>
          <p:spPr bwMode="auto">
            <a:xfrm>
              <a:off x="4286248" y="3320680"/>
              <a:ext cx="4429156" cy="27649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
        <p:nvSpPr>
          <p:cNvPr id="13" name="文本框 17"/>
          <p:cNvSpPr txBox="1"/>
          <p:nvPr/>
        </p:nvSpPr>
        <p:spPr>
          <a:xfrm rot="2441754" flipH="1">
            <a:off x="7963617" y="366138"/>
            <a:ext cx="1348701" cy="384703"/>
          </a:xfrm>
          <a:prstGeom prst="rect">
            <a:avLst/>
          </a:prstGeom>
          <a:noFill/>
        </p:spPr>
        <p:txBody>
          <a:bodyPr wrap="square" lIns="91422" tIns="45711" rIns="91422" bIns="45711" rtlCol="0">
            <a:spAutoFit/>
          </a:bodyPr>
          <a:lstStyle/>
          <a:p>
            <a:r>
              <a:rPr lang="zh-CN" altLang="en-US" sz="1900" dirty="0">
                <a:latin typeface="微软雅黑" pitchFamily="34" charset="-122"/>
                <a:ea typeface="微软雅黑" pitchFamily="34" charset="-122"/>
              </a:rPr>
              <a:t>企业文化</a:t>
            </a:r>
          </a:p>
        </p:txBody>
      </p:sp>
      <p:pic>
        <p:nvPicPr>
          <p:cNvPr id="14" name="图片 13"/>
          <p:cNvPicPr>
            <a:picLocks noChangeAspect="1"/>
          </p:cNvPicPr>
          <p:nvPr/>
        </p:nvPicPr>
        <p:blipFill rotWithShape="1">
          <a:blip r:embed="rId4" cstate="print">
            <a:extLst>
              <a:ext uri="{28A0092B-C50C-407E-A947-70E740481C1C}">
                <a14:useLocalDpi xmlns:a14="http://schemas.microsoft.com/office/drawing/2010/main" xmlns="" val="0"/>
              </a:ext>
            </a:extLst>
          </a:blip>
          <a:srcRect l="85926" t="20226" r="2428" b="21797"/>
          <a:stretch/>
        </p:blipFill>
        <p:spPr>
          <a:xfrm rot="7812851">
            <a:off x="8136900" y="-225687"/>
            <a:ext cx="351863" cy="1879374"/>
          </a:xfrm>
          <a:prstGeom prst="rect">
            <a:avLst/>
          </a:prstGeom>
        </p:spPr>
      </p:pic>
    </p:spTree>
    <p:extLst>
      <p:ext uri="{BB962C8B-B14F-4D97-AF65-F5344CB8AC3E}">
        <p14:creationId xmlns:p14="http://schemas.microsoft.com/office/powerpoint/2010/main" xmlns="" val="11193174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noChangeAspect="1"/>
          </p:cNvGrpSpPr>
          <p:nvPr/>
        </p:nvGrpSpPr>
        <p:grpSpPr bwMode="auto">
          <a:xfrm rot="16200000">
            <a:off x="683014" y="-783587"/>
            <a:ext cx="693495" cy="2341026"/>
            <a:chOff x="381" y="478"/>
            <a:chExt cx="531" cy="2009"/>
          </a:xfrm>
          <a:effectLst>
            <a:outerShdw blurRad="88900" dist="63500" dir="2700000" algn="tl" rotWithShape="0">
              <a:prstClr val="black">
                <a:alpha val="40000"/>
              </a:prstClr>
            </a:outerShdw>
          </a:effectLst>
        </p:grpSpPr>
        <p:sp>
          <p:nvSpPr>
            <p:cNvPr id="33" name="AutoShape 3"/>
            <p:cNvSpPr>
              <a:spLocks noChangeAspect="1" noChangeArrowheads="1" noTextEdit="1"/>
            </p:cNvSpPr>
            <p:nvPr/>
          </p:nvSpPr>
          <p:spPr bwMode="auto">
            <a:xfrm>
              <a:off x="381" y="480"/>
              <a:ext cx="531" cy="20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5"/>
            <p:cNvSpPr>
              <a:spLocks/>
            </p:cNvSpPr>
            <p:nvPr/>
          </p:nvSpPr>
          <p:spPr bwMode="auto">
            <a:xfrm>
              <a:off x="383" y="478"/>
              <a:ext cx="529" cy="2009"/>
            </a:xfrm>
            <a:custGeom>
              <a:avLst/>
              <a:gdLst>
                <a:gd name="T0" fmla="*/ 529 w 529"/>
                <a:gd name="T1" fmla="*/ 2009 h 2009"/>
                <a:gd name="T2" fmla="*/ 261 w 529"/>
                <a:gd name="T3" fmla="*/ 1879 h 2009"/>
                <a:gd name="T4" fmla="*/ 0 w 529"/>
                <a:gd name="T5" fmla="*/ 2009 h 2009"/>
                <a:gd name="T6" fmla="*/ 0 w 529"/>
                <a:gd name="T7" fmla="*/ 0 h 2009"/>
                <a:gd name="T8" fmla="*/ 529 w 529"/>
                <a:gd name="T9" fmla="*/ 0 h 2009"/>
                <a:gd name="T10" fmla="*/ 529 w 529"/>
                <a:gd name="T11" fmla="*/ 2009 h 2009"/>
              </a:gdLst>
              <a:ahLst/>
              <a:cxnLst>
                <a:cxn ang="0">
                  <a:pos x="T0" y="T1"/>
                </a:cxn>
                <a:cxn ang="0">
                  <a:pos x="T2" y="T3"/>
                </a:cxn>
                <a:cxn ang="0">
                  <a:pos x="T4" y="T5"/>
                </a:cxn>
                <a:cxn ang="0">
                  <a:pos x="T6" y="T7"/>
                </a:cxn>
                <a:cxn ang="0">
                  <a:pos x="T8" y="T9"/>
                </a:cxn>
                <a:cxn ang="0">
                  <a:pos x="T10" y="T11"/>
                </a:cxn>
              </a:cxnLst>
              <a:rect l="0" t="0" r="r" b="b"/>
              <a:pathLst>
                <a:path w="529" h="2009">
                  <a:moveTo>
                    <a:pt x="529" y="2009"/>
                  </a:moveTo>
                  <a:lnTo>
                    <a:pt x="261" y="1879"/>
                  </a:lnTo>
                  <a:lnTo>
                    <a:pt x="0" y="2009"/>
                  </a:lnTo>
                  <a:lnTo>
                    <a:pt x="0" y="0"/>
                  </a:lnTo>
                  <a:lnTo>
                    <a:pt x="529" y="0"/>
                  </a:lnTo>
                  <a:lnTo>
                    <a:pt x="529" y="2009"/>
                  </a:lnTo>
                  <a:close/>
                </a:path>
              </a:pathLst>
            </a:custGeom>
            <a:solidFill>
              <a:srgbClr val="F0252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6"/>
            <p:cNvSpPr>
              <a:spLocks/>
            </p:cNvSpPr>
            <p:nvPr/>
          </p:nvSpPr>
          <p:spPr bwMode="auto">
            <a:xfrm>
              <a:off x="426" y="537"/>
              <a:ext cx="443" cy="1877"/>
            </a:xfrm>
            <a:custGeom>
              <a:avLst/>
              <a:gdLst>
                <a:gd name="T0" fmla="*/ 443 w 443"/>
                <a:gd name="T1" fmla="*/ 1877 h 1877"/>
                <a:gd name="T2" fmla="*/ 218 w 443"/>
                <a:gd name="T3" fmla="*/ 1756 h 1877"/>
                <a:gd name="T4" fmla="*/ 0 w 443"/>
                <a:gd name="T5" fmla="*/ 1877 h 1877"/>
                <a:gd name="T6" fmla="*/ 0 w 443"/>
                <a:gd name="T7" fmla="*/ 0 h 1877"/>
                <a:gd name="T8" fmla="*/ 443 w 443"/>
                <a:gd name="T9" fmla="*/ 0 h 1877"/>
                <a:gd name="T10" fmla="*/ 443 w 443"/>
                <a:gd name="T11" fmla="*/ 1877 h 1877"/>
              </a:gdLst>
              <a:ahLst/>
              <a:cxnLst>
                <a:cxn ang="0">
                  <a:pos x="T0" y="T1"/>
                </a:cxn>
                <a:cxn ang="0">
                  <a:pos x="T2" y="T3"/>
                </a:cxn>
                <a:cxn ang="0">
                  <a:pos x="T4" y="T5"/>
                </a:cxn>
                <a:cxn ang="0">
                  <a:pos x="T6" y="T7"/>
                </a:cxn>
                <a:cxn ang="0">
                  <a:pos x="T8" y="T9"/>
                </a:cxn>
                <a:cxn ang="0">
                  <a:pos x="T10" y="T11"/>
                </a:cxn>
              </a:cxnLst>
              <a:rect l="0" t="0" r="r" b="b"/>
              <a:pathLst>
                <a:path w="443" h="1877">
                  <a:moveTo>
                    <a:pt x="443" y="1877"/>
                  </a:moveTo>
                  <a:lnTo>
                    <a:pt x="218" y="1756"/>
                  </a:lnTo>
                  <a:lnTo>
                    <a:pt x="0" y="1877"/>
                  </a:lnTo>
                  <a:lnTo>
                    <a:pt x="0" y="0"/>
                  </a:lnTo>
                  <a:lnTo>
                    <a:pt x="443" y="0"/>
                  </a:lnTo>
                  <a:lnTo>
                    <a:pt x="443" y="1877"/>
                  </a:lnTo>
                  <a:close/>
                </a:path>
              </a:pathLst>
            </a:custGeom>
            <a:noFill/>
            <a:ln w="19050" cap="flat">
              <a:solidFill>
                <a:srgbClr val="FFFFFF"/>
              </a:solidFill>
              <a:prstDash val="dash"/>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6" name="文本框 5"/>
          <p:cNvSpPr txBox="1"/>
          <p:nvPr/>
        </p:nvSpPr>
        <p:spPr>
          <a:xfrm flipH="1">
            <a:off x="0" y="156102"/>
            <a:ext cx="1949748" cy="461647"/>
          </a:xfrm>
          <a:prstGeom prst="rect">
            <a:avLst/>
          </a:prstGeom>
          <a:noFill/>
        </p:spPr>
        <p:txBody>
          <a:bodyPr wrap="square" lIns="91422" tIns="45711" rIns="91422" bIns="45711" rtlCol="0">
            <a:sp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rPr>
              <a:t>2</a:t>
            </a:r>
            <a:r>
              <a:rPr lang="en-US" altLang="zh-CN" sz="2400" dirty="0" smtClean="0">
                <a:solidFill>
                  <a:schemeClr val="bg1"/>
                </a:solidFill>
                <a:latin typeface="微软雅黑" panose="020B0503020204020204" pitchFamily="34" charset="-122"/>
                <a:ea typeface="微软雅黑" panose="020B0503020204020204" pitchFamily="34" charset="-122"/>
              </a:rPr>
              <a:t>.</a:t>
            </a:r>
            <a:r>
              <a:rPr lang="zh-CN" altLang="en-US" sz="2400" dirty="0" smtClean="0">
                <a:solidFill>
                  <a:schemeClr val="bg1"/>
                </a:solidFill>
                <a:latin typeface="微软雅黑" panose="020B0503020204020204" pitchFamily="34" charset="-122"/>
                <a:ea typeface="微软雅黑" panose="020B0503020204020204" pitchFamily="34" charset="-122"/>
              </a:rPr>
              <a:t>文化传承</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5" name="TextBox 13"/>
          <p:cNvSpPr txBox="1">
            <a:spLocks noChangeArrowheads="1"/>
          </p:cNvSpPr>
          <p:nvPr/>
        </p:nvSpPr>
        <p:spPr bwMode="auto">
          <a:xfrm>
            <a:off x="628650" y="947738"/>
            <a:ext cx="8215313" cy="662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50000"/>
              </a:lnSpc>
            </a:pPr>
            <a:r>
              <a:rPr lang="zh-CN" altLang="en-US" sz="2800" b="1" dirty="0" smtClean="0">
                <a:solidFill>
                  <a:srgbClr val="FF6600"/>
                </a:solidFill>
                <a:latin typeface="微软雅黑" pitchFamily="34" charset="-122"/>
                <a:ea typeface="微软雅黑" pitchFamily="34" charset="-122"/>
              </a:rPr>
              <a:t>年度先进人物评选：</a:t>
            </a:r>
            <a:r>
              <a:rPr lang="zh-CN" altLang="en-US" sz="2000" dirty="0" smtClean="0">
                <a:latin typeface="微软雅黑" pitchFamily="34" charset="-122"/>
                <a:ea typeface="微软雅黑" pitchFamily="34" charset="-122"/>
              </a:rPr>
              <a:t>每年</a:t>
            </a:r>
            <a:r>
              <a:rPr lang="zh-CN" altLang="en-US" sz="2000" dirty="0">
                <a:latin typeface="微软雅黑" pitchFamily="34" charset="-122"/>
                <a:ea typeface="微软雅黑" pitchFamily="34" charset="-122"/>
              </a:rPr>
              <a:t>隆重</a:t>
            </a:r>
            <a:r>
              <a:rPr lang="zh-CN" altLang="en-US" sz="2000" dirty="0" smtClean="0">
                <a:latin typeface="微软雅黑" pitchFamily="34" charset="-122"/>
                <a:ea typeface="微软雅黑" pitchFamily="34" charset="-122"/>
              </a:rPr>
              <a:t>举办年度优秀员工颁奖典礼</a:t>
            </a:r>
            <a:endParaRPr lang="en-US" altLang="zh-CN" sz="2000" dirty="0">
              <a:latin typeface="微软雅黑" pitchFamily="34" charset="-122"/>
              <a:ea typeface="微软雅黑" pitchFamily="34" charset="-122"/>
            </a:endParaRPr>
          </a:p>
        </p:txBody>
      </p:sp>
      <p:grpSp>
        <p:nvGrpSpPr>
          <p:cNvPr id="3" name="组合 1"/>
          <p:cNvGrpSpPr/>
          <p:nvPr/>
        </p:nvGrpSpPr>
        <p:grpSpPr>
          <a:xfrm>
            <a:off x="742948" y="1742787"/>
            <a:ext cx="7258318" cy="4829175"/>
            <a:chOff x="742948" y="1781062"/>
            <a:chExt cx="7465107" cy="5076938"/>
          </a:xfrm>
        </p:grpSpPr>
        <p:pic>
          <p:nvPicPr>
            <p:cNvPr id="1026" name="Picture 2" descr="E:\公司文档\行政部\企业文化课件修改\企业文化简介素材\微信图片_20170609113318.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42948" y="1781874"/>
              <a:ext cx="3561407" cy="25297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xmlns="">
                  <a:solidFill>
                    <a:srgbClr val="FFFFFF"/>
                  </a:solidFill>
                </a14:hiddenFill>
              </a:ext>
            </a:extLst>
          </p:spPr>
        </p:pic>
        <p:pic>
          <p:nvPicPr>
            <p:cNvPr id="1027" name="Picture 3" descr="E:\公司文档\行政部\企业文化课件修改\企业文化简介素材\微信图片_20170609113348.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458346" y="1781062"/>
              <a:ext cx="3706521" cy="253054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xmlns="">
                  <a:solidFill>
                    <a:srgbClr val="FFFFFF"/>
                  </a:solidFill>
                </a14:hiddenFill>
              </a:ext>
            </a:extLst>
          </p:spPr>
        </p:pic>
        <p:pic>
          <p:nvPicPr>
            <p:cNvPr id="1028" name="Picture 4" descr="E:\公司文档\行政部\企业文化课件修改\企业文化简介素材\微信图片_20170609113354.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42949" y="4487708"/>
              <a:ext cx="3561407" cy="237029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xmlns="">
                  <a:solidFill>
                    <a:srgbClr val="FFFFFF"/>
                  </a:solidFill>
                </a14:hiddenFill>
              </a:ext>
            </a:extLst>
          </p:spPr>
        </p:pic>
        <p:pic>
          <p:nvPicPr>
            <p:cNvPr id="1029" name="Picture 5" descr="E:\公司文档\行政部\企业文化课件修改\企业文化简介素材\微信图片_20170609113359.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458346" y="4487708"/>
              <a:ext cx="3749709" cy="234728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xmlns="">
                  <a:solidFill>
                    <a:srgbClr val="FFFFFF"/>
                  </a:solidFill>
                </a14:hiddenFill>
              </a:ext>
            </a:extLst>
          </p:spPr>
        </p:pic>
      </p:grpSp>
      <p:sp>
        <p:nvSpPr>
          <p:cNvPr id="15" name="文本框 17"/>
          <p:cNvSpPr txBox="1"/>
          <p:nvPr/>
        </p:nvSpPr>
        <p:spPr>
          <a:xfrm rot="2441754" flipH="1">
            <a:off x="7963617" y="366138"/>
            <a:ext cx="1348701" cy="384703"/>
          </a:xfrm>
          <a:prstGeom prst="rect">
            <a:avLst/>
          </a:prstGeom>
          <a:noFill/>
        </p:spPr>
        <p:txBody>
          <a:bodyPr wrap="square" lIns="91422" tIns="45711" rIns="91422" bIns="45711" rtlCol="0">
            <a:spAutoFit/>
          </a:bodyPr>
          <a:lstStyle/>
          <a:p>
            <a:r>
              <a:rPr lang="zh-CN" altLang="en-US" sz="1900" dirty="0">
                <a:latin typeface="微软雅黑" pitchFamily="34" charset="-122"/>
                <a:ea typeface="微软雅黑" pitchFamily="34" charset="-122"/>
              </a:rPr>
              <a:t>企业文化</a:t>
            </a:r>
          </a:p>
        </p:txBody>
      </p:sp>
      <p:pic>
        <p:nvPicPr>
          <p:cNvPr id="16" name="图片 15"/>
          <p:cNvPicPr>
            <a:picLocks noChangeAspect="1"/>
          </p:cNvPicPr>
          <p:nvPr/>
        </p:nvPicPr>
        <p:blipFill rotWithShape="1">
          <a:blip r:embed="rId6" cstate="print">
            <a:extLst>
              <a:ext uri="{28A0092B-C50C-407E-A947-70E740481C1C}">
                <a14:useLocalDpi xmlns:a14="http://schemas.microsoft.com/office/drawing/2010/main" xmlns="" val="0"/>
              </a:ext>
            </a:extLst>
          </a:blip>
          <a:srcRect l="85926" t="20226" r="2428" b="21797"/>
          <a:stretch/>
        </p:blipFill>
        <p:spPr>
          <a:xfrm rot="7812851">
            <a:off x="8136900" y="-225687"/>
            <a:ext cx="351863" cy="1879374"/>
          </a:xfrm>
          <a:prstGeom prst="rect">
            <a:avLst/>
          </a:prstGeom>
        </p:spPr>
      </p:pic>
    </p:spTree>
    <p:extLst>
      <p:ext uri="{BB962C8B-B14F-4D97-AF65-F5344CB8AC3E}">
        <p14:creationId xmlns:p14="http://schemas.microsoft.com/office/powerpoint/2010/main" xmlns="" val="37949188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1000"/>
                                        <p:tgtEl>
                                          <p:spTgt spid="25"/>
                                        </p:tgtEl>
                                      </p:cBhvr>
                                    </p:animEffect>
                                    <p:anim calcmode="lin" valueType="num">
                                      <p:cBhvr>
                                        <p:cTn id="16" dur="1000" fill="hold"/>
                                        <p:tgtEl>
                                          <p:spTgt spid="25"/>
                                        </p:tgtEl>
                                        <p:attrNameLst>
                                          <p:attrName>ppt_x</p:attrName>
                                        </p:attrNameLst>
                                      </p:cBhvr>
                                      <p:tavLst>
                                        <p:tav tm="0">
                                          <p:val>
                                            <p:strVal val="#ppt_x"/>
                                          </p:val>
                                        </p:tav>
                                        <p:tav tm="100000">
                                          <p:val>
                                            <p:strVal val="#ppt_x"/>
                                          </p:val>
                                        </p:tav>
                                      </p:tavLst>
                                    </p:anim>
                                    <p:anim calcmode="lin" valueType="num">
                                      <p:cBhvr>
                                        <p:cTn id="17" dur="1000" fill="hold"/>
                                        <p:tgtEl>
                                          <p:spTgt spid="25"/>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2"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noChangeAspect="1"/>
          </p:cNvGrpSpPr>
          <p:nvPr/>
        </p:nvGrpSpPr>
        <p:grpSpPr bwMode="auto">
          <a:xfrm rot="16200000">
            <a:off x="683014" y="-783587"/>
            <a:ext cx="693495" cy="2341026"/>
            <a:chOff x="381" y="478"/>
            <a:chExt cx="531" cy="2009"/>
          </a:xfrm>
          <a:effectLst>
            <a:outerShdw blurRad="88900" dist="63500" dir="2700000" algn="tl" rotWithShape="0">
              <a:prstClr val="black">
                <a:alpha val="40000"/>
              </a:prstClr>
            </a:outerShdw>
          </a:effectLst>
        </p:grpSpPr>
        <p:sp>
          <p:nvSpPr>
            <p:cNvPr id="33" name="AutoShape 3"/>
            <p:cNvSpPr>
              <a:spLocks noChangeAspect="1" noChangeArrowheads="1" noTextEdit="1"/>
            </p:cNvSpPr>
            <p:nvPr/>
          </p:nvSpPr>
          <p:spPr bwMode="auto">
            <a:xfrm>
              <a:off x="381" y="480"/>
              <a:ext cx="531" cy="20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5"/>
            <p:cNvSpPr>
              <a:spLocks/>
            </p:cNvSpPr>
            <p:nvPr/>
          </p:nvSpPr>
          <p:spPr bwMode="auto">
            <a:xfrm>
              <a:off x="383" y="478"/>
              <a:ext cx="529" cy="2009"/>
            </a:xfrm>
            <a:custGeom>
              <a:avLst/>
              <a:gdLst>
                <a:gd name="T0" fmla="*/ 529 w 529"/>
                <a:gd name="T1" fmla="*/ 2009 h 2009"/>
                <a:gd name="T2" fmla="*/ 261 w 529"/>
                <a:gd name="T3" fmla="*/ 1879 h 2009"/>
                <a:gd name="T4" fmla="*/ 0 w 529"/>
                <a:gd name="T5" fmla="*/ 2009 h 2009"/>
                <a:gd name="T6" fmla="*/ 0 w 529"/>
                <a:gd name="T7" fmla="*/ 0 h 2009"/>
                <a:gd name="T8" fmla="*/ 529 w 529"/>
                <a:gd name="T9" fmla="*/ 0 h 2009"/>
                <a:gd name="T10" fmla="*/ 529 w 529"/>
                <a:gd name="T11" fmla="*/ 2009 h 2009"/>
              </a:gdLst>
              <a:ahLst/>
              <a:cxnLst>
                <a:cxn ang="0">
                  <a:pos x="T0" y="T1"/>
                </a:cxn>
                <a:cxn ang="0">
                  <a:pos x="T2" y="T3"/>
                </a:cxn>
                <a:cxn ang="0">
                  <a:pos x="T4" y="T5"/>
                </a:cxn>
                <a:cxn ang="0">
                  <a:pos x="T6" y="T7"/>
                </a:cxn>
                <a:cxn ang="0">
                  <a:pos x="T8" y="T9"/>
                </a:cxn>
                <a:cxn ang="0">
                  <a:pos x="T10" y="T11"/>
                </a:cxn>
              </a:cxnLst>
              <a:rect l="0" t="0" r="r" b="b"/>
              <a:pathLst>
                <a:path w="529" h="2009">
                  <a:moveTo>
                    <a:pt x="529" y="2009"/>
                  </a:moveTo>
                  <a:lnTo>
                    <a:pt x="261" y="1879"/>
                  </a:lnTo>
                  <a:lnTo>
                    <a:pt x="0" y="2009"/>
                  </a:lnTo>
                  <a:lnTo>
                    <a:pt x="0" y="0"/>
                  </a:lnTo>
                  <a:lnTo>
                    <a:pt x="529" y="0"/>
                  </a:lnTo>
                  <a:lnTo>
                    <a:pt x="529" y="2009"/>
                  </a:lnTo>
                  <a:close/>
                </a:path>
              </a:pathLst>
            </a:custGeom>
            <a:solidFill>
              <a:srgbClr val="F0252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6"/>
            <p:cNvSpPr>
              <a:spLocks/>
            </p:cNvSpPr>
            <p:nvPr/>
          </p:nvSpPr>
          <p:spPr bwMode="auto">
            <a:xfrm>
              <a:off x="426" y="537"/>
              <a:ext cx="443" cy="1877"/>
            </a:xfrm>
            <a:custGeom>
              <a:avLst/>
              <a:gdLst>
                <a:gd name="T0" fmla="*/ 443 w 443"/>
                <a:gd name="T1" fmla="*/ 1877 h 1877"/>
                <a:gd name="T2" fmla="*/ 218 w 443"/>
                <a:gd name="T3" fmla="*/ 1756 h 1877"/>
                <a:gd name="T4" fmla="*/ 0 w 443"/>
                <a:gd name="T5" fmla="*/ 1877 h 1877"/>
                <a:gd name="T6" fmla="*/ 0 w 443"/>
                <a:gd name="T7" fmla="*/ 0 h 1877"/>
                <a:gd name="T8" fmla="*/ 443 w 443"/>
                <a:gd name="T9" fmla="*/ 0 h 1877"/>
                <a:gd name="T10" fmla="*/ 443 w 443"/>
                <a:gd name="T11" fmla="*/ 1877 h 1877"/>
              </a:gdLst>
              <a:ahLst/>
              <a:cxnLst>
                <a:cxn ang="0">
                  <a:pos x="T0" y="T1"/>
                </a:cxn>
                <a:cxn ang="0">
                  <a:pos x="T2" y="T3"/>
                </a:cxn>
                <a:cxn ang="0">
                  <a:pos x="T4" y="T5"/>
                </a:cxn>
                <a:cxn ang="0">
                  <a:pos x="T6" y="T7"/>
                </a:cxn>
                <a:cxn ang="0">
                  <a:pos x="T8" y="T9"/>
                </a:cxn>
                <a:cxn ang="0">
                  <a:pos x="T10" y="T11"/>
                </a:cxn>
              </a:cxnLst>
              <a:rect l="0" t="0" r="r" b="b"/>
              <a:pathLst>
                <a:path w="443" h="1877">
                  <a:moveTo>
                    <a:pt x="443" y="1877"/>
                  </a:moveTo>
                  <a:lnTo>
                    <a:pt x="218" y="1756"/>
                  </a:lnTo>
                  <a:lnTo>
                    <a:pt x="0" y="1877"/>
                  </a:lnTo>
                  <a:lnTo>
                    <a:pt x="0" y="0"/>
                  </a:lnTo>
                  <a:lnTo>
                    <a:pt x="443" y="0"/>
                  </a:lnTo>
                  <a:lnTo>
                    <a:pt x="443" y="1877"/>
                  </a:lnTo>
                  <a:close/>
                </a:path>
              </a:pathLst>
            </a:custGeom>
            <a:noFill/>
            <a:ln w="19050" cap="flat">
              <a:solidFill>
                <a:srgbClr val="FFFFFF"/>
              </a:solidFill>
              <a:prstDash val="dash"/>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6" name="文本框 5"/>
          <p:cNvSpPr txBox="1"/>
          <p:nvPr/>
        </p:nvSpPr>
        <p:spPr>
          <a:xfrm flipH="1">
            <a:off x="0" y="156102"/>
            <a:ext cx="1949748" cy="461647"/>
          </a:xfrm>
          <a:prstGeom prst="rect">
            <a:avLst/>
          </a:prstGeom>
          <a:noFill/>
        </p:spPr>
        <p:txBody>
          <a:bodyPr wrap="square" lIns="91422" tIns="45711" rIns="91422" bIns="45711" rtlCol="0">
            <a:spAutoFit/>
          </a:bodyPr>
          <a:lstStyle/>
          <a:p>
            <a:pPr algn="ctr"/>
            <a:r>
              <a:rPr lang="en-US" altLang="zh-CN" sz="2400" dirty="0" smtClean="0">
                <a:solidFill>
                  <a:schemeClr val="bg1"/>
                </a:solidFill>
                <a:latin typeface="微软雅黑" panose="020B0503020204020204" pitchFamily="34" charset="-122"/>
                <a:ea typeface="微软雅黑" panose="020B0503020204020204" pitchFamily="34" charset="-122"/>
              </a:rPr>
              <a:t>3.</a:t>
            </a:r>
            <a:r>
              <a:rPr lang="zh-CN" altLang="en-US" sz="2400" dirty="0" smtClean="0">
                <a:solidFill>
                  <a:schemeClr val="bg1"/>
                </a:solidFill>
                <a:latin typeface="微软雅黑" panose="020B0503020204020204" pitchFamily="34" charset="-122"/>
                <a:ea typeface="微软雅黑" panose="020B0503020204020204" pitchFamily="34" charset="-122"/>
              </a:rPr>
              <a:t>分享交流</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nvGrpSpPr>
          <p:cNvPr id="3" name="组合 4"/>
          <p:cNvGrpSpPr/>
          <p:nvPr/>
        </p:nvGrpSpPr>
        <p:grpSpPr>
          <a:xfrm>
            <a:off x="219075" y="1079731"/>
            <a:ext cx="8738174" cy="4660139"/>
            <a:chOff x="219075" y="1079731"/>
            <a:chExt cx="8738174" cy="4660139"/>
          </a:xfrm>
        </p:grpSpPr>
        <p:grpSp>
          <p:nvGrpSpPr>
            <p:cNvPr id="4" name="组合 3"/>
            <p:cNvGrpSpPr/>
            <p:nvPr/>
          </p:nvGrpSpPr>
          <p:grpSpPr>
            <a:xfrm>
              <a:off x="355599" y="1079731"/>
              <a:ext cx="7957231" cy="1833423"/>
              <a:chOff x="355600" y="891209"/>
              <a:chExt cx="7723380" cy="1833423"/>
            </a:xfrm>
          </p:grpSpPr>
          <p:sp>
            <p:nvSpPr>
              <p:cNvPr id="15" name="TextBox 5"/>
              <p:cNvSpPr txBox="1">
                <a:spLocks noChangeArrowheads="1"/>
              </p:cNvSpPr>
              <p:nvPr/>
            </p:nvSpPr>
            <p:spPr bwMode="auto">
              <a:xfrm>
                <a:off x="435167" y="1455054"/>
                <a:ext cx="7643813" cy="12695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50000"/>
                  </a:lnSpc>
                </a:pPr>
                <a:r>
                  <a:rPr lang="zh-CN" altLang="en-US" dirty="0">
                    <a:solidFill>
                      <a:schemeClr val="bg2">
                        <a:lumMod val="25000"/>
                      </a:schemeClr>
                    </a:solidFill>
                    <a:latin typeface="微软雅黑" pitchFamily="34" charset="-122"/>
                    <a:ea typeface="微软雅黑" pitchFamily="34" charset="-122"/>
                  </a:rPr>
                  <a:t>        公司重视文化的宣传工作，制作了各种内部刊物，如</a:t>
                </a:r>
                <a:r>
                  <a:rPr lang="en-US" altLang="zh-CN" dirty="0">
                    <a:solidFill>
                      <a:schemeClr val="bg2">
                        <a:lumMod val="25000"/>
                      </a:schemeClr>
                    </a:solidFill>
                    <a:latin typeface="微软雅黑" pitchFamily="34" charset="-122"/>
                    <a:ea typeface="微软雅黑" pitchFamily="34" charset="-122"/>
                  </a:rPr>
                  <a:t>《</a:t>
                </a:r>
                <a:r>
                  <a:rPr lang="zh-CN" altLang="en-US" dirty="0">
                    <a:solidFill>
                      <a:schemeClr val="bg2">
                        <a:lumMod val="25000"/>
                      </a:schemeClr>
                    </a:solidFill>
                    <a:latin typeface="微软雅黑" pitchFamily="34" charset="-122"/>
                    <a:ea typeface="微软雅黑" pitchFamily="34" charset="-122"/>
                  </a:rPr>
                  <a:t>康拓普人</a:t>
                </a:r>
                <a:r>
                  <a:rPr lang="en-US" altLang="zh-CN" dirty="0">
                    <a:solidFill>
                      <a:schemeClr val="bg2">
                        <a:lumMod val="25000"/>
                      </a:schemeClr>
                    </a:solidFill>
                    <a:latin typeface="微软雅黑" pitchFamily="34" charset="-122"/>
                    <a:ea typeface="微软雅黑" pitchFamily="34" charset="-122"/>
                  </a:rPr>
                  <a:t>》</a:t>
                </a:r>
                <a:r>
                  <a:rPr lang="zh-CN" altLang="en-US" dirty="0">
                    <a:solidFill>
                      <a:schemeClr val="bg2">
                        <a:lumMod val="25000"/>
                      </a:schemeClr>
                    </a:solidFill>
                    <a:latin typeface="微软雅黑" pitchFamily="34" charset="-122"/>
                    <a:ea typeface="微软雅黑" pitchFamily="34" charset="-122"/>
                  </a:rPr>
                  <a:t>、</a:t>
                </a:r>
                <a:r>
                  <a:rPr lang="en-US" altLang="zh-CN" dirty="0">
                    <a:solidFill>
                      <a:schemeClr val="bg2">
                        <a:lumMod val="25000"/>
                      </a:schemeClr>
                    </a:solidFill>
                    <a:latin typeface="微软雅黑" pitchFamily="34" charset="-122"/>
                    <a:ea typeface="微软雅黑" pitchFamily="34" charset="-122"/>
                  </a:rPr>
                  <a:t>《</a:t>
                </a:r>
                <a:r>
                  <a:rPr lang="zh-CN" altLang="en-US" dirty="0">
                    <a:solidFill>
                      <a:schemeClr val="bg2">
                        <a:lumMod val="25000"/>
                      </a:schemeClr>
                    </a:solidFill>
                    <a:latin typeface="微软雅黑" pitchFamily="34" charset="-122"/>
                    <a:ea typeface="微软雅黑" pitchFamily="34" charset="-122"/>
                  </a:rPr>
                  <a:t>质量之窗</a:t>
                </a:r>
                <a:r>
                  <a:rPr lang="en-US" altLang="zh-CN" dirty="0">
                    <a:solidFill>
                      <a:schemeClr val="bg2">
                        <a:lumMod val="25000"/>
                      </a:schemeClr>
                    </a:solidFill>
                    <a:latin typeface="微软雅黑" pitchFamily="34" charset="-122"/>
                    <a:ea typeface="微软雅黑" pitchFamily="34" charset="-122"/>
                  </a:rPr>
                  <a:t>》</a:t>
                </a:r>
                <a:r>
                  <a:rPr lang="zh-CN" altLang="en-US" dirty="0">
                    <a:solidFill>
                      <a:schemeClr val="bg2">
                        <a:lumMod val="25000"/>
                      </a:schemeClr>
                    </a:solidFill>
                    <a:latin typeface="微软雅黑" pitchFamily="34" charset="-122"/>
                    <a:ea typeface="微软雅黑" pitchFamily="34" charset="-122"/>
                  </a:rPr>
                  <a:t>、</a:t>
                </a:r>
                <a:r>
                  <a:rPr lang="en-US" altLang="zh-CN" dirty="0">
                    <a:solidFill>
                      <a:schemeClr val="bg2">
                        <a:lumMod val="25000"/>
                      </a:schemeClr>
                    </a:solidFill>
                    <a:latin typeface="微软雅黑" pitchFamily="34" charset="-122"/>
                    <a:ea typeface="微软雅黑" pitchFamily="34" charset="-122"/>
                  </a:rPr>
                  <a:t>《</a:t>
                </a:r>
                <a:r>
                  <a:rPr lang="zh-CN" altLang="en-US" dirty="0">
                    <a:solidFill>
                      <a:schemeClr val="bg2">
                        <a:lumMod val="25000"/>
                      </a:schemeClr>
                    </a:solidFill>
                    <a:latin typeface="微软雅黑" pitchFamily="34" charset="-122"/>
                    <a:ea typeface="微软雅黑" pitchFamily="34" charset="-122"/>
                  </a:rPr>
                  <a:t>技术家园</a:t>
                </a:r>
                <a:r>
                  <a:rPr lang="en-US" altLang="zh-CN" dirty="0">
                    <a:solidFill>
                      <a:schemeClr val="bg2">
                        <a:lumMod val="25000"/>
                      </a:schemeClr>
                    </a:solidFill>
                    <a:latin typeface="微软雅黑" pitchFamily="34" charset="-122"/>
                    <a:ea typeface="微软雅黑" pitchFamily="34" charset="-122"/>
                  </a:rPr>
                  <a:t>》</a:t>
                </a:r>
                <a:r>
                  <a:rPr lang="zh-CN" altLang="en-US" dirty="0">
                    <a:solidFill>
                      <a:schemeClr val="bg2">
                        <a:lumMod val="25000"/>
                      </a:schemeClr>
                    </a:solidFill>
                    <a:latin typeface="微软雅黑" pitchFamily="34" charset="-122"/>
                    <a:ea typeface="微软雅黑" pitchFamily="34" charset="-122"/>
                  </a:rPr>
                  <a:t>等，传达公司时闻资讯、技术要点、质量专题等，并设计了丰富的文化墙墙面，传达公司企业文化的同时，为员工带来</a:t>
                </a:r>
                <a:r>
                  <a:rPr lang="zh-CN" altLang="en-US" dirty="0" smtClean="0">
                    <a:solidFill>
                      <a:schemeClr val="bg2">
                        <a:lumMod val="25000"/>
                      </a:schemeClr>
                    </a:solidFill>
                    <a:latin typeface="微软雅黑" pitchFamily="34" charset="-122"/>
                    <a:ea typeface="微软雅黑" pitchFamily="34" charset="-122"/>
                  </a:rPr>
                  <a:t>赏心悦目之感。</a:t>
                </a:r>
                <a:endParaRPr lang="zh-CN" altLang="en-US" dirty="0">
                  <a:solidFill>
                    <a:schemeClr val="bg2">
                      <a:lumMod val="25000"/>
                    </a:schemeClr>
                  </a:solidFill>
                  <a:latin typeface="微软雅黑" pitchFamily="34" charset="-122"/>
                  <a:ea typeface="微软雅黑" pitchFamily="34" charset="-122"/>
                </a:endParaRPr>
              </a:p>
            </p:txBody>
          </p:sp>
          <p:sp>
            <p:nvSpPr>
              <p:cNvPr id="18" name="矩形 7"/>
              <p:cNvSpPr>
                <a:spLocks noChangeArrowheads="1"/>
              </p:cNvSpPr>
              <p:nvPr/>
            </p:nvSpPr>
            <p:spPr bwMode="auto">
              <a:xfrm>
                <a:off x="355600" y="891209"/>
                <a:ext cx="655955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zh-CN" altLang="en-US" sz="2800" b="1" dirty="0">
                    <a:solidFill>
                      <a:srgbClr val="FF6600"/>
                    </a:solidFill>
                    <a:latin typeface="微软雅黑" pitchFamily="34" charset="-122"/>
                    <a:ea typeface="微软雅黑" pitchFamily="34" charset="-122"/>
                  </a:rPr>
                  <a:t>文化宣传：构建资讯</a:t>
                </a:r>
                <a:r>
                  <a:rPr lang="zh-CN" altLang="en-US" sz="2800" b="1" dirty="0" smtClean="0">
                    <a:solidFill>
                      <a:srgbClr val="FF6600"/>
                    </a:solidFill>
                    <a:latin typeface="微软雅黑" pitchFamily="34" charset="-122"/>
                    <a:ea typeface="微软雅黑" pitchFamily="34" charset="-122"/>
                  </a:rPr>
                  <a:t>平台 </a:t>
                </a:r>
                <a:r>
                  <a:rPr lang="en-US" altLang="zh-CN" sz="2800" b="1" dirty="0" smtClean="0">
                    <a:solidFill>
                      <a:srgbClr val="FF6600"/>
                    </a:solidFill>
                    <a:latin typeface="微软雅黑" pitchFamily="34" charset="-122"/>
                    <a:ea typeface="微软雅黑" pitchFamily="34" charset="-122"/>
                  </a:rPr>
                  <a:t>· </a:t>
                </a:r>
                <a:r>
                  <a:rPr lang="zh-CN" altLang="en-US" sz="2800" b="1" dirty="0" smtClean="0">
                    <a:solidFill>
                      <a:srgbClr val="FF6600"/>
                    </a:solidFill>
                    <a:latin typeface="微软雅黑" pitchFamily="34" charset="-122"/>
                    <a:ea typeface="微软雅黑" pitchFamily="34" charset="-122"/>
                  </a:rPr>
                  <a:t>激发</a:t>
                </a:r>
                <a:r>
                  <a:rPr lang="zh-CN" altLang="en-US" sz="2800" b="1" dirty="0">
                    <a:solidFill>
                      <a:srgbClr val="FF6600"/>
                    </a:solidFill>
                    <a:latin typeface="微软雅黑" pitchFamily="34" charset="-122"/>
                    <a:ea typeface="微软雅黑" pitchFamily="34" charset="-122"/>
                  </a:rPr>
                  <a:t>正能量</a:t>
                </a:r>
              </a:p>
            </p:txBody>
          </p:sp>
        </p:grpSp>
        <p:grpSp>
          <p:nvGrpSpPr>
            <p:cNvPr id="5" name="组合 2"/>
            <p:cNvGrpSpPr/>
            <p:nvPr/>
          </p:nvGrpSpPr>
          <p:grpSpPr>
            <a:xfrm>
              <a:off x="219075" y="3275267"/>
              <a:ext cx="8738174" cy="2464603"/>
              <a:chOff x="642938" y="1014413"/>
              <a:chExt cx="7715250" cy="2057400"/>
            </a:xfrm>
          </p:grpSpPr>
          <p:pic>
            <p:nvPicPr>
              <p:cNvPr id="19" name="Picture 7"/>
              <p:cNvPicPr>
                <a:picLocks noChangeAspect="1" noChangeArrowheads="1"/>
              </p:cNvPicPr>
              <p:nvPr/>
            </p:nvPicPr>
            <p:blipFill>
              <a:blip r:embed="rId2" cstate="print"/>
              <a:srcRect/>
              <a:stretch>
                <a:fillRect/>
              </a:stretch>
            </p:blipFill>
            <p:spPr bwMode="auto">
              <a:xfrm>
                <a:off x="642938" y="1058863"/>
                <a:ext cx="1443037" cy="1933575"/>
              </a:xfrm>
              <a:prstGeom prst="rect">
                <a:avLst/>
              </a:prstGeom>
              <a:ln>
                <a:noFill/>
              </a:ln>
              <a:effectLst>
                <a:outerShdw blurRad="292100" dist="139700" dir="2700000" algn="tl" rotWithShape="0">
                  <a:srgbClr val="333333">
                    <a:alpha val="65000"/>
                  </a:srgbClr>
                </a:outerShdw>
              </a:effectLst>
            </p:spPr>
          </p:pic>
          <p:pic>
            <p:nvPicPr>
              <p:cNvPr id="20" name="Picture 8"/>
              <p:cNvPicPr>
                <a:picLocks noChangeAspect="1" noChangeArrowheads="1"/>
              </p:cNvPicPr>
              <p:nvPr/>
            </p:nvPicPr>
            <p:blipFill>
              <a:blip r:embed="rId3" cstate="print"/>
              <a:srcRect/>
              <a:stretch>
                <a:fillRect/>
              </a:stretch>
            </p:blipFill>
            <p:spPr bwMode="auto">
              <a:xfrm>
                <a:off x="2286000" y="1071563"/>
                <a:ext cx="1400175" cy="1978025"/>
              </a:xfrm>
              <a:prstGeom prst="rect">
                <a:avLst/>
              </a:prstGeom>
              <a:ln>
                <a:noFill/>
              </a:ln>
              <a:effectLst>
                <a:outerShdw blurRad="292100" dist="139700" dir="2700000" algn="tl" rotWithShape="0">
                  <a:srgbClr val="333333">
                    <a:alpha val="65000"/>
                  </a:srgbClr>
                </a:outerShdw>
              </a:effectLst>
            </p:spPr>
          </p:pic>
          <p:pic>
            <p:nvPicPr>
              <p:cNvPr id="23" name="Picture 9"/>
              <p:cNvPicPr>
                <a:picLocks noChangeAspect="1" noChangeArrowheads="1"/>
              </p:cNvPicPr>
              <p:nvPr/>
            </p:nvPicPr>
            <p:blipFill>
              <a:blip r:embed="rId4" cstate="print"/>
              <a:srcRect/>
              <a:stretch>
                <a:fillRect/>
              </a:stretch>
            </p:blipFill>
            <p:spPr bwMode="auto">
              <a:xfrm>
                <a:off x="3786188" y="1058863"/>
                <a:ext cx="1428750" cy="1981200"/>
              </a:xfrm>
              <a:prstGeom prst="rect">
                <a:avLst/>
              </a:prstGeom>
              <a:ln>
                <a:noFill/>
              </a:ln>
              <a:effectLst>
                <a:outerShdw blurRad="292100" dist="139700" dir="2700000" algn="tl" rotWithShape="0">
                  <a:srgbClr val="333333">
                    <a:alpha val="65000"/>
                  </a:srgbClr>
                </a:outerShdw>
              </a:effectLst>
            </p:spPr>
          </p:pic>
          <p:pic>
            <p:nvPicPr>
              <p:cNvPr id="24" name="Picture 10"/>
              <p:cNvPicPr>
                <a:picLocks noChangeAspect="1" noChangeArrowheads="1"/>
              </p:cNvPicPr>
              <p:nvPr/>
            </p:nvPicPr>
            <p:blipFill>
              <a:blip r:embed="rId5" cstate="print"/>
              <a:srcRect/>
              <a:stretch>
                <a:fillRect/>
              </a:stretch>
            </p:blipFill>
            <p:spPr bwMode="auto">
              <a:xfrm>
                <a:off x="5357813" y="1058863"/>
                <a:ext cx="1417637" cy="2000250"/>
              </a:xfrm>
              <a:prstGeom prst="rect">
                <a:avLst/>
              </a:prstGeom>
              <a:ln>
                <a:noFill/>
              </a:ln>
              <a:effectLst>
                <a:outerShdw blurRad="292100" dist="139700" dir="2700000" algn="tl" rotWithShape="0">
                  <a:srgbClr val="333333">
                    <a:alpha val="65000"/>
                  </a:srgbClr>
                </a:outerShdw>
              </a:effectLst>
            </p:spPr>
          </p:pic>
          <p:pic>
            <p:nvPicPr>
              <p:cNvPr id="27" name="图片 26"/>
              <p:cNvPicPr>
                <a:picLocks noChangeAspect="1"/>
              </p:cNvPicPr>
              <p:nvPr/>
            </p:nvPicPr>
            <p:blipFill>
              <a:blip r:embed="rId6" cstate="print"/>
              <a:stretch>
                <a:fillRect/>
              </a:stretch>
            </p:blipFill>
            <p:spPr>
              <a:xfrm>
                <a:off x="6929438" y="1014413"/>
                <a:ext cx="1428750" cy="2057400"/>
              </a:xfrm>
              <a:prstGeom prst="rect">
                <a:avLst/>
              </a:prstGeom>
              <a:ln>
                <a:noFill/>
              </a:ln>
              <a:effectLst>
                <a:outerShdw blurRad="292100" dist="139700" dir="2700000" algn="tl" rotWithShape="0">
                  <a:srgbClr val="333333">
                    <a:alpha val="65000"/>
                  </a:srgbClr>
                </a:outerShdw>
              </a:effectLst>
            </p:spPr>
          </p:pic>
        </p:grpSp>
      </p:grpSp>
      <p:sp>
        <p:nvSpPr>
          <p:cNvPr id="25" name="文本框 17"/>
          <p:cNvSpPr txBox="1"/>
          <p:nvPr/>
        </p:nvSpPr>
        <p:spPr>
          <a:xfrm rot="2441754" flipH="1">
            <a:off x="7963617" y="366138"/>
            <a:ext cx="1348701" cy="384703"/>
          </a:xfrm>
          <a:prstGeom prst="rect">
            <a:avLst/>
          </a:prstGeom>
          <a:noFill/>
        </p:spPr>
        <p:txBody>
          <a:bodyPr wrap="square" lIns="91422" tIns="45711" rIns="91422" bIns="45711" rtlCol="0">
            <a:spAutoFit/>
          </a:bodyPr>
          <a:lstStyle/>
          <a:p>
            <a:r>
              <a:rPr lang="zh-CN" altLang="en-US" sz="1900" dirty="0">
                <a:latin typeface="微软雅黑" pitchFamily="34" charset="-122"/>
                <a:ea typeface="微软雅黑" pitchFamily="34" charset="-122"/>
              </a:rPr>
              <a:t>企业文化</a:t>
            </a:r>
          </a:p>
        </p:txBody>
      </p:sp>
      <p:pic>
        <p:nvPicPr>
          <p:cNvPr id="26" name="图片 25"/>
          <p:cNvPicPr>
            <a:picLocks noChangeAspect="1"/>
          </p:cNvPicPr>
          <p:nvPr/>
        </p:nvPicPr>
        <p:blipFill rotWithShape="1">
          <a:blip r:embed="rId7" cstate="print">
            <a:extLst>
              <a:ext uri="{28A0092B-C50C-407E-A947-70E740481C1C}">
                <a14:useLocalDpi xmlns:a14="http://schemas.microsoft.com/office/drawing/2010/main" xmlns="" val="0"/>
              </a:ext>
            </a:extLst>
          </a:blip>
          <a:srcRect l="85926" t="20226" r="2428" b="21797"/>
          <a:stretch/>
        </p:blipFill>
        <p:spPr>
          <a:xfrm rot="7812851">
            <a:off x="8136900" y="-225687"/>
            <a:ext cx="351863" cy="1879374"/>
          </a:xfrm>
          <a:prstGeom prst="rect">
            <a:avLst/>
          </a:prstGeom>
        </p:spPr>
      </p:pic>
    </p:spTree>
    <p:extLst>
      <p:ext uri="{BB962C8B-B14F-4D97-AF65-F5344CB8AC3E}">
        <p14:creationId xmlns:p14="http://schemas.microsoft.com/office/powerpoint/2010/main" xmlns="" val="28570558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noChangeAspect="1"/>
          </p:cNvGrpSpPr>
          <p:nvPr/>
        </p:nvGrpSpPr>
        <p:grpSpPr bwMode="auto">
          <a:xfrm rot="16200000">
            <a:off x="683014" y="-783587"/>
            <a:ext cx="693495" cy="2341026"/>
            <a:chOff x="381" y="478"/>
            <a:chExt cx="531" cy="2009"/>
          </a:xfrm>
          <a:effectLst>
            <a:outerShdw blurRad="88900" dist="63500" dir="2700000" algn="tl" rotWithShape="0">
              <a:prstClr val="black">
                <a:alpha val="40000"/>
              </a:prstClr>
            </a:outerShdw>
          </a:effectLst>
        </p:grpSpPr>
        <p:sp>
          <p:nvSpPr>
            <p:cNvPr id="33" name="AutoShape 3"/>
            <p:cNvSpPr>
              <a:spLocks noChangeAspect="1" noChangeArrowheads="1" noTextEdit="1"/>
            </p:cNvSpPr>
            <p:nvPr/>
          </p:nvSpPr>
          <p:spPr bwMode="auto">
            <a:xfrm>
              <a:off x="381" y="480"/>
              <a:ext cx="531" cy="20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5"/>
            <p:cNvSpPr>
              <a:spLocks/>
            </p:cNvSpPr>
            <p:nvPr/>
          </p:nvSpPr>
          <p:spPr bwMode="auto">
            <a:xfrm>
              <a:off x="383" y="478"/>
              <a:ext cx="529" cy="2009"/>
            </a:xfrm>
            <a:custGeom>
              <a:avLst/>
              <a:gdLst>
                <a:gd name="T0" fmla="*/ 529 w 529"/>
                <a:gd name="T1" fmla="*/ 2009 h 2009"/>
                <a:gd name="T2" fmla="*/ 261 w 529"/>
                <a:gd name="T3" fmla="*/ 1879 h 2009"/>
                <a:gd name="T4" fmla="*/ 0 w 529"/>
                <a:gd name="T5" fmla="*/ 2009 h 2009"/>
                <a:gd name="T6" fmla="*/ 0 w 529"/>
                <a:gd name="T7" fmla="*/ 0 h 2009"/>
                <a:gd name="T8" fmla="*/ 529 w 529"/>
                <a:gd name="T9" fmla="*/ 0 h 2009"/>
                <a:gd name="T10" fmla="*/ 529 w 529"/>
                <a:gd name="T11" fmla="*/ 2009 h 2009"/>
              </a:gdLst>
              <a:ahLst/>
              <a:cxnLst>
                <a:cxn ang="0">
                  <a:pos x="T0" y="T1"/>
                </a:cxn>
                <a:cxn ang="0">
                  <a:pos x="T2" y="T3"/>
                </a:cxn>
                <a:cxn ang="0">
                  <a:pos x="T4" y="T5"/>
                </a:cxn>
                <a:cxn ang="0">
                  <a:pos x="T6" y="T7"/>
                </a:cxn>
                <a:cxn ang="0">
                  <a:pos x="T8" y="T9"/>
                </a:cxn>
                <a:cxn ang="0">
                  <a:pos x="T10" y="T11"/>
                </a:cxn>
              </a:cxnLst>
              <a:rect l="0" t="0" r="r" b="b"/>
              <a:pathLst>
                <a:path w="529" h="2009">
                  <a:moveTo>
                    <a:pt x="529" y="2009"/>
                  </a:moveTo>
                  <a:lnTo>
                    <a:pt x="261" y="1879"/>
                  </a:lnTo>
                  <a:lnTo>
                    <a:pt x="0" y="2009"/>
                  </a:lnTo>
                  <a:lnTo>
                    <a:pt x="0" y="0"/>
                  </a:lnTo>
                  <a:lnTo>
                    <a:pt x="529" y="0"/>
                  </a:lnTo>
                  <a:lnTo>
                    <a:pt x="529" y="2009"/>
                  </a:lnTo>
                  <a:close/>
                </a:path>
              </a:pathLst>
            </a:custGeom>
            <a:solidFill>
              <a:srgbClr val="F0252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6"/>
            <p:cNvSpPr>
              <a:spLocks/>
            </p:cNvSpPr>
            <p:nvPr/>
          </p:nvSpPr>
          <p:spPr bwMode="auto">
            <a:xfrm>
              <a:off x="426" y="537"/>
              <a:ext cx="443" cy="1877"/>
            </a:xfrm>
            <a:custGeom>
              <a:avLst/>
              <a:gdLst>
                <a:gd name="T0" fmla="*/ 443 w 443"/>
                <a:gd name="T1" fmla="*/ 1877 h 1877"/>
                <a:gd name="T2" fmla="*/ 218 w 443"/>
                <a:gd name="T3" fmla="*/ 1756 h 1877"/>
                <a:gd name="T4" fmla="*/ 0 w 443"/>
                <a:gd name="T5" fmla="*/ 1877 h 1877"/>
                <a:gd name="T6" fmla="*/ 0 w 443"/>
                <a:gd name="T7" fmla="*/ 0 h 1877"/>
                <a:gd name="T8" fmla="*/ 443 w 443"/>
                <a:gd name="T9" fmla="*/ 0 h 1877"/>
                <a:gd name="T10" fmla="*/ 443 w 443"/>
                <a:gd name="T11" fmla="*/ 1877 h 1877"/>
              </a:gdLst>
              <a:ahLst/>
              <a:cxnLst>
                <a:cxn ang="0">
                  <a:pos x="T0" y="T1"/>
                </a:cxn>
                <a:cxn ang="0">
                  <a:pos x="T2" y="T3"/>
                </a:cxn>
                <a:cxn ang="0">
                  <a:pos x="T4" y="T5"/>
                </a:cxn>
                <a:cxn ang="0">
                  <a:pos x="T6" y="T7"/>
                </a:cxn>
                <a:cxn ang="0">
                  <a:pos x="T8" y="T9"/>
                </a:cxn>
                <a:cxn ang="0">
                  <a:pos x="T10" y="T11"/>
                </a:cxn>
              </a:cxnLst>
              <a:rect l="0" t="0" r="r" b="b"/>
              <a:pathLst>
                <a:path w="443" h="1877">
                  <a:moveTo>
                    <a:pt x="443" y="1877"/>
                  </a:moveTo>
                  <a:lnTo>
                    <a:pt x="218" y="1756"/>
                  </a:lnTo>
                  <a:lnTo>
                    <a:pt x="0" y="1877"/>
                  </a:lnTo>
                  <a:lnTo>
                    <a:pt x="0" y="0"/>
                  </a:lnTo>
                  <a:lnTo>
                    <a:pt x="443" y="0"/>
                  </a:lnTo>
                  <a:lnTo>
                    <a:pt x="443" y="1877"/>
                  </a:lnTo>
                  <a:close/>
                </a:path>
              </a:pathLst>
            </a:custGeom>
            <a:noFill/>
            <a:ln w="19050" cap="flat">
              <a:solidFill>
                <a:srgbClr val="FFFFFF"/>
              </a:solidFill>
              <a:prstDash val="dash"/>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6" name="文本框 5"/>
          <p:cNvSpPr txBox="1"/>
          <p:nvPr/>
        </p:nvSpPr>
        <p:spPr>
          <a:xfrm flipH="1">
            <a:off x="0" y="156102"/>
            <a:ext cx="1949748" cy="461647"/>
          </a:xfrm>
          <a:prstGeom prst="rect">
            <a:avLst/>
          </a:prstGeom>
          <a:noFill/>
        </p:spPr>
        <p:txBody>
          <a:bodyPr wrap="square" lIns="91422" tIns="45711" rIns="91422" bIns="45711" rtlCol="0">
            <a:spAutoFit/>
          </a:bodyPr>
          <a:lstStyle/>
          <a:p>
            <a:pPr algn="ctr"/>
            <a:r>
              <a:rPr lang="en-US" altLang="zh-CN" sz="2400" dirty="0" smtClean="0">
                <a:solidFill>
                  <a:schemeClr val="bg1"/>
                </a:solidFill>
                <a:latin typeface="微软雅黑" panose="020B0503020204020204" pitchFamily="34" charset="-122"/>
                <a:ea typeface="微软雅黑" panose="020B0503020204020204" pitchFamily="34" charset="-122"/>
              </a:rPr>
              <a:t>3.</a:t>
            </a:r>
            <a:r>
              <a:rPr lang="zh-CN" altLang="en-US" sz="2400" dirty="0" smtClean="0">
                <a:solidFill>
                  <a:schemeClr val="bg1"/>
                </a:solidFill>
                <a:latin typeface="微软雅黑" panose="020B0503020204020204" pitchFamily="34" charset="-122"/>
                <a:ea typeface="微软雅黑" panose="020B0503020204020204" pitchFamily="34" charset="-122"/>
              </a:rPr>
              <a:t>分享交流</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nvGrpSpPr>
          <p:cNvPr id="3" name="组合 1"/>
          <p:cNvGrpSpPr/>
          <p:nvPr/>
        </p:nvGrpSpPr>
        <p:grpSpPr>
          <a:xfrm>
            <a:off x="336978" y="1105207"/>
            <a:ext cx="8567767" cy="5609940"/>
            <a:chOff x="336978" y="1105207"/>
            <a:chExt cx="8567767" cy="5609940"/>
          </a:xfrm>
        </p:grpSpPr>
        <p:pic>
          <p:nvPicPr>
            <p:cNvPr id="25" name="Picture 3"/>
            <p:cNvPicPr>
              <a:picLocks noChangeAspect="1" noChangeArrowheads="1"/>
            </p:cNvPicPr>
            <p:nvPr/>
          </p:nvPicPr>
          <p:blipFill>
            <a:blip r:embed="rId2" cstate="print"/>
            <a:srcRect/>
            <a:stretch>
              <a:fillRect/>
            </a:stretch>
          </p:blipFill>
          <p:spPr bwMode="auto">
            <a:xfrm>
              <a:off x="336978" y="3779844"/>
              <a:ext cx="4129087" cy="29353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6" name="TextBox 5"/>
            <p:cNvSpPr txBox="1">
              <a:spLocks noChangeArrowheads="1"/>
            </p:cNvSpPr>
            <p:nvPr/>
          </p:nvSpPr>
          <p:spPr bwMode="auto">
            <a:xfrm>
              <a:off x="445355" y="1612619"/>
              <a:ext cx="7927120" cy="20544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285750" indent="-285750" eaLnBrk="1" hangingPunct="1">
                <a:lnSpc>
                  <a:spcPct val="150000"/>
                </a:lnSpc>
                <a:buFont typeface="Arial" pitchFamily="34" charset="0"/>
                <a:buChar char="•"/>
              </a:pPr>
              <a:r>
                <a:rPr lang="en-US" altLang="zh-CN" dirty="0">
                  <a:solidFill>
                    <a:schemeClr val="bg2">
                      <a:lumMod val="25000"/>
                    </a:schemeClr>
                  </a:solidFill>
                  <a:latin typeface="微软雅黑" pitchFamily="34" charset="-122"/>
                  <a:ea typeface="微软雅黑" pitchFamily="34" charset="-122"/>
                </a:rPr>
                <a:t>2016</a:t>
              </a:r>
              <a:r>
                <a:rPr lang="zh-CN" altLang="en-US" dirty="0">
                  <a:solidFill>
                    <a:schemeClr val="bg2">
                      <a:lumMod val="25000"/>
                    </a:schemeClr>
                  </a:solidFill>
                  <a:latin typeface="微软雅黑" pitchFamily="34" charset="-122"/>
                  <a:ea typeface="微软雅黑" pitchFamily="34" charset="-122"/>
                </a:rPr>
                <a:t>年</a:t>
              </a:r>
              <a:r>
                <a:rPr lang="en-US" altLang="zh-CN" dirty="0">
                  <a:solidFill>
                    <a:schemeClr val="bg2">
                      <a:lumMod val="25000"/>
                    </a:schemeClr>
                  </a:solidFill>
                  <a:latin typeface="微软雅黑" pitchFamily="34" charset="-122"/>
                  <a:ea typeface="微软雅黑" pitchFamily="34" charset="-122"/>
                </a:rPr>
                <a:t>5</a:t>
              </a:r>
              <a:r>
                <a:rPr lang="zh-CN" altLang="en-US" dirty="0">
                  <a:solidFill>
                    <a:schemeClr val="bg2">
                      <a:lumMod val="25000"/>
                    </a:schemeClr>
                  </a:solidFill>
                  <a:latin typeface="微软雅黑" pitchFamily="34" charset="-122"/>
                  <a:ea typeface="微软雅黑" pitchFamily="34" charset="-122"/>
                </a:rPr>
                <a:t>月</a:t>
              </a:r>
              <a:r>
                <a:rPr lang="en-US" altLang="zh-CN" dirty="0">
                  <a:solidFill>
                    <a:schemeClr val="bg2">
                      <a:lumMod val="25000"/>
                    </a:schemeClr>
                  </a:solidFill>
                  <a:latin typeface="微软雅黑" pitchFamily="34" charset="-122"/>
                  <a:ea typeface="微软雅黑" pitchFamily="34" charset="-122"/>
                </a:rPr>
                <a:t>20</a:t>
              </a:r>
              <a:r>
                <a:rPr lang="zh-CN" altLang="en-US" dirty="0">
                  <a:solidFill>
                    <a:schemeClr val="bg2">
                      <a:lumMod val="25000"/>
                    </a:schemeClr>
                  </a:solidFill>
                  <a:latin typeface="微软雅黑" pitchFamily="34" charset="-122"/>
                  <a:ea typeface="微软雅黑" pitchFamily="34" charset="-122"/>
                </a:rPr>
                <a:t>日，公司举办第一期零距离活动，这是一场公司高层与一线员工的坦诚</a:t>
              </a:r>
              <a:r>
                <a:rPr lang="zh-CN" altLang="en-US" dirty="0" smtClean="0">
                  <a:solidFill>
                    <a:schemeClr val="bg2">
                      <a:lumMod val="25000"/>
                    </a:schemeClr>
                  </a:solidFill>
                  <a:latin typeface="微软雅黑" pitchFamily="34" charset="-122"/>
                  <a:ea typeface="微软雅黑" pitchFamily="34" charset="-122"/>
                </a:rPr>
                <a:t>对话；</a:t>
              </a:r>
              <a:endParaRPr lang="en-US" altLang="zh-CN" dirty="0">
                <a:solidFill>
                  <a:schemeClr val="bg2">
                    <a:lumMod val="25000"/>
                  </a:schemeClr>
                </a:solidFill>
                <a:latin typeface="微软雅黑" pitchFamily="34" charset="-122"/>
                <a:ea typeface="微软雅黑" pitchFamily="34" charset="-122"/>
              </a:endParaRPr>
            </a:p>
            <a:p>
              <a:pPr marL="285750" indent="-285750" eaLnBrk="1" hangingPunct="1">
                <a:lnSpc>
                  <a:spcPct val="150000"/>
                </a:lnSpc>
                <a:buFont typeface="Arial" pitchFamily="34" charset="0"/>
                <a:buChar char="•"/>
              </a:pPr>
              <a:r>
                <a:rPr lang="zh-CN" altLang="en-US" dirty="0">
                  <a:solidFill>
                    <a:schemeClr val="bg2">
                      <a:lumMod val="25000"/>
                    </a:schemeClr>
                  </a:solidFill>
                  <a:latin typeface="微软雅黑" pitchFamily="34" charset="-122"/>
                  <a:ea typeface="微软雅黑" pitchFamily="34" charset="-122"/>
                </a:rPr>
                <a:t>公司高层领导担任嘉宾，认真倾听每一名员工提出来的意见，所有的问题都得到一个确切的</a:t>
              </a:r>
              <a:r>
                <a:rPr lang="zh-CN" altLang="en-US" dirty="0" smtClean="0">
                  <a:solidFill>
                    <a:schemeClr val="bg2">
                      <a:lumMod val="25000"/>
                    </a:schemeClr>
                  </a:solidFill>
                  <a:latin typeface="微软雅黑" pitchFamily="34" charset="-122"/>
                  <a:ea typeface="微软雅黑" pitchFamily="34" charset="-122"/>
                </a:rPr>
                <a:t>答复；</a:t>
              </a:r>
              <a:endParaRPr lang="en-US" altLang="zh-CN" dirty="0">
                <a:solidFill>
                  <a:schemeClr val="bg2">
                    <a:lumMod val="25000"/>
                  </a:schemeClr>
                </a:solidFill>
                <a:latin typeface="微软雅黑" pitchFamily="34" charset="-122"/>
                <a:ea typeface="微软雅黑" pitchFamily="34" charset="-122"/>
              </a:endParaRPr>
            </a:p>
            <a:p>
              <a:pPr marL="285750" indent="-285750" eaLnBrk="1" hangingPunct="1">
                <a:lnSpc>
                  <a:spcPct val="150000"/>
                </a:lnSpc>
                <a:buFont typeface="Arial" pitchFamily="34" charset="0"/>
                <a:buChar char="•"/>
              </a:pPr>
              <a:r>
                <a:rPr lang="zh-CN" altLang="en-US" dirty="0">
                  <a:solidFill>
                    <a:schemeClr val="bg2">
                      <a:lumMod val="25000"/>
                    </a:schemeClr>
                  </a:solidFill>
                  <a:latin typeface="微软雅黑" pitchFamily="34" charset="-122"/>
                  <a:ea typeface="微软雅黑" pitchFamily="34" charset="-122"/>
                </a:rPr>
                <a:t>坦诚相对，赤子之心，关注一线员工的发展与</a:t>
              </a:r>
              <a:r>
                <a:rPr lang="zh-CN" altLang="en-US" dirty="0" smtClean="0">
                  <a:solidFill>
                    <a:schemeClr val="bg2">
                      <a:lumMod val="25000"/>
                    </a:schemeClr>
                  </a:solidFill>
                  <a:latin typeface="微软雅黑" pitchFamily="34" charset="-122"/>
                  <a:ea typeface="微软雅黑" pitchFamily="34" charset="-122"/>
                </a:rPr>
                <a:t>感受。</a:t>
              </a:r>
              <a:endParaRPr lang="zh-CN" altLang="en-US" dirty="0">
                <a:solidFill>
                  <a:schemeClr val="bg2">
                    <a:lumMod val="25000"/>
                  </a:schemeClr>
                </a:solidFill>
                <a:latin typeface="微软雅黑" pitchFamily="34" charset="-122"/>
                <a:ea typeface="微软雅黑" pitchFamily="34" charset="-122"/>
              </a:endParaRPr>
            </a:p>
          </p:txBody>
        </p:sp>
        <p:sp>
          <p:nvSpPr>
            <p:cNvPr id="29" name="矩形 7"/>
            <p:cNvSpPr>
              <a:spLocks noChangeArrowheads="1"/>
            </p:cNvSpPr>
            <p:nvPr/>
          </p:nvSpPr>
          <p:spPr bwMode="auto">
            <a:xfrm>
              <a:off x="380237" y="1105207"/>
              <a:ext cx="7325488"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zh-CN" altLang="en-US" sz="2800" b="1" dirty="0">
                  <a:solidFill>
                    <a:srgbClr val="FF6600"/>
                  </a:solidFill>
                  <a:latin typeface="微软雅黑" pitchFamily="34" charset="-122"/>
                  <a:ea typeface="微软雅黑" pitchFamily="34" charset="-122"/>
                </a:rPr>
                <a:t>零距离活动：解决问题的</a:t>
              </a:r>
              <a:r>
                <a:rPr lang="zh-CN" altLang="en-US" sz="2800" b="1" dirty="0" smtClean="0">
                  <a:solidFill>
                    <a:srgbClr val="FF6600"/>
                  </a:solidFill>
                  <a:latin typeface="微软雅黑" pitchFamily="34" charset="-122"/>
                  <a:ea typeface="微软雅黑" pitchFamily="34" charset="-122"/>
                </a:rPr>
                <a:t>平台 </a:t>
              </a:r>
              <a:r>
                <a:rPr lang="en-US" altLang="zh-CN" sz="2800" b="1" dirty="0" smtClean="0">
                  <a:solidFill>
                    <a:srgbClr val="FF6600"/>
                  </a:solidFill>
                  <a:latin typeface="微软雅黑" pitchFamily="34" charset="-122"/>
                  <a:ea typeface="微软雅黑" pitchFamily="34" charset="-122"/>
                </a:rPr>
                <a:t>· </a:t>
              </a:r>
              <a:r>
                <a:rPr lang="zh-CN" altLang="en-US" sz="2800" b="1" dirty="0" smtClean="0">
                  <a:solidFill>
                    <a:srgbClr val="FF6600"/>
                  </a:solidFill>
                  <a:latin typeface="微软雅黑" pitchFamily="34" charset="-122"/>
                  <a:ea typeface="微软雅黑" pitchFamily="34" charset="-122"/>
                </a:rPr>
                <a:t>倾诉</a:t>
              </a:r>
              <a:r>
                <a:rPr lang="zh-CN" altLang="en-US" sz="2800" b="1" dirty="0">
                  <a:solidFill>
                    <a:srgbClr val="FF6600"/>
                  </a:solidFill>
                  <a:latin typeface="微软雅黑" pitchFamily="34" charset="-122"/>
                  <a:ea typeface="微软雅黑" pitchFamily="34" charset="-122"/>
                </a:rPr>
                <a:t>的平台</a:t>
              </a:r>
            </a:p>
          </p:txBody>
        </p:sp>
        <p:pic>
          <p:nvPicPr>
            <p:cNvPr id="30" name="Picture 4"/>
            <p:cNvPicPr>
              <a:picLocks noChangeAspect="1" noChangeArrowheads="1"/>
            </p:cNvPicPr>
            <p:nvPr/>
          </p:nvPicPr>
          <p:blipFill>
            <a:blip r:embed="rId3" cstate="print"/>
            <a:srcRect/>
            <a:stretch>
              <a:fillRect/>
            </a:stretch>
          </p:blipFill>
          <p:spPr bwMode="auto">
            <a:xfrm>
              <a:off x="4618465" y="3747563"/>
              <a:ext cx="4286280" cy="294412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
        <p:nvSpPr>
          <p:cNvPr id="14" name="文本框 17"/>
          <p:cNvSpPr txBox="1"/>
          <p:nvPr/>
        </p:nvSpPr>
        <p:spPr>
          <a:xfrm rot="2441754" flipH="1">
            <a:off x="7963617" y="366138"/>
            <a:ext cx="1348701" cy="384703"/>
          </a:xfrm>
          <a:prstGeom prst="rect">
            <a:avLst/>
          </a:prstGeom>
          <a:noFill/>
        </p:spPr>
        <p:txBody>
          <a:bodyPr wrap="square" lIns="91422" tIns="45711" rIns="91422" bIns="45711" rtlCol="0">
            <a:spAutoFit/>
          </a:bodyPr>
          <a:lstStyle/>
          <a:p>
            <a:r>
              <a:rPr lang="zh-CN" altLang="en-US" sz="1900" dirty="0">
                <a:latin typeface="微软雅黑" pitchFamily="34" charset="-122"/>
                <a:ea typeface="微软雅黑" pitchFamily="34" charset="-122"/>
              </a:rPr>
              <a:t>企业文化</a:t>
            </a:r>
          </a:p>
        </p:txBody>
      </p:sp>
      <p:pic>
        <p:nvPicPr>
          <p:cNvPr id="15" name="图片 14"/>
          <p:cNvPicPr>
            <a:picLocks noChangeAspect="1"/>
          </p:cNvPicPr>
          <p:nvPr/>
        </p:nvPicPr>
        <p:blipFill rotWithShape="1">
          <a:blip r:embed="rId4" cstate="print">
            <a:extLst>
              <a:ext uri="{28A0092B-C50C-407E-A947-70E740481C1C}">
                <a14:useLocalDpi xmlns:a14="http://schemas.microsoft.com/office/drawing/2010/main" xmlns="" val="0"/>
              </a:ext>
            </a:extLst>
          </a:blip>
          <a:srcRect l="85926" t="20226" r="2428" b="21797"/>
          <a:stretch/>
        </p:blipFill>
        <p:spPr>
          <a:xfrm rot="7812851">
            <a:off x="8136900" y="-225687"/>
            <a:ext cx="351863" cy="1879374"/>
          </a:xfrm>
          <a:prstGeom prst="rect">
            <a:avLst/>
          </a:prstGeom>
        </p:spPr>
      </p:pic>
    </p:spTree>
    <p:extLst>
      <p:ext uri="{BB962C8B-B14F-4D97-AF65-F5344CB8AC3E}">
        <p14:creationId xmlns:p14="http://schemas.microsoft.com/office/powerpoint/2010/main" xmlns="" val="36264566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p:cNvGrpSpPr>
            <a:grpSpLocks noChangeAspect="1"/>
          </p:cNvGrpSpPr>
          <p:nvPr/>
        </p:nvGrpSpPr>
        <p:grpSpPr bwMode="auto">
          <a:xfrm rot="16200000">
            <a:off x="683014" y="-783587"/>
            <a:ext cx="693495" cy="2341026"/>
            <a:chOff x="381" y="478"/>
            <a:chExt cx="531" cy="2009"/>
          </a:xfrm>
          <a:effectLst>
            <a:outerShdw blurRad="88900" dist="63500" dir="2700000" algn="tl" rotWithShape="0">
              <a:prstClr val="black">
                <a:alpha val="40000"/>
              </a:prstClr>
            </a:outerShdw>
          </a:effectLst>
        </p:grpSpPr>
        <p:sp>
          <p:nvSpPr>
            <p:cNvPr id="33" name="AutoShape 3"/>
            <p:cNvSpPr>
              <a:spLocks noChangeAspect="1" noChangeArrowheads="1" noTextEdit="1"/>
            </p:cNvSpPr>
            <p:nvPr/>
          </p:nvSpPr>
          <p:spPr bwMode="auto">
            <a:xfrm>
              <a:off x="381" y="480"/>
              <a:ext cx="531" cy="20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5"/>
            <p:cNvSpPr>
              <a:spLocks/>
            </p:cNvSpPr>
            <p:nvPr/>
          </p:nvSpPr>
          <p:spPr bwMode="auto">
            <a:xfrm>
              <a:off x="383" y="478"/>
              <a:ext cx="529" cy="2009"/>
            </a:xfrm>
            <a:custGeom>
              <a:avLst/>
              <a:gdLst>
                <a:gd name="T0" fmla="*/ 529 w 529"/>
                <a:gd name="T1" fmla="*/ 2009 h 2009"/>
                <a:gd name="T2" fmla="*/ 261 w 529"/>
                <a:gd name="T3" fmla="*/ 1879 h 2009"/>
                <a:gd name="T4" fmla="*/ 0 w 529"/>
                <a:gd name="T5" fmla="*/ 2009 h 2009"/>
                <a:gd name="T6" fmla="*/ 0 w 529"/>
                <a:gd name="T7" fmla="*/ 0 h 2009"/>
                <a:gd name="T8" fmla="*/ 529 w 529"/>
                <a:gd name="T9" fmla="*/ 0 h 2009"/>
                <a:gd name="T10" fmla="*/ 529 w 529"/>
                <a:gd name="T11" fmla="*/ 2009 h 2009"/>
              </a:gdLst>
              <a:ahLst/>
              <a:cxnLst>
                <a:cxn ang="0">
                  <a:pos x="T0" y="T1"/>
                </a:cxn>
                <a:cxn ang="0">
                  <a:pos x="T2" y="T3"/>
                </a:cxn>
                <a:cxn ang="0">
                  <a:pos x="T4" y="T5"/>
                </a:cxn>
                <a:cxn ang="0">
                  <a:pos x="T6" y="T7"/>
                </a:cxn>
                <a:cxn ang="0">
                  <a:pos x="T8" y="T9"/>
                </a:cxn>
                <a:cxn ang="0">
                  <a:pos x="T10" y="T11"/>
                </a:cxn>
              </a:cxnLst>
              <a:rect l="0" t="0" r="r" b="b"/>
              <a:pathLst>
                <a:path w="529" h="2009">
                  <a:moveTo>
                    <a:pt x="529" y="2009"/>
                  </a:moveTo>
                  <a:lnTo>
                    <a:pt x="261" y="1879"/>
                  </a:lnTo>
                  <a:lnTo>
                    <a:pt x="0" y="2009"/>
                  </a:lnTo>
                  <a:lnTo>
                    <a:pt x="0" y="0"/>
                  </a:lnTo>
                  <a:lnTo>
                    <a:pt x="529" y="0"/>
                  </a:lnTo>
                  <a:lnTo>
                    <a:pt x="529" y="2009"/>
                  </a:lnTo>
                  <a:close/>
                </a:path>
              </a:pathLst>
            </a:custGeom>
            <a:solidFill>
              <a:srgbClr val="F0252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6"/>
            <p:cNvSpPr>
              <a:spLocks/>
            </p:cNvSpPr>
            <p:nvPr/>
          </p:nvSpPr>
          <p:spPr bwMode="auto">
            <a:xfrm>
              <a:off x="426" y="537"/>
              <a:ext cx="443" cy="1877"/>
            </a:xfrm>
            <a:custGeom>
              <a:avLst/>
              <a:gdLst>
                <a:gd name="T0" fmla="*/ 443 w 443"/>
                <a:gd name="T1" fmla="*/ 1877 h 1877"/>
                <a:gd name="T2" fmla="*/ 218 w 443"/>
                <a:gd name="T3" fmla="*/ 1756 h 1877"/>
                <a:gd name="T4" fmla="*/ 0 w 443"/>
                <a:gd name="T5" fmla="*/ 1877 h 1877"/>
                <a:gd name="T6" fmla="*/ 0 w 443"/>
                <a:gd name="T7" fmla="*/ 0 h 1877"/>
                <a:gd name="T8" fmla="*/ 443 w 443"/>
                <a:gd name="T9" fmla="*/ 0 h 1877"/>
                <a:gd name="T10" fmla="*/ 443 w 443"/>
                <a:gd name="T11" fmla="*/ 1877 h 1877"/>
              </a:gdLst>
              <a:ahLst/>
              <a:cxnLst>
                <a:cxn ang="0">
                  <a:pos x="T0" y="T1"/>
                </a:cxn>
                <a:cxn ang="0">
                  <a:pos x="T2" y="T3"/>
                </a:cxn>
                <a:cxn ang="0">
                  <a:pos x="T4" y="T5"/>
                </a:cxn>
                <a:cxn ang="0">
                  <a:pos x="T6" y="T7"/>
                </a:cxn>
                <a:cxn ang="0">
                  <a:pos x="T8" y="T9"/>
                </a:cxn>
                <a:cxn ang="0">
                  <a:pos x="T10" y="T11"/>
                </a:cxn>
              </a:cxnLst>
              <a:rect l="0" t="0" r="r" b="b"/>
              <a:pathLst>
                <a:path w="443" h="1877">
                  <a:moveTo>
                    <a:pt x="443" y="1877"/>
                  </a:moveTo>
                  <a:lnTo>
                    <a:pt x="218" y="1756"/>
                  </a:lnTo>
                  <a:lnTo>
                    <a:pt x="0" y="1877"/>
                  </a:lnTo>
                  <a:lnTo>
                    <a:pt x="0" y="0"/>
                  </a:lnTo>
                  <a:lnTo>
                    <a:pt x="443" y="0"/>
                  </a:lnTo>
                  <a:lnTo>
                    <a:pt x="443" y="1877"/>
                  </a:lnTo>
                  <a:close/>
                </a:path>
              </a:pathLst>
            </a:custGeom>
            <a:noFill/>
            <a:ln w="19050" cap="flat">
              <a:solidFill>
                <a:srgbClr val="FFFFFF"/>
              </a:solidFill>
              <a:prstDash val="dash"/>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6" name="文本框 5"/>
          <p:cNvSpPr txBox="1"/>
          <p:nvPr/>
        </p:nvSpPr>
        <p:spPr>
          <a:xfrm flipH="1">
            <a:off x="0" y="156102"/>
            <a:ext cx="1949748" cy="461647"/>
          </a:xfrm>
          <a:prstGeom prst="rect">
            <a:avLst/>
          </a:prstGeom>
          <a:noFill/>
        </p:spPr>
        <p:txBody>
          <a:bodyPr wrap="square" lIns="91422" tIns="45711" rIns="91422" bIns="45711" rtlCol="0">
            <a:spAutoFit/>
          </a:bodyPr>
          <a:lstStyle/>
          <a:p>
            <a:pPr algn="ctr"/>
            <a:r>
              <a:rPr lang="en-US" altLang="zh-CN" sz="2400" dirty="0" smtClean="0">
                <a:solidFill>
                  <a:schemeClr val="bg1"/>
                </a:solidFill>
                <a:latin typeface="微软雅黑" panose="020B0503020204020204" pitchFamily="34" charset="-122"/>
                <a:ea typeface="微软雅黑" panose="020B0503020204020204" pitchFamily="34" charset="-122"/>
              </a:rPr>
              <a:t>3.</a:t>
            </a:r>
            <a:r>
              <a:rPr lang="zh-CN" altLang="en-US" sz="2400" dirty="0" smtClean="0">
                <a:solidFill>
                  <a:schemeClr val="bg1"/>
                </a:solidFill>
                <a:latin typeface="微软雅黑" panose="020B0503020204020204" pitchFamily="34" charset="-122"/>
                <a:ea typeface="微软雅黑" panose="020B0503020204020204" pitchFamily="34" charset="-122"/>
              </a:rPr>
              <a:t>分享交流</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nvGrpSpPr>
          <p:cNvPr id="4" name="组合 2"/>
          <p:cNvGrpSpPr/>
          <p:nvPr/>
        </p:nvGrpSpPr>
        <p:grpSpPr>
          <a:xfrm>
            <a:off x="642938" y="1000125"/>
            <a:ext cx="7929562" cy="5605404"/>
            <a:chOff x="642938" y="1000125"/>
            <a:chExt cx="7929562" cy="5605404"/>
          </a:xfrm>
        </p:grpSpPr>
        <p:sp>
          <p:nvSpPr>
            <p:cNvPr id="14" name="TextBox 5"/>
            <p:cNvSpPr txBox="1">
              <a:spLocks noChangeArrowheads="1"/>
            </p:cNvSpPr>
            <p:nvPr/>
          </p:nvSpPr>
          <p:spPr bwMode="auto">
            <a:xfrm>
              <a:off x="642938" y="1000125"/>
              <a:ext cx="7929562"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800" b="1" dirty="0">
                  <a:solidFill>
                    <a:srgbClr val="FF6600"/>
                  </a:solidFill>
                  <a:latin typeface="微软雅黑" pitchFamily="34" charset="-122"/>
                  <a:ea typeface="微软雅黑" pitchFamily="34" charset="-122"/>
                </a:rPr>
                <a:t>里程碑总结会议：</a:t>
              </a:r>
              <a:endParaRPr lang="en-US" altLang="zh-CN" sz="2800" b="1" dirty="0">
                <a:solidFill>
                  <a:srgbClr val="FF6600"/>
                </a:solidFill>
                <a:latin typeface="微软雅黑" pitchFamily="34" charset="-122"/>
                <a:ea typeface="微软雅黑" pitchFamily="34" charset="-122"/>
              </a:endParaRPr>
            </a:p>
          </p:txBody>
        </p:sp>
        <p:grpSp>
          <p:nvGrpSpPr>
            <p:cNvPr id="5" name="组合 6"/>
            <p:cNvGrpSpPr>
              <a:grpSpLocks/>
            </p:cNvGrpSpPr>
            <p:nvPr/>
          </p:nvGrpSpPr>
          <p:grpSpPr bwMode="auto">
            <a:xfrm>
              <a:off x="1155929" y="3370522"/>
              <a:ext cx="6325733" cy="3235007"/>
              <a:chOff x="1285875" y="3609975"/>
              <a:chExt cx="6529388" cy="3033713"/>
            </a:xfrm>
          </p:grpSpPr>
          <p:pic>
            <p:nvPicPr>
              <p:cNvPr id="16" name="图片 9"/>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285875" y="3609975"/>
                <a:ext cx="6529388" cy="3033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6"/>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323952" y="3630614"/>
                <a:ext cx="1428760" cy="1041526"/>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 name="TextBox 1"/>
            <p:cNvSpPr txBox="1"/>
            <p:nvPr/>
          </p:nvSpPr>
          <p:spPr>
            <a:xfrm>
              <a:off x="715622" y="1455054"/>
              <a:ext cx="7669893" cy="1899623"/>
            </a:xfrm>
            <a:prstGeom prst="rect">
              <a:avLst/>
            </a:prstGeom>
            <a:noFill/>
          </p:spPr>
          <p:txBody>
            <a:bodyPr wrap="square" rtlCol="0">
              <a:spAutoFit/>
            </a:bodyPr>
            <a:lstStyle/>
            <a:p>
              <a:pPr>
                <a:lnSpc>
                  <a:spcPct val="150000"/>
                </a:lnSpc>
              </a:pPr>
              <a:r>
                <a:rPr lang="en-US" altLang="zh-CN" sz="1600" dirty="0">
                  <a:latin typeface="微软雅黑" pitchFamily="34" charset="-122"/>
                  <a:ea typeface="微软雅黑" pitchFamily="34" charset="-122"/>
                </a:rPr>
                <a:t> </a:t>
              </a:r>
              <a:r>
                <a:rPr lang="en-US" altLang="zh-CN" sz="1600" dirty="0" smtClean="0">
                  <a:latin typeface="微软雅黑" pitchFamily="34" charset="-122"/>
                  <a:ea typeface="微软雅黑" pitchFamily="34" charset="-122"/>
                </a:rPr>
                <a:t>      </a:t>
              </a:r>
              <a:r>
                <a:rPr lang="zh-CN" altLang="zh-CN" sz="1600" dirty="0" smtClean="0">
                  <a:solidFill>
                    <a:schemeClr val="bg2">
                      <a:lumMod val="25000"/>
                    </a:schemeClr>
                  </a:solidFill>
                  <a:latin typeface="微软雅黑" pitchFamily="34" charset="-122"/>
                  <a:ea typeface="微软雅黑" pitchFamily="34" charset="-122"/>
                </a:rPr>
                <a:t>每当</a:t>
              </a:r>
              <a:r>
                <a:rPr lang="zh-CN" altLang="zh-CN" sz="1600" dirty="0">
                  <a:solidFill>
                    <a:schemeClr val="bg2">
                      <a:lumMod val="25000"/>
                    </a:schemeClr>
                  </a:solidFill>
                  <a:latin typeface="微软雅黑" pitchFamily="34" charset="-122"/>
                  <a:ea typeface="微软雅黑" pitchFamily="34" charset="-122"/>
                </a:rPr>
                <a:t>项目按计划到了某一个阶段或取得了一定的进展和成绩，项目组就会召集参与项目的所有成员聚集在一起，组织具有重大意义的里程碑总结会议。大家会对项目历程和成果进行展示，对这个阶段的工作情况进行总结汇报，也会对下一阶段的工作做计划，一起分享这个过程中的拼搏、收获、快乐，遇到的困难、压力和解决办法。团队凝聚力和战斗力在一次次的里程碑总结会议后变得更加强大</a:t>
              </a:r>
              <a:r>
                <a:rPr lang="zh-CN" altLang="en-US" sz="1600" dirty="0">
                  <a:solidFill>
                    <a:schemeClr val="bg2">
                      <a:lumMod val="25000"/>
                    </a:schemeClr>
                  </a:solidFill>
                  <a:latin typeface="微软雅黑" pitchFamily="34" charset="-122"/>
                  <a:ea typeface="微软雅黑" pitchFamily="34" charset="-122"/>
                </a:rPr>
                <a:t>。 </a:t>
              </a:r>
              <a:endParaRPr lang="zh-CN" altLang="en-US" sz="1600" dirty="0">
                <a:solidFill>
                  <a:schemeClr val="bg2">
                    <a:lumMod val="25000"/>
                  </a:schemeClr>
                </a:solidFill>
              </a:endParaRPr>
            </a:p>
          </p:txBody>
        </p:sp>
      </p:grpSp>
      <p:sp>
        <p:nvSpPr>
          <p:cNvPr id="18" name="文本框 17"/>
          <p:cNvSpPr txBox="1"/>
          <p:nvPr/>
        </p:nvSpPr>
        <p:spPr>
          <a:xfrm rot="2441754" flipH="1">
            <a:off x="7963617" y="366138"/>
            <a:ext cx="1348701" cy="384703"/>
          </a:xfrm>
          <a:prstGeom prst="rect">
            <a:avLst/>
          </a:prstGeom>
          <a:noFill/>
        </p:spPr>
        <p:txBody>
          <a:bodyPr wrap="square" lIns="91422" tIns="45711" rIns="91422" bIns="45711" rtlCol="0">
            <a:spAutoFit/>
          </a:bodyPr>
          <a:lstStyle/>
          <a:p>
            <a:r>
              <a:rPr lang="zh-CN" altLang="en-US" sz="1900" dirty="0">
                <a:latin typeface="微软雅黑" pitchFamily="34" charset="-122"/>
                <a:ea typeface="微软雅黑" pitchFamily="34" charset="-122"/>
              </a:rPr>
              <a:t>企业文化</a:t>
            </a:r>
          </a:p>
        </p:txBody>
      </p:sp>
      <p:pic>
        <p:nvPicPr>
          <p:cNvPr id="19" name="图片 18"/>
          <p:cNvPicPr>
            <a:picLocks noChangeAspect="1"/>
          </p:cNvPicPr>
          <p:nvPr/>
        </p:nvPicPr>
        <p:blipFill rotWithShape="1">
          <a:blip r:embed="rId4" cstate="print">
            <a:extLst>
              <a:ext uri="{28A0092B-C50C-407E-A947-70E740481C1C}">
                <a14:useLocalDpi xmlns:a14="http://schemas.microsoft.com/office/drawing/2010/main" xmlns="" val="0"/>
              </a:ext>
            </a:extLst>
          </a:blip>
          <a:srcRect l="85926" t="20226" r="2428" b="21797"/>
          <a:stretch/>
        </p:blipFill>
        <p:spPr>
          <a:xfrm rot="7812851">
            <a:off x="8136900" y="-225687"/>
            <a:ext cx="351863" cy="1879374"/>
          </a:xfrm>
          <a:prstGeom prst="rect">
            <a:avLst/>
          </a:prstGeom>
        </p:spPr>
      </p:pic>
    </p:spTree>
    <p:extLst>
      <p:ext uri="{BB962C8B-B14F-4D97-AF65-F5344CB8AC3E}">
        <p14:creationId xmlns:p14="http://schemas.microsoft.com/office/powerpoint/2010/main" xmlns="" val="6629754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noChangeAspect="1"/>
          </p:cNvGrpSpPr>
          <p:nvPr/>
        </p:nvGrpSpPr>
        <p:grpSpPr bwMode="auto">
          <a:xfrm rot="16200000">
            <a:off x="683014" y="-783587"/>
            <a:ext cx="693495" cy="2341026"/>
            <a:chOff x="381" y="478"/>
            <a:chExt cx="531" cy="2009"/>
          </a:xfrm>
          <a:effectLst>
            <a:outerShdw blurRad="88900" dist="63500" dir="2700000" algn="tl" rotWithShape="0">
              <a:prstClr val="black">
                <a:alpha val="40000"/>
              </a:prstClr>
            </a:outerShdw>
          </a:effectLst>
        </p:grpSpPr>
        <p:sp>
          <p:nvSpPr>
            <p:cNvPr id="33" name="AutoShape 3"/>
            <p:cNvSpPr>
              <a:spLocks noChangeAspect="1" noChangeArrowheads="1" noTextEdit="1"/>
            </p:cNvSpPr>
            <p:nvPr/>
          </p:nvSpPr>
          <p:spPr bwMode="auto">
            <a:xfrm>
              <a:off x="381" y="480"/>
              <a:ext cx="531" cy="20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5"/>
            <p:cNvSpPr>
              <a:spLocks/>
            </p:cNvSpPr>
            <p:nvPr/>
          </p:nvSpPr>
          <p:spPr bwMode="auto">
            <a:xfrm>
              <a:off x="383" y="478"/>
              <a:ext cx="529" cy="2009"/>
            </a:xfrm>
            <a:custGeom>
              <a:avLst/>
              <a:gdLst>
                <a:gd name="T0" fmla="*/ 529 w 529"/>
                <a:gd name="T1" fmla="*/ 2009 h 2009"/>
                <a:gd name="T2" fmla="*/ 261 w 529"/>
                <a:gd name="T3" fmla="*/ 1879 h 2009"/>
                <a:gd name="T4" fmla="*/ 0 w 529"/>
                <a:gd name="T5" fmla="*/ 2009 h 2009"/>
                <a:gd name="T6" fmla="*/ 0 w 529"/>
                <a:gd name="T7" fmla="*/ 0 h 2009"/>
                <a:gd name="T8" fmla="*/ 529 w 529"/>
                <a:gd name="T9" fmla="*/ 0 h 2009"/>
                <a:gd name="T10" fmla="*/ 529 w 529"/>
                <a:gd name="T11" fmla="*/ 2009 h 2009"/>
              </a:gdLst>
              <a:ahLst/>
              <a:cxnLst>
                <a:cxn ang="0">
                  <a:pos x="T0" y="T1"/>
                </a:cxn>
                <a:cxn ang="0">
                  <a:pos x="T2" y="T3"/>
                </a:cxn>
                <a:cxn ang="0">
                  <a:pos x="T4" y="T5"/>
                </a:cxn>
                <a:cxn ang="0">
                  <a:pos x="T6" y="T7"/>
                </a:cxn>
                <a:cxn ang="0">
                  <a:pos x="T8" y="T9"/>
                </a:cxn>
                <a:cxn ang="0">
                  <a:pos x="T10" y="T11"/>
                </a:cxn>
              </a:cxnLst>
              <a:rect l="0" t="0" r="r" b="b"/>
              <a:pathLst>
                <a:path w="529" h="2009">
                  <a:moveTo>
                    <a:pt x="529" y="2009"/>
                  </a:moveTo>
                  <a:lnTo>
                    <a:pt x="261" y="1879"/>
                  </a:lnTo>
                  <a:lnTo>
                    <a:pt x="0" y="2009"/>
                  </a:lnTo>
                  <a:lnTo>
                    <a:pt x="0" y="0"/>
                  </a:lnTo>
                  <a:lnTo>
                    <a:pt x="529" y="0"/>
                  </a:lnTo>
                  <a:lnTo>
                    <a:pt x="529" y="2009"/>
                  </a:lnTo>
                  <a:close/>
                </a:path>
              </a:pathLst>
            </a:custGeom>
            <a:solidFill>
              <a:srgbClr val="F0252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6"/>
            <p:cNvSpPr>
              <a:spLocks/>
            </p:cNvSpPr>
            <p:nvPr/>
          </p:nvSpPr>
          <p:spPr bwMode="auto">
            <a:xfrm>
              <a:off x="426" y="537"/>
              <a:ext cx="443" cy="1877"/>
            </a:xfrm>
            <a:custGeom>
              <a:avLst/>
              <a:gdLst>
                <a:gd name="T0" fmla="*/ 443 w 443"/>
                <a:gd name="T1" fmla="*/ 1877 h 1877"/>
                <a:gd name="T2" fmla="*/ 218 w 443"/>
                <a:gd name="T3" fmla="*/ 1756 h 1877"/>
                <a:gd name="T4" fmla="*/ 0 w 443"/>
                <a:gd name="T5" fmla="*/ 1877 h 1877"/>
                <a:gd name="T6" fmla="*/ 0 w 443"/>
                <a:gd name="T7" fmla="*/ 0 h 1877"/>
                <a:gd name="T8" fmla="*/ 443 w 443"/>
                <a:gd name="T9" fmla="*/ 0 h 1877"/>
                <a:gd name="T10" fmla="*/ 443 w 443"/>
                <a:gd name="T11" fmla="*/ 1877 h 1877"/>
              </a:gdLst>
              <a:ahLst/>
              <a:cxnLst>
                <a:cxn ang="0">
                  <a:pos x="T0" y="T1"/>
                </a:cxn>
                <a:cxn ang="0">
                  <a:pos x="T2" y="T3"/>
                </a:cxn>
                <a:cxn ang="0">
                  <a:pos x="T4" y="T5"/>
                </a:cxn>
                <a:cxn ang="0">
                  <a:pos x="T6" y="T7"/>
                </a:cxn>
                <a:cxn ang="0">
                  <a:pos x="T8" y="T9"/>
                </a:cxn>
                <a:cxn ang="0">
                  <a:pos x="T10" y="T11"/>
                </a:cxn>
              </a:cxnLst>
              <a:rect l="0" t="0" r="r" b="b"/>
              <a:pathLst>
                <a:path w="443" h="1877">
                  <a:moveTo>
                    <a:pt x="443" y="1877"/>
                  </a:moveTo>
                  <a:lnTo>
                    <a:pt x="218" y="1756"/>
                  </a:lnTo>
                  <a:lnTo>
                    <a:pt x="0" y="1877"/>
                  </a:lnTo>
                  <a:lnTo>
                    <a:pt x="0" y="0"/>
                  </a:lnTo>
                  <a:lnTo>
                    <a:pt x="443" y="0"/>
                  </a:lnTo>
                  <a:lnTo>
                    <a:pt x="443" y="1877"/>
                  </a:lnTo>
                  <a:close/>
                </a:path>
              </a:pathLst>
            </a:custGeom>
            <a:noFill/>
            <a:ln w="19050" cap="flat">
              <a:solidFill>
                <a:srgbClr val="FFFFFF"/>
              </a:solidFill>
              <a:prstDash val="dash"/>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6" name="文本框 5"/>
          <p:cNvSpPr txBox="1"/>
          <p:nvPr/>
        </p:nvSpPr>
        <p:spPr>
          <a:xfrm flipH="1">
            <a:off x="0" y="156102"/>
            <a:ext cx="1949748" cy="461647"/>
          </a:xfrm>
          <a:prstGeom prst="rect">
            <a:avLst/>
          </a:prstGeom>
          <a:noFill/>
        </p:spPr>
        <p:txBody>
          <a:bodyPr wrap="square" lIns="91422" tIns="45711" rIns="91422" bIns="45711" rtlCol="0">
            <a:spAutoFit/>
          </a:bodyPr>
          <a:lstStyle/>
          <a:p>
            <a:pPr algn="ctr"/>
            <a:r>
              <a:rPr lang="en-US" altLang="zh-CN" sz="2400" dirty="0" smtClean="0">
                <a:solidFill>
                  <a:schemeClr val="bg1"/>
                </a:solidFill>
                <a:latin typeface="微软雅黑" panose="020B0503020204020204" pitchFamily="34" charset="-122"/>
                <a:ea typeface="微软雅黑" panose="020B0503020204020204" pitchFamily="34" charset="-122"/>
              </a:rPr>
              <a:t>3.</a:t>
            </a:r>
            <a:r>
              <a:rPr lang="zh-CN" altLang="en-US" sz="2400" dirty="0" smtClean="0">
                <a:solidFill>
                  <a:schemeClr val="bg1"/>
                </a:solidFill>
                <a:latin typeface="微软雅黑" panose="020B0503020204020204" pitchFamily="34" charset="-122"/>
                <a:ea typeface="微软雅黑" panose="020B0503020204020204" pitchFamily="34" charset="-122"/>
              </a:rPr>
              <a:t>分享交流</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nvGrpSpPr>
          <p:cNvPr id="3" name="组合 4"/>
          <p:cNvGrpSpPr/>
          <p:nvPr/>
        </p:nvGrpSpPr>
        <p:grpSpPr>
          <a:xfrm>
            <a:off x="689124" y="812757"/>
            <a:ext cx="8071231" cy="5187993"/>
            <a:chOff x="689124" y="812757"/>
            <a:chExt cx="8071231" cy="5187993"/>
          </a:xfrm>
        </p:grpSpPr>
        <p:sp>
          <p:nvSpPr>
            <p:cNvPr id="18" name="TextBox 5"/>
            <p:cNvSpPr txBox="1">
              <a:spLocks noChangeArrowheads="1"/>
            </p:cNvSpPr>
            <p:nvPr/>
          </p:nvSpPr>
          <p:spPr bwMode="auto">
            <a:xfrm>
              <a:off x="689124" y="812757"/>
              <a:ext cx="7143750" cy="662554"/>
            </a:xfrm>
            <a:prstGeom prst="rect">
              <a:avLst/>
            </a:prstGeom>
            <a:noFill/>
            <a:ln w="9525">
              <a:noFill/>
              <a:miter lim="800000"/>
              <a:headEnd/>
              <a:tailEnd/>
            </a:ln>
          </p:spPr>
          <p:txBody>
            <a:bodyPr>
              <a:spAutoFit/>
            </a:bodyPr>
            <a:lstStyle/>
            <a:p>
              <a:pPr>
                <a:lnSpc>
                  <a:spcPct val="150000"/>
                </a:lnSpc>
                <a:defRPr/>
              </a:pPr>
              <a:r>
                <a:rPr lang="zh-CN" altLang="en-US" sz="2800" b="1" dirty="0">
                  <a:solidFill>
                    <a:srgbClr val="FF6600"/>
                  </a:solidFill>
                  <a:latin typeface="微软雅黑" pitchFamily="34" charset="-122"/>
                  <a:ea typeface="微软雅黑" pitchFamily="34" charset="-122"/>
                </a:rPr>
                <a:t>读书会：</a:t>
              </a:r>
              <a:r>
                <a:rPr lang="zh-CN" altLang="en-US" sz="1800" dirty="0">
                  <a:latin typeface="微软雅黑" pitchFamily="34" charset="-122"/>
                  <a:ea typeface="微软雅黑" pitchFamily="34" charset="-122"/>
                </a:rPr>
                <a:t>       </a:t>
              </a:r>
              <a:endParaRPr lang="en-US" altLang="zh-CN" sz="1800" dirty="0">
                <a:latin typeface="微软雅黑" pitchFamily="34" charset="-122"/>
                <a:ea typeface="微软雅黑" pitchFamily="34" charset="-122"/>
              </a:endParaRPr>
            </a:p>
          </p:txBody>
        </p:sp>
        <p:grpSp>
          <p:nvGrpSpPr>
            <p:cNvPr id="5" name="组合 16"/>
            <p:cNvGrpSpPr>
              <a:grpSpLocks/>
            </p:cNvGrpSpPr>
            <p:nvPr/>
          </p:nvGrpSpPr>
          <p:grpSpPr bwMode="auto">
            <a:xfrm>
              <a:off x="1021605" y="2581275"/>
              <a:ext cx="7010134" cy="3419475"/>
              <a:chOff x="928695" y="3314827"/>
              <a:chExt cx="6858015" cy="3186007"/>
            </a:xfrm>
          </p:grpSpPr>
          <p:pic>
            <p:nvPicPr>
              <p:cNvPr id="20" name="图片 12"/>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28695" y="3314827"/>
                <a:ext cx="6858015" cy="31860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6"/>
              <p:cNvPicPr>
                <a:picLocks noChangeAspect="1" noChangeArrowheads="1"/>
              </p:cNvPicPr>
              <p:nvPr/>
            </p:nvPicPr>
            <p:blipFill>
              <a:blip r:embed="rId3" cstate="print"/>
              <a:srcRect/>
              <a:stretch>
                <a:fillRect/>
              </a:stretch>
            </p:blipFill>
            <p:spPr bwMode="auto">
              <a:xfrm>
                <a:off x="3205159" y="3357561"/>
                <a:ext cx="1438279" cy="10115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4" name="TextBox 3"/>
            <p:cNvSpPr txBox="1"/>
            <p:nvPr/>
          </p:nvSpPr>
          <p:spPr>
            <a:xfrm>
              <a:off x="765324" y="1475311"/>
              <a:ext cx="7995031" cy="923330"/>
            </a:xfrm>
            <a:prstGeom prst="rect">
              <a:avLst/>
            </a:prstGeom>
            <a:noFill/>
          </p:spPr>
          <p:txBody>
            <a:bodyPr wrap="square" rtlCol="0">
              <a:spAutoFit/>
            </a:bodyPr>
            <a:lstStyle/>
            <a:p>
              <a:pPr marL="180975" indent="-180975">
                <a:lnSpc>
                  <a:spcPct val="150000"/>
                </a:lnSpc>
                <a:buFont typeface="Arial" pitchFamily="34" charset="0"/>
                <a:buChar char="•"/>
                <a:defRPr/>
              </a:pPr>
              <a:r>
                <a:rPr lang="zh-CN" altLang="en-US" sz="1800" dirty="0">
                  <a:solidFill>
                    <a:schemeClr val="bg2">
                      <a:lumMod val="25000"/>
                    </a:schemeClr>
                  </a:solidFill>
                  <a:latin typeface="微软雅黑" pitchFamily="34" charset="-122"/>
                  <a:ea typeface="微软雅黑" pitchFamily="34" charset="-122"/>
                </a:rPr>
                <a:t>各部门纷纷组织读书会活动</a:t>
              </a:r>
              <a:r>
                <a:rPr lang="zh-CN" altLang="zh-CN" sz="1800" dirty="0">
                  <a:solidFill>
                    <a:schemeClr val="bg2">
                      <a:lumMod val="25000"/>
                    </a:schemeClr>
                  </a:solidFill>
                  <a:latin typeface="微软雅黑" pitchFamily="34" charset="-122"/>
                  <a:ea typeface="微软雅黑" pitchFamily="34" charset="-122"/>
                </a:rPr>
                <a:t>，以阅读人文、管理类书籍为主</a:t>
              </a:r>
              <a:r>
                <a:rPr lang="zh-CN" altLang="en-US" sz="1800" dirty="0">
                  <a:solidFill>
                    <a:schemeClr val="bg2">
                      <a:lumMod val="25000"/>
                    </a:schemeClr>
                  </a:solidFill>
                  <a:latin typeface="微软雅黑" pitchFamily="34" charset="-122"/>
                  <a:ea typeface="微软雅黑" pitchFamily="34" charset="-122"/>
                </a:rPr>
                <a:t>提升知识技能</a:t>
              </a:r>
              <a:endParaRPr lang="en-US" altLang="zh-CN" sz="1800" dirty="0">
                <a:solidFill>
                  <a:schemeClr val="bg2">
                    <a:lumMod val="25000"/>
                  </a:schemeClr>
                </a:solidFill>
                <a:latin typeface="微软雅黑" pitchFamily="34" charset="-122"/>
                <a:ea typeface="微软雅黑" pitchFamily="34" charset="-122"/>
              </a:endParaRPr>
            </a:p>
            <a:p>
              <a:pPr marL="180975" indent="-180975">
                <a:lnSpc>
                  <a:spcPct val="150000"/>
                </a:lnSpc>
                <a:buFont typeface="Arial" pitchFamily="34" charset="0"/>
                <a:buChar char="•"/>
                <a:defRPr/>
              </a:pPr>
              <a:r>
                <a:rPr lang="zh-CN" altLang="en-US" sz="1800" dirty="0">
                  <a:solidFill>
                    <a:schemeClr val="bg2">
                      <a:lumMod val="25000"/>
                    </a:schemeClr>
                  </a:solidFill>
                  <a:latin typeface="微软雅黑" pitchFamily="34" charset="-122"/>
                  <a:ea typeface="微软雅黑" pitchFamily="34" charset="-122"/>
                </a:rPr>
                <a:t>品类丰富的公司图书室向全体员工免费开放，随时随地加油</a:t>
              </a:r>
              <a:r>
                <a:rPr lang="zh-CN" altLang="en-US" sz="1800" dirty="0" smtClean="0">
                  <a:solidFill>
                    <a:schemeClr val="bg2">
                      <a:lumMod val="25000"/>
                    </a:schemeClr>
                  </a:solidFill>
                  <a:latin typeface="微软雅黑" pitchFamily="34" charset="-122"/>
                  <a:ea typeface="微软雅黑" pitchFamily="34" charset="-122"/>
                </a:rPr>
                <a:t>充电</a:t>
              </a:r>
              <a:endParaRPr lang="en-US" altLang="zh-CN" sz="1800" dirty="0">
                <a:solidFill>
                  <a:schemeClr val="bg2">
                    <a:lumMod val="25000"/>
                  </a:schemeClr>
                </a:solidFill>
                <a:latin typeface="微软雅黑" pitchFamily="34" charset="-122"/>
                <a:ea typeface="微软雅黑" pitchFamily="34" charset="-122"/>
              </a:endParaRPr>
            </a:p>
          </p:txBody>
        </p:sp>
      </p:grpSp>
      <p:sp>
        <p:nvSpPr>
          <p:cNvPr id="15" name="文本框 17"/>
          <p:cNvSpPr txBox="1"/>
          <p:nvPr/>
        </p:nvSpPr>
        <p:spPr>
          <a:xfrm rot="2441754" flipH="1">
            <a:off x="7963617" y="366138"/>
            <a:ext cx="1348701" cy="384703"/>
          </a:xfrm>
          <a:prstGeom prst="rect">
            <a:avLst/>
          </a:prstGeom>
          <a:noFill/>
        </p:spPr>
        <p:txBody>
          <a:bodyPr wrap="square" lIns="91422" tIns="45711" rIns="91422" bIns="45711" rtlCol="0">
            <a:spAutoFit/>
          </a:bodyPr>
          <a:lstStyle/>
          <a:p>
            <a:r>
              <a:rPr lang="zh-CN" altLang="en-US" sz="1900" dirty="0">
                <a:latin typeface="微软雅黑" pitchFamily="34" charset="-122"/>
                <a:ea typeface="微软雅黑" pitchFamily="34" charset="-122"/>
              </a:rPr>
              <a:t>企业文化</a:t>
            </a:r>
          </a:p>
        </p:txBody>
      </p:sp>
      <p:pic>
        <p:nvPicPr>
          <p:cNvPr id="16" name="图片 15"/>
          <p:cNvPicPr>
            <a:picLocks noChangeAspect="1"/>
          </p:cNvPicPr>
          <p:nvPr/>
        </p:nvPicPr>
        <p:blipFill rotWithShape="1">
          <a:blip r:embed="rId4" cstate="print">
            <a:extLst>
              <a:ext uri="{28A0092B-C50C-407E-A947-70E740481C1C}">
                <a14:useLocalDpi xmlns:a14="http://schemas.microsoft.com/office/drawing/2010/main" xmlns="" val="0"/>
              </a:ext>
            </a:extLst>
          </a:blip>
          <a:srcRect l="85926" t="20226" r="2428" b="21797"/>
          <a:stretch/>
        </p:blipFill>
        <p:spPr>
          <a:xfrm rot="7812851">
            <a:off x="8136900" y="-225687"/>
            <a:ext cx="351863" cy="1879374"/>
          </a:xfrm>
          <a:prstGeom prst="rect">
            <a:avLst/>
          </a:prstGeom>
        </p:spPr>
      </p:pic>
    </p:spTree>
    <p:extLst>
      <p:ext uri="{BB962C8B-B14F-4D97-AF65-F5344CB8AC3E}">
        <p14:creationId xmlns:p14="http://schemas.microsoft.com/office/powerpoint/2010/main" xmlns="" val="29035076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47603" y="838200"/>
            <a:ext cx="7920000" cy="338554"/>
          </a:xfrm>
          <a:prstGeom prst="rect">
            <a:avLst/>
          </a:prstGeom>
        </p:spPr>
        <p:txBody>
          <a:bodyPr wrap="square">
            <a:spAutoFit/>
          </a:bodyPr>
          <a:lstStyle/>
          <a:p>
            <a:r>
              <a:rPr lang="en-US" altLang="zh-CN" sz="1600" b="1" dirty="0">
                <a:solidFill>
                  <a:srgbClr val="C00000"/>
                </a:solidFill>
                <a:latin typeface="微软雅黑" panose="020B0503020204020204" pitchFamily="34" charset="-122"/>
                <a:ea typeface="微软雅黑" panose="020B0503020204020204" pitchFamily="34" charset="-122"/>
              </a:rPr>
              <a:t>1999</a:t>
            </a:r>
            <a:r>
              <a:rPr lang="en-US" altLang="zh-CN" sz="1600" dirty="0">
                <a:latin typeface="微软雅黑" panose="020B0503020204020204" pitchFamily="34" charset="-122"/>
                <a:ea typeface="微软雅黑" panose="020B0503020204020204" pitchFamily="34" charset="-122"/>
              </a:rPr>
              <a:t> </a:t>
            </a:r>
            <a:r>
              <a:rPr lang="zh-CN" altLang="en-US" sz="1600" b="1" dirty="0" smtClean="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深圳市康拓普电力自动化有限公司”成立。 </a:t>
            </a:r>
          </a:p>
        </p:txBody>
      </p:sp>
      <p:cxnSp>
        <p:nvCxnSpPr>
          <p:cNvPr id="5" name="直接连接符 4"/>
          <p:cNvCxnSpPr/>
          <p:nvPr/>
        </p:nvCxnSpPr>
        <p:spPr>
          <a:xfrm>
            <a:off x="623400" y="990600"/>
            <a:ext cx="0" cy="5715000"/>
          </a:xfrm>
          <a:prstGeom prst="line">
            <a:avLst/>
          </a:prstGeom>
          <a:ln/>
        </p:spPr>
        <p:style>
          <a:lnRef idx="1">
            <a:schemeClr val="dk1"/>
          </a:lnRef>
          <a:fillRef idx="0">
            <a:schemeClr val="dk1"/>
          </a:fillRef>
          <a:effectRef idx="0">
            <a:schemeClr val="dk1"/>
          </a:effectRef>
          <a:fontRef idx="minor">
            <a:schemeClr val="tx1"/>
          </a:fontRef>
        </p:style>
      </p:cxnSp>
      <p:sp>
        <p:nvSpPr>
          <p:cNvPr id="6" name="流程图: 联系 5"/>
          <p:cNvSpPr/>
          <p:nvPr/>
        </p:nvSpPr>
        <p:spPr>
          <a:xfrm>
            <a:off x="533400" y="914577"/>
            <a:ext cx="180000" cy="180000"/>
          </a:xfrm>
          <a:prstGeom prst="flowChartConnector">
            <a:avLst/>
          </a:prstGeom>
          <a:solidFill>
            <a:srgbClr val="C00000"/>
          </a:solidFill>
          <a:ln w="25400" cap="flat">
            <a:no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3600" b="0" i="0" u="none" strike="noStrike" cap="none" spc="0" normalizeH="0" baseline="0">
              <a:ln>
                <a:noFill/>
              </a:ln>
              <a:solidFill>
                <a:srgbClr val="000000"/>
              </a:solidFill>
              <a:effectLst/>
              <a:uFillTx/>
              <a:latin typeface="+mn-lt"/>
              <a:ea typeface="+mn-ea"/>
              <a:cs typeface="+mn-cs"/>
              <a:sym typeface="Trebuchet MS"/>
            </a:endParaRPr>
          </a:p>
        </p:txBody>
      </p:sp>
      <p:sp>
        <p:nvSpPr>
          <p:cNvPr id="7" name="流程图: 联系 6"/>
          <p:cNvSpPr/>
          <p:nvPr/>
        </p:nvSpPr>
        <p:spPr>
          <a:xfrm>
            <a:off x="533400" y="1332125"/>
            <a:ext cx="180000" cy="180000"/>
          </a:xfrm>
          <a:prstGeom prst="flowChartConnector">
            <a:avLst/>
          </a:prstGeom>
          <a:solidFill>
            <a:srgbClr val="C00000"/>
          </a:solidFill>
          <a:ln w="25400" cap="flat">
            <a:no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3600" b="0" i="0" u="none" strike="noStrike" cap="none" spc="0" normalizeH="0" baseline="0">
              <a:ln>
                <a:noFill/>
              </a:ln>
              <a:solidFill>
                <a:srgbClr val="000000"/>
              </a:solidFill>
              <a:effectLst/>
              <a:uFillTx/>
              <a:latin typeface="+mn-lt"/>
              <a:ea typeface="+mn-ea"/>
              <a:cs typeface="+mn-cs"/>
              <a:sym typeface="Trebuchet MS"/>
            </a:endParaRPr>
          </a:p>
        </p:txBody>
      </p:sp>
      <p:sp>
        <p:nvSpPr>
          <p:cNvPr id="8" name="矩形 7"/>
          <p:cNvSpPr/>
          <p:nvPr/>
        </p:nvSpPr>
        <p:spPr>
          <a:xfrm>
            <a:off x="847603" y="1254549"/>
            <a:ext cx="7920000" cy="830997"/>
          </a:xfrm>
          <a:prstGeom prst="rect">
            <a:avLst/>
          </a:prstGeom>
        </p:spPr>
        <p:txBody>
          <a:bodyPr wrap="square">
            <a:spAutoFit/>
          </a:bodyPr>
          <a:lstStyle/>
          <a:p>
            <a:r>
              <a:rPr lang="en-US" altLang="zh-CN" sz="1600" b="1" dirty="0" smtClean="0">
                <a:solidFill>
                  <a:srgbClr val="C00000"/>
                </a:solidFill>
                <a:latin typeface="微软雅黑" panose="020B0503020204020204" pitchFamily="34" charset="-122"/>
                <a:ea typeface="微软雅黑" panose="020B0503020204020204" pitchFamily="34" charset="-122"/>
              </a:rPr>
              <a:t>2002</a:t>
            </a:r>
          </a:p>
          <a:p>
            <a:pPr marL="285750" indent="-285750">
              <a:buFont typeface="Wingdings" panose="05000000000000000000" pitchFamily="2" charset="2"/>
              <a:buChar char="n"/>
            </a:pPr>
            <a:r>
              <a:rPr lang="zh-CN" altLang="en-US" sz="1600" b="1" dirty="0" smtClean="0">
                <a:latin typeface="微软雅黑" panose="020B0503020204020204" pitchFamily="34" charset="-122"/>
                <a:ea typeface="微软雅黑" panose="020B0503020204020204" pitchFamily="34" charset="-122"/>
              </a:rPr>
              <a:t>通过</a:t>
            </a:r>
            <a:r>
              <a:rPr lang="en-US" altLang="zh-CN" sz="1600" b="1" dirty="0" smtClean="0">
                <a:latin typeface="微软雅黑" panose="020B0503020204020204" pitchFamily="34" charset="-122"/>
                <a:ea typeface="微软雅黑" panose="020B0503020204020204" pitchFamily="34" charset="-122"/>
              </a:rPr>
              <a:t>“</a:t>
            </a:r>
            <a:r>
              <a:rPr lang="zh-CN" altLang="en-US" sz="1600" b="1" dirty="0" smtClean="0">
                <a:latin typeface="微软雅黑" panose="020B0503020204020204" pitchFamily="34" charset="-122"/>
                <a:ea typeface="微软雅黑" panose="020B0503020204020204" pitchFamily="34" charset="-122"/>
              </a:rPr>
              <a:t>软件企业</a:t>
            </a:r>
            <a:r>
              <a:rPr lang="en-US" altLang="zh-CN" sz="1600" b="1" dirty="0" smtClean="0">
                <a:latin typeface="微软雅黑" panose="020B0503020204020204" pitchFamily="34" charset="-122"/>
                <a:ea typeface="微软雅黑" panose="020B0503020204020204" pitchFamily="34" charset="-122"/>
              </a:rPr>
              <a:t>”</a:t>
            </a:r>
            <a:r>
              <a:rPr lang="zh-CN" altLang="en-US" sz="1600" b="1" dirty="0" smtClean="0">
                <a:latin typeface="微软雅黑" panose="020B0503020204020204" pitchFamily="34" charset="-122"/>
                <a:ea typeface="微软雅黑" panose="020B0503020204020204" pitchFamily="34" charset="-122"/>
              </a:rPr>
              <a:t>资格</a:t>
            </a:r>
            <a:r>
              <a:rPr lang="zh-CN" altLang="en-US" sz="1600" b="1" dirty="0">
                <a:latin typeface="微软雅黑" panose="020B0503020204020204" pitchFamily="34" charset="-122"/>
                <a:ea typeface="微软雅黑" panose="020B0503020204020204" pitchFamily="34" charset="-122"/>
              </a:rPr>
              <a:t>认证，成为国家首批认证的软件</a:t>
            </a:r>
            <a:r>
              <a:rPr lang="zh-CN" altLang="en-US" sz="1600" b="1" dirty="0" smtClean="0">
                <a:latin typeface="微软雅黑" panose="020B0503020204020204" pitchFamily="34" charset="-122"/>
                <a:ea typeface="微软雅黑" panose="020B0503020204020204" pitchFamily="34" charset="-122"/>
              </a:rPr>
              <a:t>企业。 </a:t>
            </a:r>
            <a:endParaRPr lang="zh-CN" altLang="en-US" sz="1600" b="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rPr>
              <a:t>成功开发出科技技改大修项目管理系统。 </a:t>
            </a:r>
          </a:p>
        </p:txBody>
      </p:sp>
      <p:sp>
        <p:nvSpPr>
          <p:cNvPr id="9" name="矩形 8"/>
          <p:cNvSpPr/>
          <p:nvPr/>
        </p:nvSpPr>
        <p:spPr>
          <a:xfrm>
            <a:off x="847603" y="2163341"/>
            <a:ext cx="7920000" cy="1077218"/>
          </a:xfrm>
          <a:prstGeom prst="rect">
            <a:avLst/>
          </a:prstGeom>
        </p:spPr>
        <p:txBody>
          <a:bodyPr wrap="square">
            <a:spAutoFit/>
          </a:bodyPr>
          <a:lstStyle/>
          <a:p>
            <a:r>
              <a:rPr lang="en-US" altLang="zh-CN" sz="1600" b="1" dirty="0" smtClean="0">
                <a:solidFill>
                  <a:srgbClr val="C00000"/>
                </a:solidFill>
                <a:latin typeface="微软雅黑" panose="020B0503020204020204" pitchFamily="34" charset="-122"/>
                <a:ea typeface="微软雅黑" panose="020B0503020204020204" pitchFamily="34" charset="-122"/>
              </a:rPr>
              <a:t>2003</a:t>
            </a:r>
          </a:p>
          <a:p>
            <a:pPr marL="285750" indent="-285750">
              <a:buFont typeface="Wingdings" panose="05000000000000000000" pitchFamily="2" charset="2"/>
              <a:buChar char="n"/>
            </a:pPr>
            <a:r>
              <a:rPr lang="zh-CN" altLang="en-US" sz="1600" dirty="0" smtClean="0">
                <a:latin typeface="微软雅黑" panose="020B0503020204020204" pitchFamily="34" charset="-122"/>
                <a:ea typeface="微软雅黑" panose="020B0503020204020204" pitchFamily="34" charset="-122"/>
              </a:rPr>
              <a:t>科技</a:t>
            </a:r>
            <a:r>
              <a:rPr lang="zh-CN" altLang="en-US" sz="1600" dirty="0">
                <a:latin typeface="微软雅黑" panose="020B0503020204020204" pitchFamily="34" charset="-122"/>
                <a:ea typeface="微软雅黑" panose="020B0503020204020204" pitchFamily="34" charset="-122"/>
              </a:rPr>
              <a:t>技改项目管理系统在广东电网</a:t>
            </a:r>
            <a:r>
              <a:rPr lang="en-US" altLang="zh-CN" sz="1600" dirty="0">
                <a:latin typeface="微软雅黑" panose="020B0503020204020204" pitchFamily="34" charset="-122"/>
                <a:ea typeface="微软雅黑" panose="020B0503020204020204" pitchFamily="34" charset="-122"/>
              </a:rPr>
              <a:t>21</a:t>
            </a:r>
            <a:r>
              <a:rPr lang="zh-CN" altLang="en-US" sz="1600" dirty="0">
                <a:latin typeface="微软雅黑" panose="020B0503020204020204" pitchFamily="34" charset="-122"/>
                <a:ea typeface="微软雅黑" panose="020B0503020204020204" pitchFamily="34" charset="-122"/>
              </a:rPr>
              <a:t>个地市局成功</a:t>
            </a:r>
            <a:r>
              <a:rPr lang="zh-CN" altLang="en-US" sz="1600" dirty="0" smtClean="0">
                <a:latin typeface="微软雅黑" panose="020B0503020204020204" pitchFamily="34" charset="-122"/>
                <a:ea typeface="微软雅黑" panose="020B0503020204020204" pitchFamily="34" charset="-122"/>
              </a:rPr>
              <a:t>实施。 </a:t>
            </a:r>
            <a:endParaRPr lang="zh-CN" altLang="en-US"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rPr>
              <a:t>将科技技改项目管理系统顺利推广到上海市电力公司</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标志着公司正式进军国家电网公司。 </a:t>
            </a:r>
          </a:p>
        </p:txBody>
      </p:sp>
      <p:sp>
        <p:nvSpPr>
          <p:cNvPr id="10" name="矩形 9"/>
          <p:cNvSpPr/>
          <p:nvPr/>
        </p:nvSpPr>
        <p:spPr>
          <a:xfrm>
            <a:off x="847603" y="3318354"/>
            <a:ext cx="7920000" cy="1077218"/>
          </a:xfrm>
          <a:prstGeom prst="rect">
            <a:avLst/>
          </a:prstGeom>
        </p:spPr>
        <p:txBody>
          <a:bodyPr wrap="square">
            <a:spAutoFit/>
          </a:bodyPr>
          <a:lstStyle/>
          <a:p>
            <a:r>
              <a:rPr lang="en-US" altLang="zh-CN" sz="1600" b="1" dirty="0" smtClean="0">
                <a:solidFill>
                  <a:srgbClr val="C00000"/>
                </a:solidFill>
                <a:latin typeface="微软雅黑" panose="020B0503020204020204" pitchFamily="34" charset="-122"/>
                <a:ea typeface="微软雅黑" panose="020B0503020204020204" pitchFamily="34" charset="-122"/>
              </a:rPr>
              <a:t>2004</a:t>
            </a:r>
          </a:p>
          <a:p>
            <a:pPr marL="285750" indent="-285750">
              <a:buFont typeface="Wingdings" panose="05000000000000000000" pitchFamily="2" charset="2"/>
              <a:buChar char="n"/>
            </a:pPr>
            <a:r>
              <a:rPr lang="zh-CN" altLang="en-US" sz="1600" b="1" dirty="0" smtClean="0">
                <a:latin typeface="微软雅黑" panose="020B0503020204020204" pitchFamily="34" charset="-122"/>
                <a:ea typeface="微软雅黑" panose="020B0503020204020204" pitchFamily="34" charset="-122"/>
              </a:rPr>
              <a:t>通过</a:t>
            </a:r>
            <a:r>
              <a:rPr lang="en-US" altLang="zh-CN" sz="1600" b="1" dirty="0" smtClean="0">
                <a:latin typeface="微软雅黑" panose="020B0503020204020204" pitchFamily="34" charset="-122"/>
                <a:ea typeface="微软雅黑" panose="020B0503020204020204" pitchFamily="34" charset="-122"/>
              </a:rPr>
              <a:t>CMMI 2</a:t>
            </a:r>
            <a:r>
              <a:rPr lang="zh-CN" altLang="en-US" sz="1600" b="1" dirty="0" smtClean="0">
                <a:latin typeface="微软雅黑" panose="020B0503020204020204" pitchFamily="34" charset="-122"/>
                <a:ea typeface="微软雅黑" panose="020B0503020204020204" pitchFamily="34" charset="-122"/>
              </a:rPr>
              <a:t>级认证。 </a:t>
            </a:r>
          </a:p>
          <a:p>
            <a:pPr marL="285750" indent="-285750">
              <a:buFont typeface="Wingdings" panose="05000000000000000000" pitchFamily="2" charset="2"/>
              <a:buChar char="n"/>
            </a:pPr>
            <a:r>
              <a:rPr lang="zh-CN" altLang="en-US" sz="1600" dirty="0" smtClean="0">
                <a:latin typeface="微软雅黑" panose="020B0503020204020204" pitchFamily="34" charset="-122"/>
                <a:ea typeface="微软雅黑" panose="020B0503020204020204" pitchFamily="34" charset="-122"/>
              </a:rPr>
              <a:t>安全生产管理信息系统的首个版本“检修</a:t>
            </a:r>
            <a:r>
              <a:rPr lang="en-US" altLang="zh-CN" sz="1600" dirty="0" smtClean="0">
                <a:latin typeface="微软雅黑" panose="020B0503020204020204" pitchFamily="34" charset="-122"/>
                <a:ea typeface="微软雅黑" panose="020B0503020204020204" pitchFamily="34" charset="-122"/>
              </a:rPr>
              <a:t>ABC”</a:t>
            </a:r>
            <a:r>
              <a:rPr lang="zh-CN" altLang="en-US" sz="1600" dirty="0" smtClean="0">
                <a:latin typeface="微软雅黑" panose="020B0503020204020204" pitchFamily="34" charset="-122"/>
                <a:ea typeface="微软雅黑" panose="020B0503020204020204" pitchFamily="34" charset="-122"/>
              </a:rPr>
              <a:t>正式上线运行。</a:t>
            </a:r>
            <a:endParaRPr lang="en-US" altLang="zh-CN" sz="16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600" dirty="0" smtClean="0">
                <a:latin typeface="微软雅黑" panose="020B0503020204020204" pitchFamily="34" charset="-122"/>
                <a:ea typeface="微软雅黑" panose="020B0503020204020204" pitchFamily="34" charset="-122"/>
              </a:rPr>
              <a:t>基于生产管理系统，成功开发出统一的综合图形平台。 </a:t>
            </a:r>
            <a:endParaRPr lang="zh-CN" altLang="en-US" sz="1600" dirty="0">
              <a:latin typeface="微软雅黑" panose="020B0503020204020204" pitchFamily="34" charset="-122"/>
              <a:ea typeface="微软雅黑" panose="020B0503020204020204" pitchFamily="34" charset="-122"/>
            </a:endParaRPr>
          </a:p>
        </p:txBody>
      </p:sp>
      <p:sp>
        <p:nvSpPr>
          <p:cNvPr id="11" name="矩形 10"/>
          <p:cNvSpPr/>
          <p:nvPr/>
        </p:nvSpPr>
        <p:spPr>
          <a:xfrm>
            <a:off x="847603" y="4473367"/>
            <a:ext cx="7920000" cy="830997"/>
          </a:xfrm>
          <a:prstGeom prst="rect">
            <a:avLst/>
          </a:prstGeom>
        </p:spPr>
        <p:txBody>
          <a:bodyPr wrap="square">
            <a:spAutoFit/>
          </a:bodyPr>
          <a:lstStyle/>
          <a:p>
            <a:r>
              <a:rPr lang="en-US" altLang="zh-CN" sz="1600" b="1" dirty="0" smtClean="0">
                <a:solidFill>
                  <a:srgbClr val="C00000"/>
                </a:solidFill>
                <a:latin typeface="微软雅黑" panose="020B0503020204020204" pitchFamily="34" charset="-122"/>
                <a:ea typeface="微软雅黑" panose="020B0503020204020204" pitchFamily="34" charset="-122"/>
              </a:rPr>
              <a:t>2005</a:t>
            </a:r>
          </a:p>
          <a:p>
            <a:pPr marL="285750" indent="-285750">
              <a:buFont typeface="Wingdings" panose="05000000000000000000" pitchFamily="2" charset="2"/>
              <a:buChar char="n"/>
            </a:pPr>
            <a:r>
              <a:rPr lang="zh-CN" altLang="en-US" sz="1600" b="1" dirty="0" smtClean="0">
                <a:latin typeface="微软雅黑" panose="020B0503020204020204" pitchFamily="34" charset="-122"/>
                <a:ea typeface="微软雅黑" panose="020B0503020204020204" pitchFamily="34" charset="-122"/>
              </a:rPr>
              <a:t>获得</a:t>
            </a:r>
            <a:r>
              <a:rPr lang="zh-CN" altLang="en-US" sz="1600" b="1" dirty="0">
                <a:latin typeface="微软雅黑" panose="020B0503020204020204" pitchFamily="34" charset="-122"/>
                <a:ea typeface="微软雅黑" panose="020B0503020204020204" pitchFamily="34" charset="-122"/>
              </a:rPr>
              <a:t>深圳“软件百强”称号； </a:t>
            </a:r>
          </a:p>
          <a:p>
            <a:pPr marL="285750" indent="-285750">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rPr>
              <a:t>科技技改项目管理系统在四川省电力公司成功实施。</a:t>
            </a:r>
          </a:p>
        </p:txBody>
      </p:sp>
      <p:sp>
        <p:nvSpPr>
          <p:cNvPr id="12" name="矩形 11"/>
          <p:cNvSpPr/>
          <p:nvPr/>
        </p:nvSpPr>
        <p:spPr>
          <a:xfrm>
            <a:off x="847603" y="5382161"/>
            <a:ext cx="7920000" cy="1323439"/>
          </a:xfrm>
          <a:prstGeom prst="rect">
            <a:avLst/>
          </a:prstGeom>
        </p:spPr>
        <p:txBody>
          <a:bodyPr wrap="square">
            <a:spAutoFit/>
          </a:bodyPr>
          <a:lstStyle/>
          <a:p>
            <a:r>
              <a:rPr lang="en-US" altLang="zh-CN" sz="1600" b="1" dirty="0" smtClean="0">
                <a:solidFill>
                  <a:srgbClr val="C00000"/>
                </a:solidFill>
                <a:latin typeface="微软雅黑" panose="020B0503020204020204" pitchFamily="34" charset="-122"/>
                <a:ea typeface="微软雅黑" panose="020B0503020204020204" pitchFamily="34" charset="-122"/>
              </a:rPr>
              <a:t>2006</a:t>
            </a:r>
          </a:p>
          <a:p>
            <a:pPr marL="285750" indent="-285750">
              <a:buFont typeface="Wingdings" panose="05000000000000000000" pitchFamily="2" charset="2"/>
              <a:buChar char="n"/>
            </a:pPr>
            <a:r>
              <a:rPr lang="zh-CN" altLang="en-US" sz="1600" b="1" dirty="0" smtClean="0">
                <a:latin typeface="微软雅黑" panose="020B0503020204020204" pitchFamily="34" charset="-122"/>
                <a:ea typeface="微软雅黑" panose="020B0503020204020204" pitchFamily="34" charset="-122"/>
              </a:rPr>
              <a:t>康</a:t>
            </a:r>
            <a:r>
              <a:rPr lang="zh-CN" altLang="en-US" sz="1600" b="1" dirty="0">
                <a:latin typeface="微软雅黑" panose="020B0503020204020204" pitchFamily="34" charset="-122"/>
                <a:ea typeface="微软雅黑" panose="020B0503020204020204" pitchFamily="34" charset="-122"/>
              </a:rPr>
              <a:t>拓普正式更名为“深圳市康拓普信息技术有限公司</a:t>
            </a:r>
            <a:r>
              <a:rPr lang="zh-CN" altLang="en-US" sz="1600" b="1" dirty="0" smtClean="0">
                <a:latin typeface="微软雅黑" panose="020B0503020204020204" pitchFamily="34" charset="-122"/>
                <a:ea typeface="微软雅黑" panose="020B0503020204020204" pitchFamily="34" charset="-122"/>
              </a:rPr>
              <a:t>”。</a:t>
            </a:r>
            <a:endParaRPr lang="en-US" altLang="zh-CN" sz="1600"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600" b="1" dirty="0" smtClean="0">
                <a:latin typeface="微软雅黑" panose="020B0503020204020204" pitchFamily="34" charset="-122"/>
                <a:ea typeface="微软雅黑" panose="020B0503020204020204" pitchFamily="34" charset="-122"/>
              </a:rPr>
              <a:t>成功</a:t>
            </a:r>
            <a:r>
              <a:rPr lang="zh-CN" altLang="en-US" sz="1600" b="1" dirty="0">
                <a:latin typeface="微软雅黑" panose="020B0503020204020204" pitchFamily="34" charset="-122"/>
                <a:ea typeface="微软雅黑" panose="020B0503020204020204" pitchFamily="34" charset="-122"/>
              </a:rPr>
              <a:t>开发继电保护及故障信息系统，标志着康拓普公司已进入电网企业生产核心</a:t>
            </a:r>
            <a:r>
              <a:rPr lang="zh-CN" altLang="en-US" sz="1600" b="1" dirty="0" smtClean="0">
                <a:latin typeface="微软雅黑" panose="020B0503020204020204" pitchFamily="34" charset="-122"/>
                <a:ea typeface="微软雅黑" panose="020B0503020204020204" pitchFamily="34" charset="-122"/>
              </a:rPr>
              <a:t>领域</a:t>
            </a:r>
            <a:r>
              <a:rPr lang="zh-CN" altLang="en-US" sz="1600" b="1" dirty="0">
                <a:latin typeface="微软雅黑" panose="020B0503020204020204" pitchFamily="34" charset="-122"/>
                <a:ea typeface="微软雅黑" panose="020B0503020204020204" pitchFamily="34" charset="-122"/>
              </a:rPr>
              <a:t>。</a:t>
            </a:r>
          </a:p>
          <a:p>
            <a:pPr marL="285750" indent="-285750">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rPr>
              <a:t>以深圳供电局为试点单位，成功开发出物资管理信息系统。 </a:t>
            </a:r>
          </a:p>
        </p:txBody>
      </p:sp>
      <p:sp>
        <p:nvSpPr>
          <p:cNvPr id="13" name="流程图: 联系 12"/>
          <p:cNvSpPr/>
          <p:nvPr/>
        </p:nvSpPr>
        <p:spPr>
          <a:xfrm>
            <a:off x="533400" y="2234650"/>
            <a:ext cx="180000" cy="180000"/>
          </a:xfrm>
          <a:prstGeom prst="flowChartConnector">
            <a:avLst/>
          </a:prstGeom>
          <a:solidFill>
            <a:srgbClr val="C00000"/>
          </a:solidFill>
          <a:ln w="25400" cap="flat">
            <a:no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3600" b="0" i="0" u="none" strike="noStrike" cap="none" spc="0" normalizeH="0" baseline="0">
              <a:ln>
                <a:noFill/>
              </a:ln>
              <a:solidFill>
                <a:srgbClr val="000000"/>
              </a:solidFill>
              <a:effectLst/>
              <a:uFillTx/>
              <a:latin typeface="+mn-lt"/>
              <a:ea typeface="+mn-ea"/>
              <a:cs typeface="+mn-cs"/>
              <a:sym typeface="Trebuchet MS"/>
            </a:endParaRPr>
          </a:p>
        </p:txBody>
      </p:sp>
      <p:sp>
        <p:nvSpPr>
          <p:cNvPr id="14" name="流程图: 联系 13"/>
          <p:cNvSpPr/>
          <p:nvPr/>
        </p:nvSpPr>
        <p:spPr>
          <a:xfrm>
            <a:off x="533400" y="3401400"/>
            <a:ext cx="180000" cy="180000"/>
          </a:xfrm>
          <a:prstGeom prst="flowChartConnector">
            <a:avLst/>
          </a:prstGeom>
          <a:solidFill>
            <a:srgbClr val="C00000"/>
          </a:solidFill>
          <a:ln w="25400" cap="flat">
            <a:no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3600" b="0" i="0" u="none" strike="noStrike" cap="none" spc="0" normalizeH="0" baseline="0">
              <a:ln>
                <a:noFill/>
              </a:ln>
              <a:solidFill>
                <a:srgbClr val="000000"/>
              </a:solidFill>
              <a:effectLst/>
              <a:uFillTx/>
              <a:latin typeface="+mn-lt"/>
              <a:ea typeface="+mn-ea"/>
              <a:cs typeface="+mn-cs"/>
              <a:sym typeface="Trebuchet MS"/>
            </a:endParaRPr>
          </a:p>
        </p:txBody>
      </p:sp>
      <p:sp>
        <p:nvSpPr>
          <p:cNvPr id="15" name="流程图: 联系 14"/>
          <p:cNvSpPr/>
          <p:nvPr/>
        </p:nvSpPr>
        <p:spPr>
          <a:xfrm>
            <a:off x="533400" y="4544400"/>
            <a:ext cx="180000" cy="180000"/>
          </a:xfrm>
          <a:prstGeom prst="flowChartConnector">
            <a:avLst/>
          </a:prstGeom>
          <a:solidFill>
            <a:srgbClr val="C00000"/>
          </a:solidFill>
          <a:ln w="25400" cap="flat">
            <a:no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3600" b="0" i="0" u="none" strike="noStrike" cap="none" spc="0" normalizeH="0" baseline="0">
              <a:ln>
                <a:noFill/>
              </a:ln>
              <a:solidFill>
                <a:srgbClr val="000000"/>
              </a:solidFill>
              <a:effectLst/>
              <a:uFillTx/>
              <a:latin typeface="+mn-lt"/>
              <a:ea typeface="+mn-ea"/>
              <a:cs typeface="+mn-cs"/>
              <a:sym typeface="Trebuchet MS"/>
            </a:endParaRPr>
          </a:p>
        </p:txBody>
      </p:sp>
      <p:sp>
        <p:nvSpPr>
          <p:cNvPr id="16" name="流程图: 联系 15"/>
          <p:cNvSpPr/>
          <p:nvPr/>
        </p:nvSpPr>
        <p:spPr>
          <a:xfrm>
            <a:off x="533400" y="5454690"/>
            <a:ext cx="180000" cy="180000"/>
          </a:xfrm>
          <a:prstGeom prst="flowChartConnector">
            <a:avLst/>
          </a:prstGeom>
          <a:solidFill>
            <a:srgbClr val="C00000"/>
          </a:solidFill>
          <a:ln w="25400" cap="flat">
            <a:no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3600" b="0" i="0" u="none" strike="noStrike" cap="none" spc="0" normalizeH="0" baseline="0">
              <a:ln>
                <a:noFill/>
              </a:ln>
              <a:solidFill>
                <a:srgbClr val="000000"/>
              </a:solidFill>
              <a:effectLst/>
              <a:uFillTx/>
              <a:latin typeface="+mn-lt"/>
              <a:ea typeface="+mn-ea"/>
              <a:cs typeface="+mn-cs"/>
              <a:sym typeface="Trebuchet MS"/>
            </a:endParaRPr>
          </a:p>
        </p:txBody>
      </p:sp>
      <p:sp>
        <p:nvSpPr>
          <p:cNvPr id="17" name="矩形 16"/>
          <p:cNvSpPr/>
          <p:nvPr/>
        </p:nvSpPr>
        <p:spPr>
          <a:xfrm>
            <a:off x="0" y="0"/>
            <a:ext cx="9144000" cy="648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19" name="矩形 18"/>
          <p:cNvSpPr/>
          <p:nvPr/>
        </p:nvSpPr>
        <p:spPr>
          <a:xfrm>
            <a:off x="0" y="72000"/>
            <a:ext cx="2880000" cy="504000"/>
          </a:xfrm>
          <a:prstGeom prst="rect">
            <a:avLst/>
          </a:prstGeom>
          <a:solidFill>
            <a:srgbClr val="EB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800" b="1" dirty="0" smtClean="0">
                <a:latin typeface="微软雅黑" panose="020B0503020204020204" pitchFamily="34" charset="-122"/>
                <a:ea typeface="微软雅黑" panose="020B0503020204020204" pitchFamily="34" charset="-122"/>
              </a:rPr>
              <a:t>发展历程</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1999253077"/>
      </p:ext>
    </p:extLst>
  </p:cSld>
  <p:clrMapOvr>
    <a:masterClrMapping/>
  </p:clrMapOvr>
  <p:transition spd="slow">
    <p:push dir="u"/>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noChangeAspect="1"/>
          </p:cNvGrpSpPr>
          <p:nvPr/>
        </p:nvGrpSpPr>
        <p:grpSpPr bwMode="auto">
          <a:xfrm rot="16200000">
            <a:off x="683014" y="-783587"/>
            <a:ext cx="693495" cy="2341026"/>
            <a:chOff x="381" y="478"/>
            <a:chExt cx="531" cy="2009"/>
          </a:xfrm>
          <a:effectLst>
            <a:outerShdw blurRad="88900" dist="63500" dir="2700000" algn="tl" rotWithShape="0">
              <a:prstClr val="black">
                <a:alpha val="40000"/>
              </a:prstClr>
            </a:outerShdw>
          </a:effectLst>
        </p:grpSpPr>
        <p:sp>
          <p:nvSpPr>
            <p:cNvPr id="33" name="AutoShape 3"/>
            <p:cNvSpPr>
              <a:spLocks noChangeAspect="1" noChangeArrowheads="1" noTextEdit="1"/>
            </p:cNvSpPr>
            <p:nvPr/>
          </p:nvSpPr>
          <p:spPr bwMode="auto">
            <a:xfrm>
              <a:off x="381" y="480"/>
              <a:ext cx="531" cy="20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5"/>
            <p:cNvSpPr>
              <a:spLocks/>
            </p:cNvSpPr>
            <p:nvPr/>
          </p:nvSpPr>
          <p:spPr bwMode="auto">
            <a:xfrm>
              <a:off x="383" y="478"/>
              <a:ext cx="529" cy="2009"/>
            </a:xfrm>
            <a:custGeom>
              <a:avLst/>
              <a:gdLst>
                <a:gd name="T0" fmla="*/ 529 w 529"/>
                <a:gd name="T1" fmla="*/ 2009 h 2009"/>
                <a:gd name="T2" fmla="*/ 261 w 529"/>
                <a:gd name="T3" fmla="*/ 1879 h 2009"/>
                <a:gd name="T4" fmla="*/ 0 w 529"/>
                <a:gd name="T5" fmla="*/ 2009 h 2009"/>
                <a:gd name="T6" fmla="*/ 0 w 529"/>
                <a:gd name="T7" fmla="*/ 0 h 2009"/>
                <a:gd name="T8" fmla="*/ 529 w 529"/>
                <a:gd name="T9" fmla="*/ 0 h 2009"/>
                <a:gd name="T10" fmla="*/ 529 w 529"/>
                <a:gd name="T11" fmla="*/ 2009 h 2009"/>
              </a:gdLst>
              <a:ahLst/>
              <a:cxnLst>
                <a:cxn ang="0">
                  <a:pos x="T0" y="T1"/>
                </a:cxn>
                <a:cxn ang="0">
                  <a:pos x="T2" y="T3"/>
                </a:cxn>
                <a:cxn ang="0">
                  <a:pos x="T4" y="T5"/>
                </a:cxn>
                <a:cxn ang="0">
                  <a:pos x="T6" y="T7"/>
                </a:cxn>
                <a:cxn ang="0">
                  <a:pos x="T8" y="T9"/>
                </a:cxn>
                <a:cxn ang="0">
                  <a:pos x="T10" y="T11"/>
                </a:cxn>
              </a:cxnLst>
              <a:rect l="0" t="0" r="r" b="b"/>
              <a:pathLst>
                <a:path w="529" h="2009">
                  <a:moveTo>
                    <a:pt x="529" y="2009"/>
                  </a:moveTo>
                  <a:lnTo>
                    <a:pt x="261" y="1879"/>
                  </a:lnTo>
                  <a:lnTo>
                    <a:pt x="0" y="2009"/>
                  </a:lnTo>
                  <a:lnTo>
                    <a:pt x="0" y="0"/>
                  </a:lnTo>
                  <a:lnTo>
                    <a:pt x="529" y="0"/>
                  </a:lnTo>
                  <a:lnTo>
                    <a:pt x="529" y="2009"/>
                  </a:lnTo>
                  <a:close/>
                </a:path>
              </a:pathLst>
            </a:custGeom>
            <a:solidFill>
              <a:srgbClr val="F0252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6"/>
            <p:cNvSpPr>
              <a:spLocks/>
            </p:cNvSpPr>
            <p:nvPr/>
          </p:nvSpPr>
          <p:spPr bwMode="auto">
            <a:xfrm>
              <a:off x="426" y="537"/>
              <a:ext cx="443" cy="1877"/>
            </a:xfrm>
            <a:custGeom>
              <a:avLst/>
              <a:gdLst>
                <a:gd name="T0" fmla="*/ 443 w 443"/>
                <a:gd name="T1" fmla="*/ 1877 h 1877"/>
                <a:gd name="T2" fmla="*/ 218 w 443"/>
                <a:gd name="T3" fmla="*/ 1756 h 1877"/>
                <a:gd name="T4" fmla="*/ 0 w 443"/>
                <a:gd name="T5" fmla="*/ 1877 h 1877"/>
                <a:gd name="T6" fmla="*/ 0 w 443"/>
                <a:gd name="T7" fmla="*/ 0 h 1877"/>
                <a:gd name="T8" fmla="*/ 443 w 443"/>
                <a:gd name="T9" fmla="*/ 0 h 1877"/>
                <a:gd name="T10" fmla="*/ 443 w 443"/>
                <a:gd name="T11" fmla="*/ 1877 h 1877"/>
              </a:gdLst>
              <a:ahLst/>
              <a:cxnLst>
                <a:cxn ang="0">
                  <a:pos x="T0" y="T1"/>
                </a:cxn>
                <a:cxn ang="0">
                  <a:pos x="T2" y="T3"/>
                </a:cxn>
                <a:cxn ang="0">
                  <a:pos x="T4" y="T5"/>
                </a:cxn>
                <a:cxn ang="0">
                  <a:pos x="T6" y="T7"/>
                </a:cxn>
                <a:cxn ang="0">
                  <a:pos x="T8" y="T9"/>
                </a:cxn>
                <a:cxn ang="0">
                  <a:pos x="T10" y="T11"/>
                </a:cxn>
              </a:cxnLst>
              <a:rect l="0" t="0" r="r" b="b"/>
              <a:pathLst>
                <a:path w="443" h="1877">
                  <a:moveTo>
                    <a:pt x="443" y="1877"/>
                  </a:moveTo>
                  <a:lnTo>
                    <a:pt x="218" y="1756"/>
                  </a:lnTo>
                  <a:lnTo>
                    <a:pt x="0" y="1877"/>
                  </a:lnTo>
                  <a:lnTo>
                    <a:pt x="0" y="0"/>
                  </a:lnTo>
                  <a:lnTo>
                    <a:pt x="443" y="0"/>
                  </a:lnTo>
                  <a:lnTo>
                    <a:pt x="443" y="1877"/>
                  </a:lnTo>
                  <a:close/>
                </a:path>
              </a:pathLst>
            </a:custGeom>
            <a:noFill/>
            <a:ln w="19050" cap="flat">
              <a:solidFill>
                <a:srgbClr val="FFFFFF"/>
              </a:solidFill>
              <a:prstDash val="dash"/>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6" name="文本框 5"/>
          <p:cNvSpPr txBox="1"/>
          <p:nvPr/>
        </p:nvSpPr>
        <p:spPr>
          <a:xfrm flipH="1">
            <a:off x="0" y="156102"/>
            <a:ext cx="1949748" cy="461647"/>
          </a:xfrm>
          <a:prstGeom prst="rect">
            <a:avLst/>
          </a:prstGeom>
          <a:noFill/>
        </p:spPr>
        <p:txBody>
          <a:bodyPr wrap="square" lIns="91422" tIns="45711" rIns="91422" bIns="45711" rtlCol="0">
            <a:spAutoFit/>
          </a:bodyPr>
          <a:lstStyle/>
          <a:p>
            <a:pPr algn="ctr"/>
            <a:r>
              <a:rPr lang="en-US" altLang="zh-CN" sz="2400" dirty="0" smtClean="0">
                <a:solidFill>
                  <a:schemeClr val="bg1"/>
                </a:solidFill>
                <a:latin typeface="微软雅黑" panose="020B0503020204020204" pitchFamily="34" charset="-122"/>
                <a:ea typeface="微软雅黑" panose="020B0503020204020204" pitchFamily="34" charset="-122"/>
              </a:rPr>
              <a:t>3.</a:t>
            </a:r>
            <a:r>
              <a:rPr lang="zh-CN" altLang="en-US" sz="2400" dirty="0" smtClean="0">
                <a:solidFill>
                  <a:schemeClr val="bg1"/>
                </a:solidFill>
                <a:latin typeface="微软雅黑" panose="020B0503020204020204" pitchFamily="34" charset="-122"/>
                <a:ea typeface="微软雅黑" panose="020B0503020204020204" pitchFamily="34" charset="-122"/>
              </a:rPr>
              <a:t>分享交流</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719138" y="936561"/>
            <a:ext cx="8224837" cy="5495244"/>
            <a:chOff x="719138" y="936561"/>
            <a:chExt cx="8224837" cy="5495244"/>
          </a:xfrm>
        </p:grpSpPr>
        <p:sp>
          <p:nvSpPr>
            <p:cNvPr id="15" name="TextBox 5"/>
            <p:cNvSpPr txBox="1">
              <a:spLocks noChangeArrowheads="1"/>
            </p:cNvSpPr>
            <p:nvPr/>
          </p:nvSpPr>
          <p:spPr bwMode="auto">
            <a:xfrm>
              <a:off x="719138" y="936561"/>
              <a:ext cx="8224837"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457200" indent="-457200" eaLnBrk="1" hangingPunct="1">
                <a:lnSpc>
                  <a:spcPct val="150000"/>
                </a:lnSpc>
                <a:buFont typeface="Wingdings" pitchFamily="2" charset="2"/>
                <a:buChar char="ü"/>
              </a:pPr>
              <a:r>
                <a:rPr lang="zh-CN" altLang="en-US" sz="2400" b="1" dirty="0">
                  <a:solidFill>
                    <a:srgbClr val="FF6600"/>
                  </a:solidFill>
                  <a:latin typeface="微软雅黑" pitchFamily="34" charset="-122"/>
                  <a:ea typeface="微软雅黑" pitchFamily="34" charset="-122"/>
                </a:rPr>
                <a:t>服务号</a:t>
              </a:r>
              <a:r>
                <a:rPr lang="zh-CN" altLang="en-US" sz="2400" b="1" dirty="0" smtClean="0">
                  <a:solidFill>
                    <a:srgbClr val="FF6600"/>
                  </a:solidFill>
                  <a:latin typeface="微软雅黑" pitchFamily="34" charset="-122"/>
                  <a:ea typeface="微软雅黑" pitchFamily="34" charset="-122"/>
                </a:rPr>
                <a:t>：</a:t>
              </a:r>
              <a:r>
                <a:rPr lang="zh-CN" altLang="en-US" sz="2000" dirty="0" smtClean="0">
                  <a:solidFill>
                    <a:schemeClr val="bg2">
                      <a:lumMod val="25000"/>
                    </a:schemeClr>
                  </a:solidFill>
                  <a:latin typeface="微软雅黑" pitchFamily="34" charset="-122"/>
                  <a:ea typeface="微软雅黑" pitchFamily="34" charset="-122"/>
                </a:rPr>
                <a:t>给</a:t>
              </a:r>
              <a:r>
                <a:rPr lang="zh-CN" altLang="en-US" sz="2000" dirty="0">
                  <a:solidFill>
                    <a:schemeClr val="bg2">
                      <a:lumMod val="25000"/>
                    </a:schemeClr>
                  </a:solidFill>
                  <a:latin typeface="微软雅黑" pitchFamily="34" charset="-122"/>
                  <a:ea typeface="微软雅黑" pitchFamily="34" charset="-122"/>
                </a:rPr>
                <a:t>公司建立一个共享资讯的平台，实现</a:t>
              </a:r>
              <a:r>
                <a:rPr lang="zh-CN" altLang="en-US" sz="2000" dirty="0" smtClean="0">
                  <a:solidFill>
                    <a:schemeClr val="bg2">
                      <a:lumMod val="25000"/>
                    </a:schemeClr>
                  </a:solidFill>
                  <a:latin typeface="微软雅黑" pitchFamily="34" charset="-122"/>
                  <a:ea typeface="微软雅黑" pitchFamily="34" charset="-122"/>
                </a:rPr>
                <a:t>资源共享</a:t>
              </a:r>
              <a:endParaRPr lang="en-US" altLang="zh-CN" sz="2000" dirty="0" smtClean="0">
                <a:solidFill>
                  <a:schemeClr val="bg2">
                    <a:lumMod val="25000"/>
                  </a:schemeClr>
                </a:solidFill>
                <a:latin typeface="微软雅黑" pitchFamily="34" charset="-122"/>
                <a:ea typeface="微软雅黑" pitchFamily="34" charset="-122"/>
              </a:endParaRPr>
            </a:p>
            <a:p>
              <a:pPr marL="457200" indent="-457200" eaLnBrk="1" hangingPunct="1">
                <a:lnSpc>
                  <a:spcPct val="150000"/>
                </a:lnSpc>
                <a:buFont typeface="Wingdings" pitchFamily="2" charset="2"/>
                <a:buChar char="ü"/>
              </a:pPr>
              <a:r>
                <a:rPr lang="zh-CN" altLang="en-US" sz="2400" b="1" dirty="0">
                  <a:solidFill>
                    <a:srgbClr val="FF6600"/>
                  </a:solidFill>
                  <a:latin typeface="微软雅黑" pitchFamily="34" charset="-122"/>
                  <a:ea typeface="微软雅黑" pitchFamily="34" charset="-122"/>
                </a:rPr>
                <a:t>沟通无障碍：</a:t>
              </a:r>
              <a:r>
                <a:rPr lang="en-US" altLang="zh-CN" sz="2400" b="1" dirty="0">
                  <a:solidFill>
                    <a:srgbClr val="FF6600"/>
                  </a:solidFill>
                  <a:latin typeface="微软雅黑" pitchFamily="34" charset="-122"/>
                  <a:ea typeface="微软雅黑" pitchFamily="34" charset="-122"/>
                </a:rPr>
                <a:t>open@szcomtop.com</a:t>
              </a:r>
            </a:p>
          </p:txBody>
        </p:sp>
        <p:pic>
          <p:nvPicPr>
            <p:cNvPr id="16" name="Picture 16"/>
            <p:cNvPicPr>
              <a:picLocks noChangeAspect="1" noChangeArrowheads="1"/>
            </p:cNvPicPr>
            <p:nvPr/>
          </p:nvPicPr>
          <p:blipFill>
            <a:blip r:embed="rId2" cstate="print"/>
            <a:srcRect/>
            <a:stretch>
              <a:fillRect/>
            </a:stretch>
          </p:blipFill>
          <p:spPr bwMode="auto">
            <a:xfrm>
              <a:off x="1255530" y="4203157"/>
              <a:ext cx="2767012" cy="22286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4" name="组合 1"/>
            <p:cNvGrpSpPr/>
            <p:nvPr/>
          </p:nvGrpSpPr>
          <p:grpSpPr>
            <a:xfrm>
              <a:off x="1784918" y="2313541"/>
              <a:ext cx="1785937" cy="1717927"/>
              <a:chOff x="714375" y="3714750"/>
              <a:chExt cx="2428875" cy="2290763"/>
            </a:xfrm>
          </p:grpSpPr>
          <p:pic>
            <p:nvPicPr>
              <p:cNvPr id="17"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071688" y="3714750"/>
                <a:ext cx="1071562" cy="1084263"/>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071688" y="4894263"/>
                <a:ext cx="1071562" cy="111125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4"/>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714375" y="3714750"/>
                <a:ext cx="1114425" cy="1031875"/>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5"/>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714375" y="4897438"/>
                <a:ext cx="1114425" cy="108585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9" name="文本框 1"/>
            <p:cNvSpPr txBox="1"/>
            <p:nvPr/>
          </p:nvSpPr>
          <p:spPr>
            <a:xfrm>
              <a:off x="5007957" y="2645511"/>
              <a:ext cx="2422525" cy="36804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fontAlgn="auto" latinLnBrk="1" hangingPunct="0">
                <a:lnSpc>
                  <a:spcPct val="125000"/>
                </a:lnSpc>
                <a:spcBef>
                  <a:spcPts val="0"/>
                </a:spcBef>
                <a:spcAft>
                  <a:spcPts val="0"/>
                </a:spcAft>
                <a:defRPr/>
              </a:pPr>
              <a:r>
                <a:rPr lang="zh-CN" altLang="en-US" sz="2400" dirty="0">
                  <a:solidFill>
                    <a:srgbClr val="5F5F5F"/>
                  </a:solidFill>
                  <a:latin typeface="微软雅黑" panose="020B0503020204020204" pitchFamily="34" charset="-122"/>
                  <a:ea typeface="微软雅黑" panose="020B0503020204020204" pitchFamily="34" charset="-122"/>
                  <a:sym typeface="Trebuchet MS"/>
                </a:rPr>
                <a:t>我们致力于：</a:t>
              </a:r>
              <a:endParaRPr lang="en-US" altLang="zh-CN" sz="2400" dirty="0">
                <a:solidFill>
                  <a:srgbClr val="5F5F5F"/>
                </a:solidFill>
                <a:latin typeface="微软雅黑" panose="020B0503020204020204" pitchFamily="34" charset="-122"/>
                <a:ea typeface="微软雅黑" panose="020B0503020204020204" pitchFamily="34" charset="-122"/>
                <a:sym typeface="Trebuchet MS"/>
              </a:endParaRPr>
            </a:p>
            <a:p>
              <a:pPr algn="ctr" fontAlgn="auto" latinLnBrk="1" hangingPunct="0">
                <a:lnSpc>
                  <a:spcPct val="125000"/>
                </a:lnSpc>
                <a:spcBef>
                  <a:spcPts val="0"/>
                </a:spcBef>
                <a:spcAft>
                  <a:spcPts val="0"/>
                </a:spcAft>
                <a:defRPr/>
              </a:pPr>
              <a:r>
                <a:rPr lang="zh-CN" altLang="en-US" sz="1800" dirty="0">
                  <a:solidFill>
                    <a:srgbClr val="5F5F5F"/>
                  </a:solidFill>
                  <a:latin typeface="微软雅黑" panose="020B0503020204020204" pitchFamily="34" charset="-122"/>
                  <a:ea typeface="微软雅黑" panose="020B0503020204020204" pitchFamily="34" charset="-122"/>
                </a:rPr>
                <a:t>分享</a:t>
              </a:r>
              <a:endParaRPr lang="en-US" altLang="zh-CN" sz="1800" dirty="0">
                <a:solidFill>
                  <a:srgbClr val="5F5F5F"/>
                </a:solidFill>
                <a:latin typeface="微软雅黑" panose="020B0503020204020204" pitchFamily="34" charset="-122"/>
                <a:ea typeface="微软雅黑" panose="020B0503020204020204" pitchFamily="34" charset="-122"/>
              </a:endParaRPr>
            </a:p>
            <a:p>
              <a:pPr algn="ctr" fontAlgn="auto" latinLnBrk="1" hangingPunct="0">
                <a:lnSpc>
                  <a:spcPct val="125000"/>
                </a:lnSpc>
                <a:spcBef>
                  <a:spcPts val="0"/>
                </a:spcBef>
                <a:spcAft>
                  <a:spcPts val="0"/>
                </a:spcAft>
                <a:defRPr/>
              </a:pPr>
              <a:r>
                <a:rPr lang="zh-CN" altLang="en-US" sz="1800" dirty="0">
                  <a:solidFill>
                    <a:srgbClr val="5F5F5F"/>
                  </a:solidFill>
                  <a:latin typeface="微软雅黑" panose="020B0503020204020204" pitchFamily="34" charset="-122"/>
                  <a:ea typeface="微软雅黑" panose="020B0503020204020204" pitchFamily="34" charset="-122"/>
                  <a:sym typeface="Trebuchet MS"/>
                </a:rPr>
                <a:t>倾听</a:t>
              </a:r>
              <a:endParaRPr lang="en-US" altLang="zh-CN" sz="1800" dirty="0">
                <a:solidFill>
                  <a:srgbClr val="5F5F5F"/>
                </a:solidFill>
                <a:latin typeface="微软雅黑" panose="020B0503020204020204" pitchFamily="34" charset="-122"/>
                <a:ea typeface="微软雅黑" panose="020B0503020204020204" pitchFamily="34" charset="-122"/>
                <a:sym typeface="Trebuchet MS"/>
              </a:endParaRPr>
            </a:p>
            <a:p>
              <a:pPr algn="ctr" fontAlgn="auto" latinLnBrk="1" hangingPunct="0">
                <a:lnSpc>
                  <a:spcPct val="125000"/>
                </a:lnSpc>
                <a:spcBef>
                  <a:spcPts val="0"/>
                </a:spcBef>
                <a:spcAft>
                  <a:spcPts val="0"/>
                </a:spcAft>
                <a:defRPr/>
              </a:pPr>
              <a:r>
                <a:rPr lang="zh-CN" altLang="en-US" sz="1800" dirty="0">
                  <a:solidFill>
                    <a:srgbClr val="5F5F5F"/>
                  </a:solidFill>
                  <a:latin typeface="微软雅黑" panose="020B0503020204020204" pitchFamily="34" charset="-122"/>
                  <a:ea typeface="微软雅黑" panose="020B0503020204020204" pitchFamily="34" charset="-122"/>
                </a:rPr>
                <a:t>信任</a:t>
              </a:r>
              <a:endParaRPr lang="en-US" altLang="zh-CN" sz="1800" dirty="0">
                <a:solidFill>
                  <a:srgbClr val="5F5F5F"/>
                </a:solidFill>
                <a:latin typeface="微软雅黑" panose="020B0503020204020204" pitchFamily="34" charset="-122"/>
                <a:ea typeface="微软雅黑" panose="020B0503020204020204" pitchFamily="34" charset="-122"/>
              </a:endParaRPr>
            </a:p>
            <a:p>
              <a:pPr algn="ctr" fontAlgn="auto" latinLnBrk="1" hangingPunct="0">
                <a:lnSpc>
                  <a:spcPct val="125000"/>
                </a:lnSpc>
                <a:spcBef>
                  <a:spcPts val="0"/>
                </a:spcBef>
                <a:spcAft>
                  <a:spcPts val="0"/>
                </a:spcAft>
                <a:defRPr/>
              </a:pPr>
              <a:r>
                <a:rPr lang="zh-CN" altLang="en-US" sz="1800" dirty="0">
                  <a:solidFill>
                    <a:srgbClr val="5F5F5F"/>
                  </a:solidFill>
                  <a:latin typeface="微软雅黑" panose="020B0503020204020204" pitchFamily="34" charset="-122"/>
                  <a:ea typeface="微软雅黑" panose="020B0503020204020204" pitchFamily="34" charset="-122"/>
                  <a:sym typeface="Trebuchet MS"/>
                </a:rPr>
                <a:t>开放</a:t>
              </a:r>
              <a:endParaRPr lang="en-US" altLang="zh-CN" sz="1800" dirty="0">
                <a:solidFill>
                  <a:srgbClr val="5F5F5F"/>
                </a:solidFill>
                <a:latin typeface="微软雅黑" panose="020B0503020204020204" pitchFamily="34" charset="-122"/>
                <a:ea typeface="微软雅黑" panose="020B0503020204020204" pitchFamily="34" charset="-122"/>
                <a:sym typeface="Trebuchet MS"/>
              </a:endParaRPr>
            </a:p>
            <a:p>
              <a:pPr algn="ctr" fontAlgn="auto" latinLnBrk="1" hangingPunct="0">
                <a:lnSpc>
                  <a:spcPct val="125000"/>
                </a:lnSpc>
                <a:spcBef>
                  <a:spcPts val="0"/>
                </a:spcBef>
                <a:spcAft>
                  <a:spcPts val="0"/>
                </a:spcAft>
                <a:defRPr/>
              </a:pPr>
              <a:r>
                <a:rPr lang="zh-CN" altLang="en-US" sz="1800" dirty="0">
                  <a:solidFill>
                    <a:srgbClr val="5F5F5F"/>
                  </a:solidFill>
                  <a:latin typeface="微软雅黑" panose="020B0503020204020204" pitchFamily="34" charset="-122"/>
                  <a:ea typeface="微软雅黑" panose="020B0503020204020204" pitchFamily="34" charset="-122"/>
                </a:rPr>
                <a:t>自省</a:t>
              </a:r>
              <a:endParaRPr lang="en-US" altLang="zh-CN" sz="1800" dirty="0">
                <a:solidFill>
                  <a:srgbClr val="5F5F5F"/>
                </a:solidFill>
                <a:latin typeface="微软雅黑" panose="020B0503020204020204" pitchFamily="34" charset="-122"/>
                <a:ea typeface="微软雅黑" panose="020B0503020204020204" pitchFamily="34" charset="-122"/>
              </a:endParaRPr>
            </a:p>
            <a:p>
              <a:pPr algn="ctr" fontAlgn="auto" latinLnBrk="1" hangingPunct="0">
                <a:lnSpc>
                  <a:spcPct val="125000"/>
                </a:lnSpc>
                <a:spcBef>
                  <a:spcPts val="0"/>
                </a:spcBef>
                <a:spcAft>
                  <a:spcPts val="0"/>
                </a:spcAft>
                <a:defRPr/>
              </a:pPr>
              <a:r>
                <a:rPr lang="zh-CN" altLang="en-US" sz="1800" dirty="0">
                  <a:solidFill>
                    <a:srgbClr val="5F5F5F"/>
                  </a:solidFill>
                  <a:latin typeface="微软雅黑" panose="020B0503020204020204" pitchFamily="34" charset="-122"/>
                  <a:ea typeface="微软雅黑" panose="020B0503020204020204" pitchFamily="34" charset="-122"/>
                  <a:sym typeface="Trebuchet MS"/>
                </a:rPr>
                <a:t>畅所欲言</a:t>
              </a:r>
              <a:endParaRPr lang="en-US" altLang="zh-CN" sz="1800" dirty="0">
                <a:solidFill>
                  <a:srgbClr val="5F5F5F"/>
                </a:solidFill>
                <a:latin typeface="微软雅黑" panose="020B0503020204020204" pitchFamily="34" charset="-122"/>
                <a:ea typeface="微软雅黑" panose="020B0503020204020204" pitchFamily="34" charset="-122"/>
                <a:sym typeface="Trebuchet MS"/>
              </a:endParaRPr>
            </a:p>
            <a:p>
              <a:pPr algn="ctr" fontAlgn="auto" latinLnBrk="1" hangingPunct="0">
                <a:lnSpc>
                  <a:spcPct val="125000"/>
                </a:lnSpc>
                <a:spcBef>
                  <a:spcPts val="0"/>
                </a:spcBef>
                <a:spcAft>
                  <a:spcPts val="0"/>
                </a:spcAft>
                <a:defRPr/>
              </a:pPr>
              <a:r>
                <a:rPr lang="zh-CN" altLang="en-US" sz="1800" dirty="0">
                  <a:solidFill>
                    <a:srgbClr val="5F5F5F"/>
                  </a:solidFill>
                  <a:latin typeface="微软雅黑" panose="020B0503020204020204" pitchFamily="34" charset="-122"/>
                  <a:ea typeface="微软雅黑" panose="020B0503020204020204" pitchFamily="34" charset="-122"/>
                </a:rPr>
                <a:t>参与改进</a:t>
              </a:r>
              <a:endParaRPr lang="en-US" altLang="zh-CN" sz="1800" dirty="0">
                <a:solidFill>
                  <a:srgbClr val="5F5F5F"/>
                </a:solidFill>
                <a:latin typeface="微软雅黑" panose="020B0503020204020204" pitchFamily="34" charset="-122"/>
                <a:ea typeface="微软雅黑" panose="020B0503020204020204" pitchFamily="34" charset="-122"/>
              </a:endParaRPr>
            </a:p>
            <a:p>
              <a:pPr algn="ctr" fontAlgn="auto" latinLnBrk="1" hangingPunct="0">
                <a:lnSpc>
                  <a:spcPct val="125000"/>
                </a:lnSpc>
                <a:spcBef>
                  <a:spcPts val="0"/>
                </a:spcBef>
                <a:spcAft>
                  <a:spcPts val="0"/>
                </a:spcAft>
                <a:defRPr/>
              </a:pPr>
              <a:r>
                <a:rPr lang="zh-CN" altLang="en-US" sz="1800" dirty="0">
                  <a:solidFill>
                    <a:srgbClr val="5F5F5F"/>
                  </a:solidFill>
                  <a:latin typeface="微软雅黑" panose="020B0503020204020204" pitchFamily="34" charset="-122"/>
                  <a:ea typeface="微软雅黑" panose="020B0503020204020204" pitchFamily="34" charset="-122"/>
                  <a:sym typeface="Trebuchet MS"/>
                </a:rPr>
                <a:t>每天有一个好想法</a:t>
              </a:r>
              <a:endParaRPr lang="en-US" altLang="zh-CN" sz="1800" dirty="0">
                <a:solidFill>
                  <a:srgbClr val="5F5F5F"/>
                </a:solidFill>
                <a:latin typeface="微软雅黑" panose="020B0503020204020204" pitchFamily="34" charset="-122"/>
                <a:ea typeface="微软雅黑" panose="020B0503020204020204" pitchFamily="34" charset="-122"/>
                <a:sym typeface="Trebuchet MS"/>
              </a:endParaRPr>
            </a:p>
            <a:p>
              <a:pPr algn="ctr" fontAlgn="auto" latinLnBrk="1" hangingPunct="0">
                <a:lnSpc>
                  <a:spcPct val="125000"/>
                </a:lnSpc>
                <a:spcBef>
                  <a:spcPts val="0"/>
                </a:spcBef>
                <a:spcAft>
                  <a:spcPts val="0"/>
                </a:spcAft>
                <a:defRPr/>
              </a:pPr>
              <a:r>
                <a:rPr lang="en-US" altLang="zh-CN" sz="1800" dirty="0">
                  <a:solidFill>
                    <a:srgbClr val="5F5F5F"/>
                  </a:solidFill>
                  <a:latin typeface="微软雅黑" panose="020B0503020204020204" pitchFamily="34" charset="-122"/>
                  <a:ea typeface="微软雅黑" panose="020B0503020204020204" pitchFamily="34" charset="-122"/>
                </a:rPr>
                <a:t>……</a:t>
              </a:r>
              <a:endParaRPr lang="zh-CN" altLang="en-US" sz="1800" dirty="0">
                <a:solidFill>
                  <a:srgbClr val="5F5F5F"/>
                </a:solidFill>
                <a:latin typeface="微软雅黑" panose="020B0503020204020204" pitchFamily="34" charset="-122"/>
                <a:ea typeface="微软雅黑" panose="020B0503020204020204" pitchFamily="34" charset="-122"/>
                <a:sym typeface="Trebuchet MS"/>
              </a:endParaRPr>
            </a:p>
          </p:txBody>
        </p:sp>
        <p:pic>
          <p:nvPicPr>
            <p:cNvPr id="30" name="图片 29"/>
            <p:cNvPicPr>
              <a:picLocks noChangeAspect="1"/>
            </p:cNvPicPr>
            <p:nvPr/>
          </p:nvPicPr>
          <p:blipFill>
            <a:blip r:embed="rId7" cstate="print">
              <a:extLst>
                <a:ext uri="{28A0092B-C50C-407E-A947-70E740481C1C}">
                  <a14:useLocalDpi xmlns:a14="http://schemas.microsoft.com/office/drawing/2010/main" xmlns="" val="0"/>
                </a:ext>
              </a:extLst>
            </a:blip>
            <a:srcRect l="6976" t="16280" b="6975"/>
            <a:stretch>
              <a:fillRect/>
            </a:stretch>
          </p:blipFill>
          <p:spPr bwMode="auto">
            <a:xfrm>
              <a:off x="6599777" y="1536725"/>
              <a:ext cx="1096422" cy="904548"/>
            </a:xfrm>
            <a:prstGeom prst="rect">
              <a:avLst/>
            </a:prstGeom>
            <a:ln>
              <a:noFill/>
            </a:ln>
            <a:effectLst>
              <a:softEdge rad="112500"/>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1" name="圆角矩形 30"/>
            <p:cNvSpPr/>
            <p:nvPr/>
          </p:nvSpPr>
          <p:spPr>
            <a:xfrm>
              <a:off x="4742241" y="2539714"/>
              <a:ext cx="2953958" cy="3892091"/>
            </a:xfrm>
            <a:prstGeom prst="roundRect">
              <a:avLst/>
            </a:prstGeom>
            <a:noFill/>
            <a:ln w="317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20" name="文本框 17"/>
          <p:cNvSpPr txBox="1"/>
          <p:nvPr/>
        </p:nvSpPr>
        <p:spPr>
          <a:xfrm rot="2441754" flipH="1">
            <a:off x="7963617" y="366138"/>
            <a:ext cx="1348701" cy="384703"/>
          </a:xfrm>
          <a:prstGeom prst="rect">
            <a:avLst/>
          </a:prstGeom>
          <a:noFill/>
        </p:spPr>
        <p:txBody>
          <a:bodyPr wrap="square" lIns="91422" tIns="45711" rIns="91422" bIns="45711" rtlCol="0">
            <a:spAutoFit/>
          </a:bodyPr>
          <a:lstStyle/>
          <a:p>
            <a:r>
              <a:rPr lang="zh-CN" altLang="en-US" sz="1900" dirty="0">
                <a:latin typeface="微软雅黑" pitchFamily="34" charset="-122"/>
                <a:ea typeface="微软雅黑" pitchFamily="34" charset="-122"/>
              </a:rPr>
              <a:t>企业文化</a:t>
            </a:r>
          </a:p>
        </p:txBody>
      </p:sp>
      <p:pic>
        <p:nvPicPr>
          <p:cNvPr id="23" name="图片 22"/>
          <p:cNvPicPr>
            <a:picLocks noChangeAspect="1"/>
          </p:cNvPicPr>
          <p:nvPr/>
        </p:nvPicPr>
        <p:blipFill rotWithShape="1">
          <a:blip r:embed="rId8" cstate="print">
            <a:extLst>
              <a:ext uri="{28A0092B-C50C-407E-A947-70E740481C1C}">
                <a14:useLocalDpi xmlns:a14="http://schemas.microsoft.com/office/drawing/2010/main" xmlns="" val="0"/>
              </a:ext>
            </a:extLst>
          </a:blip>
          <a:srcRect l="85926" t="20226" r="2428" b="21797"/>
          <a:stretch/>
        </p:blipFill>
        <p:spPr>
          <a:xfrm rot="7812851">
            <a:off x="8136900" y="-225687"/>
            <a:ext cx="351863" cy="1879374"/>
          </a:xfrm>
          <a:prstGeom prst="rect">
            <a:avLst/>
          </a:prstGeom>
        </p:spPr>
      </p:pic>
    </p:spTree>
    <p:extLst>
      <p:ext uri="{BB962C8B-B14F-4D97-AF65-F5344CB8AC3E}">
        <p14:creationId xmlns:p14="http://schemas.microsoft.com/office/powerpoint/2010/main" xmlns="" val="22428058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noChangeAspect="1"/>
          </p:cNvGrpSpPr>
          <p:nvPr/>
        </p:nvGrpSpPr>
        <p:grpSpPr bwMode="auto">
          <a:xfrm rot="16200000">
            <a:off x="683014" y="-783587"/>
            <a:ext cx="693495" cy="2341026"/>
            <a:chOff x="381" y="478"/>
            <a:chExt cx="531" cy="2009"/>
          </a:xfrm>
          <a:effectLst>
            <a:outerShdw blurRad="88900" dist="63500" dir="2700000" algn="tl" rotWithShape="0">
              <a:prstClr val="black">
                <a:alpha val="40000"/>
              </a:prstClr>
            </a:outerShdw>
          </a:effectLst>
        </p:grpSpPr>
        <p:sp>
          <p:nvSpPr>
            <p:cNvPr id="33" name="AutoShape 3"/>
            <p:cNvSpPr>
              <a:spLocks noChangeAspect="1" noChangeArrowheads="1" noTextEdit="1"/>
            </p:cNvSpPr>
            <p:nvPr/>
          </p:nvSpPr>
          <p:spPr bwMode="auto">
            <a:xfrm>
              <a:off x="381" y="480"/>
              <a:ext cx="531" cy="20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5"/>
            <p:cNvSpPr>
              <a:spLocks/>
            </p:cNvSpPr>
            <p:nvPr/>
          </p:nvSpPr>
          <p:spPr bwMode="auto">
            <a:xfrm>
              <a:off x="383" y="478"/>
              <a:ext cx="529" cy="2009"/>
            </a:xfrm>
            <a:custGeom>
              <a:avLst/>
              <a:gdLst>
                <a:gd name="T0" fmla="*/ 529 w 529"/>
                <a:gd name="T1" fmla="*/ 2009 h 2009"/>
                <a:gd name="T2" fmla="*/ 261 w 529"/>
                <a:gd name="T3" fmla="*/ 1879 h 2009"/>
                <a:gd name="T4" fmla="*/ 0 w 529"/>
                <a:gd name="T5" fmla="*/ 2009 h 2009"/>
                <a:gd name="T6" fmla="*/ 0 w 529"/>
                <a:gd name="T7" fmla="*/ 0 h 2009"/>
                <a:gd name="T8" fmla="*/ 529 w 529"/>
                <a:gd name="T9" fmla="*/ 0 h 2009"/>
                <a:gd name="T10" fmla="*/ 529 w 529"/>
                <a:gd name="T11" fmla="*/ 2009 h 2009"/>
              </a:gdLst>
              <a:ahLst/>
              <a:cxnLst>
                <a:cxn ang="0">
                  <a:pos x="T0" y="T1"/>
                </a:cxn>
                <a:cxn ang="0">
                  <a:pos x="T2" y="T3"/>
                </a:cxn>
                <a:cxn ang="0">
                  <a:pos x="T4" y="T5"/>
                </a:cxn>
                <a:cxn ang="0">
                  <a:pos x="T6" y="T7"/>
                </a:cxn>
                <a:cxn ang="0">
                  <a:pos x="T8" y="T9"/>
                </a:cxn>
                <a:cxn ang="0">
                  <a:pos x="T10" y="T11"/>
                </a:cxn>
              </a:cxnLst>
              <a:rect l="0" t="0" r="r" b="b"/>
              <a:pathLst>
                <a:path w="529" h="2009">
                  <a:moveTo>
                    <a:pt x="529" y="2009"/>
                  </a:moveTo>
                  <a:lnTo>
                    <a:pt x="261" y="1879"/>
                  </a:lnTo>
                  <a:lnTo>
                    <a:pt x="0" y="2009"/>
                  </a:lnTo>
                  <a:lnTo>
                    <a:pt x="0" y="0"/>
                  </a:lnTo>
                  <a:lnTo>
                    <a:pt x="529" y="0"/>
                  </a:lnTo>
                  <a:lnTo>
                    <a:pt x="529" y="2009"/>
                  </a:lnTo>
                  <a:close/>
                </a:path>
              </a:pathLst>
            </a:custGeom>
            <a:solidFill>
              <a:srgbClr val="F0252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6"/>
            <p:cNvSpPr>
              <a:spLocks/>
            </p:cNvSpPr>
            <p:nvPr/>
          </p:nvSpPr>
          <p:spPr bwMode="auto">
            <a:xfrm>
              <a:off x="426" y="537"/>
              <a:ext cx="443" cy="1877"/>
            </a:xfrm>
            <a:custGeom>
              <a:avLst/>
              <a:gdLst>
                <a:gd name="T0" fmla="*/ 443 w 443"/>
                <a:gd name="T1" fmla="*/ 1877 h 1877"/>
                <a:gd name="T2" fmla="*/ 218 w 443"/>
                <a:gd name="T3" fmla="*/ 1756 h 1877"/>
                <a:gd name="T4" fmla="*/ 0 w 443"/>
                <a:gd name="T5" fmla="*/ 1877 h 1877"/>
                <a:gd name="T6" fmla="*/ 0 w 443"/>
                <a:gd name="T7" fmla="*/ 0 h 1877"/>
                <a:gd name="T8" fmla="*/ 443 w 443"/>
                <a:gd name="T9" fmla="*/ 0 h 1877"/>
                <a:gd name="T10" fmla="*/ 443 w 443"/>
                <a:gd name="T11" fmla="*/ 1877 h 1877"/>
              </a:gdLst>
              <a:ahLst/>
              <a:cxnLst>
                <a:cxn ang="0">
                  <a:pos x="T0" y="T1"/>
                </a:cxn>
                <a:cxn ang="0">
                  <a:pos x="T2" y="T3"/>
                </a:cxn>
                <a:cxn ang="0">
                  <a:pos x="T4" y="T5"/>
                </a:cxn>
                <a:cxn ang="0">
                  <a:pos x="T6" y="T7"/>
                </a:cxn>
                <a:cxn ang="0">
                  <a:pos x="T8" y="T9"/>
                </a:cxn>
                <a:cxn ang="0">
                  <a:pos x="T10" y="T11"/>
                </a:cxn>
              </a:cxnLst>
              <a:rect l="0" t="0" r="r" b="b"/>
              <a:pathLst>
                <a:path w="443" h="1877">
                  <a:moveTo>
                    <a:pt x="443" y="1877"/>
                  </a:moveTo>
                  <a:lnTo>
                    <a:pt x="218" y="1756"/>
                  </a:lnTo>
                  <a:lnTo>
                    <a:pt x="0" y="1877"/>
                  </a:lnTo>
                  <a:lnTo>
                    <a:pt x="0" y="0"/>
                  </a:lnTo>
                  <a:lnTo>
                    <a:pt x="443" y="0"/>
                  </a:lnTo>
                  <a:lnTo>
                    <a:pt x="443" y="1877"/>
                  </a:lnTo>
                  <a:close/>
                </a:path>
              </a:pathLst>
            </a:custGeom>
            <a:noFill/>
            <a:ln w="19050" cap="flat">
              <a:solidFill>
                <a:srgbClr val="FFFFFF"/>
              </a:solidFill>
              <a:prstDash val="dash"/>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6" name="文本框 5"/>
          <p:cNvSpPr txBox="1"/>
          <p:nvPr/>
        </p:nvSpPr>
        <p:spPr>
          <a:xfrm flipH="1">
            <a:off x="0" y="156102"/>
            <a:ext cx="1949748" cy="461647"/>
          </a:xfrm>
          <a:prstGeom prst="rect">
            <a:avLst/>
          </a:prstGeom>
          <a:noFill/>
        </p:spPr>
        <p:txBody>
          <a:bodyPr wrap="square" lIns="91422" tIns="45711" rIns="91422" bIns="45711" rtlCol="0">
            <a:sp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rPr>
              <a:t>4</a:t>
            </a:r>
            <a:r>
              <a:rPr lang="en-US" altLang="zh-CN" sz="2400" dirty="0" smtClean="0">
                <a:solidFill>
                  <a:schemeClr val="bg1"/>
                </a:solidFill>
                <a:latin typeface="微软雅黑" panose="020B0503020204020204" pitchFamily="34" charset="-122"/>
                <a:ea typeface="微软雅黑" panose="020B0503020204020204" pitchFamily="34" charset="-122"/>
              </a:rPr>
              <a:t>.</a:t>
            </a:r>
            <a:r>
              <a:rPr lang="zh-CN" altLang="en-US" sz="2400" dirty="0" smtClean="0">
                <a:solidFill>
                  <a:schemeClr val="bg1"/>
                </a:solidFill>
                <a:latin typeface="微软雅黑" panose="020B0503020204020204" pitchFamily="34" charset="-122"/>
                <a:ea typeface="微软雅黑" panose="020B0503020204020204" pitchFamily="34" charset="-122"/>
              </a:rPr>
              <a:t>员工关注</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nvGrpSpPr>
          <p:cNvPr id="3" name="组合 1"/>
          <p:cNvGrpSpPr/>
          <p:nvPr/>
        </p:nvGrpSpPr>
        <p:grpSpPr>
          <a:xfrm>
            <a:off x="361950" y="978010"/>
            <a:ext cx="8501063" cy="4523641"/>
            <a:chOff x="361950" y="978010"/>
            <a:chExt cx="8501063" cy="4523641"/>
          </a:xfrm>
        </p:grpSpPr>
        <p:pic>
          <p:nvPicPr>
            <p:cNvPr id="2053" name="Picture 5"/>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350569" y="2363459"/>
              <a:ext cx="4348109" cy="2671762"/>
            </a:xfrm>
            <a:prstGeom prst="rect">
              <a:avLst/>
            </a:prstGeom>
            <a:ln>
              <a:noFill/>
            </a:ln>
            <a:effectLst>
              <a:softEdge rad="112500"/>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98431" y="2363459"/>
              <a:ext cx="4026745" cy="2805906"/>
            </a:xfrm>
            <a:prstGeom prst="rect">
              <a:avLst/>
            </a:prstGeom>
            <a:ln>
              <a:noFill/>
            </a:ln>
            <a:effectLst>
              <a:softEdge rad="112500"/>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7" name="矩形 6"/>
            <p:cNvSpPr>
              <a:spLocks noChangeArrowheads="1"/>
            </p:cNvSpPr>
            <p:nvPr/>
          </p:nvSpPr>
          <p:spPr bwMode="auto">
            <a:xfrm>
              <a:off x="361950" y="978010"/>
              <a:ext cx="8501063" cy="10536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50000"/>
                </a:lnSpc>
              </a:pPr>
              <a:r>
                <a:rPr lang="zh-CN" altLang="en-US" sz="2400" b="1" dirty="0">
                  <a:solidFill>
                    <a:srgbClr val="FF6600"/>
                  </a:solidFill>
                  <a:latin typeface="微软雅黑" pitchFamily="34" charset="-122"/>
                  <a:ea typeface="微软雅黑" pitchFamily="34" charset="-122"/>
                </a:rPr>
                <a:t>我们的宗旨</a:t>
              </a:r>
              <a:r>
                <a:rPr lang="zh-CN" altLang="en-US" sz="2400" b="1" dirty="0" smtClean="0">
                  <a:solidFill>
                    <a:srgbClr val="FF6600"/>
                  </a:solidFill>
                  <a:latin typeface="微软雅黑" pitchFamily="34" charset="-122"/>
                  <a:ea typeface="微软雅黑" pitchFamily="34" charset="-122"/>
                </a:rPr>
                <a:t>：</a:t>
              </a:r>
              <a:r>
                <a:rPr lang="zh-CN" altLang="en-US" sz="2000" dirty="0" smtClean="0">
                  <a:solidFill>
                    <a:schemeClr val="bg2">
                      <a:lumMod val="25000"/>
                    </a:schemeClr>
                  </a:solidFill>
                  <a:latin typeface="微软雅黑" pitchFamily="34" charset="-122"/>
                  <a:ea typeface="微软雅黑" pitchFamily="34" charset="-122"/>
                </a:rPr>
                <a:t>让</a:t>
              </a:r>
              <a:r>
                <a:rPr lang="zh-CN" altLang="en-US" sz="2000" dirty="0">
                  <a:solidFill>
                    <a:schemeClr val="bg2">
                      <a:lumMod val="25000"/>
                    </a:schemeClr>
                  </a:solidFill>
                  <a:latin typeface="微软雅黑" pitchFamily="34" charset="-122"/>
                  <a:ea typeface="微软雅黑" pitchFamily="34" charset="-122"/>
                </a:rPr>
                <a:t>每一个人都能快乐地</a:t>
              </a:r>
              <a:r>
                <a:rPr lang="zh-CN" altLang="en-US" sz="2000" dirty="0" smtClean="0">
                  <a:solidFill>
                    <a:schemeClr val="bg2">
                      <a:lumMod val="25000"/>
                    </a:schemeClr>
                  </a:solidFill>
                  <a:latin typeface="微软雅黑" pitchFamily="34" charset="-122"/>
                  <a:ea typeface="微软雅黑" pitchFamily="34" charset="-122"/>
                </a:rPr>
                <a:t>生活</a:t>
              </a:r>
              <a:r>
                <a:rPr lang="zh-CN" altLang="en-US" sz="2000" dirty="0">
                  <a:solidFill>
                    <a:schemeClr val="bg2">
                      <a:lumMod val="25000"/>
                    </a:schemeClr>
                  </a:solidFill>
                  <a:latin typeface="微软雅黑" pitchFamily="34" charset="-122"/>
                  <a:ea typeface="微软雅黑" pitchFamily="34" charset="-122"/>
                </a:rPr>
                <a:t>；</a:t>
              </a:r>
              <a:r>
                <a:rPr lang="zh-CN" altLang="en-US" sz="2000" dirty="0" smtClean="0">
                  <a:solidFill>
                    <a:schemeClr val="bg2">
                      <a:lumMod val="25000"/>
                    </a:schemeClr>
                  </a:solidFill>
                  <a:latin typeface="微软雅黑" pitchFamily="34" charset="-122"/>
                  <a:ea typeface="微软雅黑" pitchFamily="34" charset="-122"/>
                </a:rPr>
                <a:t>只有</a:t>
              </a:r>
              <a:r>
                <a:rPr lang="zh-CN" altLang="en-US" sz="2000" dirty="0">
                  <a:solidFill>
                    <a:schemeClr val="bg2">
                      <a:lumMod val="25000"/>
                    </a:schemeClr>
                  </a:solidFill>
                  <a:latin typeface="微软雅黑" pitchFamily="34" charset="-122"/>
                  <a:ea typeface="微软雅黑" pitchFamily="34" charset="-122"/>
                </a:rPr>
                <a:t>快乐的生活，才能创造高绩效的</a:t>
              </a:r>
              <a:r>
                <a:rPr lang="zh-CN" altLang="en-US" sz="2000" dirty="0" smtClean="0">
                  <a:solidFill>
                    <a:schemeClr val="bg2">
                      <a:lumMod val="25000"/>
                    </a:schemeClr>
                  </a:solidFill>
                  <a:latin typeface="微软雅黑" pitchFamily="34" charset="-122"/>
                  <a:ea typeface="微软雅黑" pitchFamily="34" charset="-122"/>
                </a:rPr>
                <a:t>工作。</a:t>
              </a:r>
              <a:endParaRPr lang="zh-CN" altLang="en-US" sz="2000" dirty="0">
                <a:solidFill>
                  <a:schemeClr val="bg2">
                    <a:lumMod val="25000"/>
                  </a:schemeClr>
                </a:solidFill>
                <a:latin typeface="微软雅黑" pitchFamily="34" charset="-122"/>
                <a:ea typeface="微软雅黑" pitchFamily="34" charset="-122"/>
              </a:endParaRPr>
            </a:p>
          </p:txBody>
        </p:sp>
        <p:sp>
          <p:nvSpPr>
            <p:cNvPr id="51" name="TextBox 30"/>
            <p:cNvSpPr txBox="1">
              <a:spLocks noChangeArrowheads="1"/>
            </p:cNvSpPr>
            <p:nvPr/>
          </p:nvSpPr>
          <p:spPr bwMode="auto">
            <a:xfrm>
              <a:off x="1441128" y="4929187"/>
              <a:ext cx="2311722" cy="572464"/>
            </a:xfrm>
            <a:prstGeom prst="rect">
              <a:avLst/>
            </a:prstGeom>
            <a:solidFill>
              <a:srgbClr val="FF6600">
                <a:alpha val="50195"/>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lnSpc>
                  <a:spcPct val="130000"/>
                </a:lnSpc>
              </a:pPr>
              <a:r>
                <a:rPr lang="zh-CN" altLang="en-US" sz="2400" b="1" dirty="0">
                  <a:solidFill>
                    <a:schemeClr val="bg1"/>
                  </a:solidFill>
                  <a:latin typeface="微软雅黑" pitchFamily="34" charset="-122"/>
                  <a:ea typeface="微软雅黑" pitchFamily="34" charset="-122"/>
                </a:rPr>
                <a:t>文体活动</a:t>
              </a:r>
              <a:endParaRPr lang="en-US" altLang="zh-CN" sz="2400" b="1" dirty="0">
                <a:solidFill>
                  <a:schemeClr val="bg1"/>
                </a:solidFill>
                <a:latin typeface="微软雅黑" pitchFamily="34" charset="-122"/>
                <a:ea typeface="微软雅黑" pitchFamily="34" charset="-122"/>
              </a:endParaRPr>
            </a:p>
          </p:txBody>
        </p:sp>
        <p:sp>
          <p:nvSpPr>
            <p:cNvPr id="52" name="TextBox 30"/>
            <p:cNvSpPr txBox="1">
              <a:spLocks noChangeArrowheads="1"/>
            </p:cNvSpPr>
            <p:nvPr/>
          </p:nvSpPr>
          <p:spPr bwMode="auto">
            <a:xfrm>
              <a:off x="5325898" y="4929187"/>
              <a:ext cx="2397447" cy="572464"/>
            </a:xfrm>
            <a:prstGeom prst="rect">
              <a:avLst/>
            </a:prstGeom>
            <a:solidFill>
              <a:srgbClr val="FF6600">
                <a:alpha val="50195"/>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lnSpc>
                  <a:spcPct val="130000"/>
                </a:lnSpc>
              </a:pPr>
              <a:r>
                <a:rPr lang="zh-CN" altLang="en-US" sz="2400" b="1" dirty="0" smtClean="0">
                  <a:solidFill>
                    <a:schemeClr val="bg1"/>
                  </a:solidFill>
                  <a:latin typeface="微软雅黑" pitchFamily="34" charset="-122"/>
                  <a:ea typeface="微软雅黑" pitchFamily="34" charset="-122"/>
                </a:rPr>
                <a:t>员工关怀</a:t>
              </a:r>
              <a:endParaRPr lang="en-US" altLang="zh-CN" sz="2400" b="1" dirty="0">
                <a:solidFill>
                  <a:schemeClr val="bg1"/>
                </a:solidFill>
                <a:latin typeface="微软雅黑" pitchFamily="34" charset="-122"/>
                <a:ea typeface="微软雅黑" pitchFamily="34" charset="-122"/>
              </a:endParaRPr>
            </a:p>
          </p:txBody>
        </p:sp>
      </p:grpSp>
      <p:sp>
        <p:nvSpPr>
          <p:cNvPr id="15" name="文本框 17"/>
          <p:cNvSpPr txBox="1"/>
          <p:nvPr/>
        </p:nvSpPr>
        <p:spPr>
          <a:xfrm rot="2441754" flipH="1">
            <a:off x="7963617" y="366138"/>
            <a:ext cx="1348701" cy="384703"/>
          </a:xfrm>
          <a:prstGeom prst="rect">
            <a:avLst/>
          </a:prstGeom>
          <a:noFill/>
        </p:spPr>
        <p:txBody>
          <a:bodyPr wrap="square" lIns="91422" tIns="45711" rIns="91422" bIns="45711" rtlCol="0">
            <a:spAutoFit/>
          </a:bodyPr>
          <a:lstStyle/>
          <a:p>
            <a:r>
              <a:rPr lang="zh-CN" altLang="en-US" sz="1900" dirty="0">
                <a:latin typeface="微软雅黑" pitchFamily="34" charset="-122"/>
                <a:ea typeface="微软雅黑" pitchFamily="34" charset="-122"/>
              </a:rPr>
              <a:t>企业文化</a:t>
            </a:r>
          </a:p>
        </p:txBody>
      </p:sp>
      <p:pic>
        <p:nvPicPr>
          <p:cNvPr id="16" name="图片 15"/>
          <p:cNvPicPr>
            <a:picLocks noChangeAspect="1"/>
          </p:cNvPicPr>
          <p:nvPr/>
        </p:nvPicPr>
        <p:blipFill rotWithShape="1">
          <a:blip r:embed="rId4" cstate="print">
            <a:extLst>
              <a:ext uri="{28A0092B-C50C-407E-A947-70E740481C1C}">
                <a14:useLocalDpi xmlns:a14="http://schemas.microsoft.com/office/drawing/2010/main" xmlns="" val="0"/>
              </a:ext>
            </a:extLst>
          </a:blip>
          <a:srcRect l="85926" t="20226" r="2428" b="21797"/>
          <a:stretch/>
        </p:blipFill>
        <p:spPr>
          <a:xfrm rot="7812851">
            <a:off x="8136900" y="-225687"/>
            <a:ext cx="351863" cy="1879374"/>
          </a:xfrm>
          <a:prstGeom prst="rect">
            <a:avLst/>
          </a:prstGeom>
        </p:spPr>
      </p:pic>
    </p:spTree>
    <p:extLst>
      <p:ext uri="{BB962C8B-B14F-4D97-AF65-F5344CB8AC3E}">
        <p14:creationId xmlns:p14="http://schemas.microsoft.com/office/powerpoint/2010/main" xmlns="" val="13755531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17379" y="2381923"/>
            <a:ext cx="7181916" cy="3139321"/>
          </a:xfrm>
          <a:prstGeom prst="rect">
            <a:avLst/>
          </a:prstGeom>
          <a:ln w="19050">
            <a:noFill/>
            <a:prstDash val="dash"/>
          </a:ln>
        </p:spPr>
        <p:txBody>
          <a:bodyPr wrap="square">
            <a:spAutoFit/>
          </a:bodyPr>
          <a:lstStyle/>
          <a:p>
            <a:pPr>
              <a:lnSpc>
                <a:spcPct val="150000"/>
              </a:lnSpc>
            </a:pPr>
            <a:r>
              <a:rPr lang="zh-CN" altLang="en-US" sz="2800" b="1" dirty="0" smtClean="0">
                <a:solidFill>
                  <a:schemeClr val="accent2">
                    <a:lumMod val="50000"/>
                  </a:schemeClr>
                </a:solidFill>
                <a:latin typeface="微软雅黑" pitchFamily="34" charset="-122"/>
                <a:ea typeface="微软雅黑" pitchFamily="34" charset="-122"/>
              </a:rPr>
              <a:t>公司周年庆祝    </a:t>
            </a:r>
            <a:r>
              <a:rPr lang="zh-CN" altLang="en-US" sz="2400" b="1" dirty="0" smtClean="0">
                <a:solidFill>
                  <a:srgbClr val="FF6600"/>
                </a:solidFill>
                <a:latin typeface="微软雅黑" pitchFamily="34" charset="-122"/>
                <a:ea typeface="微软雅黑" pitchFamily="34" charset="-122"/>
              </a:rPr>
              <a:t>趣味运动会</a:t>
            </a:r>
            <a:r>
              <a:rPr lang="zh-CN" altLang="en-US" sz="2800" b="1" dirty="0">
                <a:solidFill>
                  <a:srgbClr val="FF6600"/>
                </a:solidFill>
                <a:latin typeface="微软雅黑" pitchFamily="34" charset="-122"/>
                <a:ea typeface="微软雅黑" pitchFamily="34" charset="-122"/>
              </a:rPr>
              <a:t> </a:t>
            </a:r>
            <a:r>
              <a:rPr lang="zh-CN" altLang="en-US" sz="2800" b="1" dirty="0" smtClean="0">
                <a:solidFill>
                  <a:srgbClr val="FF6600"/>
                </a:solidFill>
                <a:latin typeface="微软雅黑" pitchFamily="34" charset="-122"/>
                <a:ea typeface="微软雅黑" pitchFamily="34" charset="-122"/>
              </a:rPr>
              <a:t>   </a:t>
            </a:r>
            <a:r>
              <a:rPr lang="zh-CN" altLang="en-US" sz="3600" b="1" dirty="0" smtClean="0">
                <a:solidFill>
                  <a:srgbClr val="FC1515"/>
                </a:solidFill>
                <a:latin typeface="微软雅黑" pitchFamily="34" charset="-122"/>
                <a:ea typeface="微软雅黑" pitchFamily="34" charset="-122"/>
              </a:rPr>
              <a:t>迎新年会</a:t>
            </a:r>
            <a:endParaRPr lang="en-US" altLang="zh-CN" sz="3600" b="1" dirty="0" smtClean="0">
              <a:solidFill>
                <a:srgbClr val="FC1515"/>
              </a:solidFill>
              <a:latin typeface="微软雅黑" pitchFamily="34" charset="-122"/>
              <a:ea typeface="微软雅黑" pitchFamily="34" charset="-122"/>
            </a:endParaRPr>
          </a:p>
          <a:p>
            <a:pPr>
              <a:lnSpc>
                <a:spcPct val="150000"/>
              </a:lnSpc>
            </a:pPr>
            <a:r>
              <a:rPr lang="zh-CN" altLang="en-US" sz="2800" b="1" dirty="0" smtClean="0">
                <a:solidFill>
                  <a:srgbClr val="7030A0"/>
                </a:solidFill>
                <a:latin typeface="微软雅黑" pitchFamily="34" charset="-122"/>
                <a:ea typeface="微软雅黑" pitchFamily="34" charset="-122"/>
              </a:rPr>
              <a:t>徒步活动    </a:t>
            </a:r>
            <a:r>
              <a:rPr lang="zh-CN" altLang="en-US" sz="3600" b="1" dirty="0" smtClean="0">
                <a:solidFill>
                  <a:srgbClr val="249874"/>
                </a:solidFill>
                <a:latin typeface="微软雅黑" pitchFamily="34" charset="-122"/>
                <a:ea typeface="微软雅黑" pitchFamily="34" charset="-122"/>
              </a:rPr>
              <a:t>生日会活动</a:t>
            </a:r>
            <a:r>
              <a:rPr lang="zh-CN" altLang="en-US" sz="2800" b="1" dirty="0" smtClean="0">
                <a:solidFill>
                  <a:srgbClr val="249874"/>
                </a:solidFill>
                <a:latin typeface="微软雅黑" pitchFamily="34" charset="-122"/>
                <a:ea typeface="微软雅黑" pitchFamily="34" charset="-122"/>
              </a:rPr>
              <a:t>    </a:t>
            </a:r>
            <a:r>
              <a:rPr lang="zh-CN" altLang="en-US" sz="2800" b="1" dirty="0" smtClean="0">
                <a:solidFill>
                  <a:schemeClr val="accent1">
                    <a:lumMod val="75000"/>
                  </a:schemeClr>
                </a:solidFill>
                <a:latin typeface="微软雅黑" pitchFamily="34" charset="-122"/>
                <a:ea typeface="微软雅黑" pitchFamily="34" charset="-122"/>
              </a:rPr>
              <a:t>六一亲子活动</a:t>
            </a:r>
            <a:r>
              <a:rPr lang="zh-CN" altLang="en-US" sz="3200" b="1" dirty="0" smtClean="0">
                <a:solidFill>
                  <a:srgbClr val="FFC000"/>
                </a:solidFill>
                <a:latin typeface="微软雅黑" pitchFamily="34" charset="-122"/>
                <a:ea typeface="微软雅黑" pitchFamily="34" charset="-122"/>
              </a:rPr>
              <a:t>各类兴趣小组    </a:t>
            </a:r>
            <a:r>
              <a:rPr lang="zh-CN" altLang="en-US" sz="2800" b="1" dirty="0" smtClean="0">
                <a:solidFill>
                  <a:srgbClr val="92D050"/>
                </a:solidFill>
                <a:latin typeface="微软雅黑" pitchFamily="34" charset="-122"/>
                <a:ea typeface="微软雅黑" pitchFamily="34" charset="-122"/>
              </a:rPr>
              <a:t>中秋游园活动</a:t>
            </a:r>
            <a:r>
              <a:rPr lang="en-US" altLang="zh-CN" sz="2800" b="1" dirty="0" smtClean="0">
                <a:solidFill>
                  <a:srgbClr val="FF6600"/>
                </a:solidFill>
                <a:latin typeface="微软雅黑" pitchFamily="34" charset="-122"/>
                <a:ea typeface="微软雅黑" pitchFamily="34" charset="-122"/>
              </a:rPr>
              <a:t>……</a:t>
            </a:r>
          </a:p>
          <a:p>
            <a:pPr>
              <a:lnSpc>
                <a:spcPct val="150000"/>
              </a:lnSpc>
            </a:pPr>
            <a:r>
              <a:rPr lang="zh-CN" altLang="en-US" sz="2800" b="1" dirty="0" smtClean="0">
                <a:solidFill>
                  <a:srgbClr val="FF6600"/>
                </a:solidFill>
                <a:latin typeface="微软雅黑" pitchFamily="34" charset="-122"/>
                <a:ea typeface="微软雅黑" pitchFamily="34" charset="-122"/>
              </a:rPr>
              <a:t>员工</a:t>
            </a:r>
            <a:r>
              <a:rPr lang="zh-CN" altLang="en-US" sz="2800" b="1" dirty="0">
                <a:solidFill>
                  <a:srgbClr val="FF6600"/>
                </a:solidFill>
                <a:latin typeface="微软雅黑" pitchFamily="34" charset="-122"/>
                <a:ea typeface="微软雅黑" pitchFamily="34" charset="-122"/>
              </a:rPr>
              <a:t>的幸福感与喜悦感是企业重要的生产力</a:t>
            </a:r>
          </a:p>
        </p:txBody>
      </p:sp>
      <p:grpSp>
        <p:nvGrpSpPr>
          <p:cNvPr id="2" name="组合 7"/>
          <p:cNvGrpSpPr/>
          <p:nvPr/>
        </p:nvGrpSpPr>
        <p:grpSpPr>
          <a:xfrm>
            <a:off x="167692" y="1370200"/>
            <a:ext cx="8705850" cy="4887684"/>
            <a:chOff x="215499" y="1335855"/>
            <a:chExt cx="8705850" cy="4887684"/>
          </a:xfrm>
        </p:grpSpPr>
        <p:pic>
          <p:nvPicPr>
            <p:cNvPr id="79" name="图片 32"/>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42548" y="1335855"/>
              <a:ext cx="8678801" cy="48818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0" name="文本框 60"/>
            <p:cNvSpPr txBox="1"/>
            <p:nvPr/>
          </p:nvSpPr>
          <p:spPr bwMode="auto">
            <a:xfrm>
              <a:off x="215499" y="5334045"/>
              <a:ext cx="8705850" cy="889494"/>
            </a:xfrm>
            <a:custGeom>
              <a:avLst/>
              <a:gdLst>
                <a:gd name="connsiteX0" fmla="*/ 0 w 9144000"/>
                <a:gd name="connsiteY0" fmla="*/ 0 h 1080000"/>
                <a:gd name="connsiteX1" fmla="*/ 9144000 w 9144000"/>
                <a:gd name="connsiteY1" fmla="*/ 0 h 1080000"/>
                <a:gd name="connsiteX2" fmla="*/ 9144000 w 9144000"/>
                <a:gd name="connsiteY2" fmla="*/ 1080000 h 1080000"/>
                <a:gd name="connsiteX3" fmla="*/ 0 w 9144000"/>
                <a:gd name="connsiteY3" fmla="*/ 1080000 h 1080000"/>
                <a:gd name="connsiteX4" fmla="*/ 0 w 9144000"/>
                <a:gd name="connsiteY4" fmla="*/ 0 h 1080000"/>
                <a:gd name="connsiteX0" fmla="*/ 0 w 9144000"/>
                <a:gd name="connsiteY0" fmla="*/ 4997 h 1084997"/>
                <a:gd name="connsiteX1" fmla="*/ 4572000 w 9144000"/>
                <a:gd name="connsiteY1" fmla="*/ 0 h 1084997"/>
                <a:gd name="connsiteX2" fmla="*/ 9144000 w 9144000"/>
                <a:gd name="connsiteY2" fmla="*/ 4997 h 1084997"/>
                <a:gd name="connsiteX3" fmla="*/ 9144000 w 9144000"/>
                <a:gd name="connsiteY3" fmla="*/ 1084997 h 1084997"/>
                <a:gd name="connsiteX4" fmla="*/ 0 w 9144000"/>
                <a:gd name="connsiteY4" fmla="*/ 1084997 h 1084997"/>
                <a:gd name="connsiteX5" fmla="*/ 0 w 9144000"/>
                <a:gd name="connsiteY5" fmla="*/ 4997 h 1084997"/>
                <a:gd name="connsiteX0" fmla="*/ 0 w 9144000"/>
                <a:gd name="connsiteY0" fmla="*/ 4997 h 1084997"/>
                <a:gd name="connsiteX1" fmla="*/ 4572000 w 9144000"/>
                <a:gd name="connsiteY1" fmla="*/ 0 h 1084997"/>
                <a:gd name="connsiteX2" fmla="*/ 9144000 w 9144000"/>
                <a:gd name="connsiteY2" fmla="*/ 1084997 h 1084997"/>
                <a:gd name="connsiteX3" fmla="*/ 0 w 9144000"/>
                <a:gd name="connsiteY3" fmla="*/ 1084997 h 1084997"/>
                <a:gd name="connsiteX4" fmla="*/ 0 w 9144000"/>
                <a:gd name="connsiteY4" fmla="*/ 4997 h 1084997"/>
                <a:gd name="connsiteX0" fmla="*/ 0 w 9144000"/>
                <a:gd name="connsiteY0" fmla="*/ 1084997 h 1084997"/>
                <a:gd name="connsiteX1" fmla="*/ 4572000 w 9144000"/>
                <a:gd name="connsiteY1" fmla="*/ 0 h 1084997"/>
                <a:gd name="connsiteX2" fmla="*/ 9144000 w 9144000"/>
                <a:gd name="connsiteY2" fmla="*/ 1084997 h 1084997"/>
                <a:gd name="connsiteX3" fmla="*/ 0 w 9144000"/>
                <a:gd name="connsiteY3" fmla="*/ 1084997 h 1084997"/>
              </a:gdLst>
              <a:ahLst/>
              <a:cxnLst>
                <a:cxn ang="0">
                  <a:pos x="connsiteX0" y="connsiteY0"/>
                </a:cxn>
                <a:cxn ang="0">
                  <a:pos x="connsiteX1" y="connsiteY1"/>
                </a:cxn>
                <a:cxn ang="0">
                  <a:pos x="connsiteX2" y="connsiteY2"/>
                </a:cxn>
                <a:cxn ang="0">
                  <a:pos x="connsiteX3" y="connsiteY3"/>
                </a:cxn>
              </a:cxnLst>
              <a:rect l="l" t="t" r="r" b="b"/>
              <a:pathLst>
                <a:path w="9144000" h="1084997">
                  <a:moveTo>
                    <a:pt x="0" y="1084997"/>
                  </a:moveTo>
                  <a:lnTo>
                    <a:pt x="4572000" y="0"/>
                  </a:lnTo>
                  <a:lnTo>
                    <a:pt x="9144000" y="1084997"/>
                  </a:lnTo>
                  <a:lnTo>
                    <a:pt x="0" y="1084997"/>
                  </a:lnTo>
                  <a:close/>
                </a:path>
              </a:pathLst>
            </a:custGeom>
            <a:solidFill>
              <a:srgbClr val="33CC3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lgn="ctr">
                <a:defRPr>
                  <a:solidFill>
                    <a:schemeClr val="bg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fontAlgn="auto">
                <a:spcBef>
                  <a:spcPts val="0"/>
                </a:spcBef>
                <a:spcAft>
                  <a:spcPts val="0"/>
                </a:spcAft>
                <a:defRPr/>
              </a:pPr>
              <a:r>
                <a:rPr lang="zh-CN" altLang="en-US" sz="3200" kern="0" dirty="0" smtClean="0">
                  <a:sym typeface="Trebuchet MS"/>
                </a:rPr>
                <a:t>公司周年庆祝</a:t>
              </a:r>
              <a:endParaRPr lang="zh-CN" altLang="en-US" sz="3200" kern="0" dirty="0">
                <a:sym typeface="Trebuchet MS"/>
              </a:endParaRPr>
            </a:p>
          </p:txBody>
        </p:sp>
      </p:grpSp>
      <p:grpSp>
        <p:nvGrpSpPr>
          <p:cNvPr id="3" name="水上2"/>
          <p:cNvGrpSpPr>
            <a:grpSpLocks/>
          </p:cNvGrpSpPr>
          <p:nvPr/>
        </p:nvGrpSpPr>
        <p:grpSpPr bwMode="auto">
          <a:xfrm>
            <a:off x="194237" y="1358535"/>
            <a:ext cx="8742925" cy="4893491"/>
            <a:chOff x="-477392" y="3737335"/>
            <a:chExt cx="8742925" cy="4897293"/>
          </a:xfrm>
        </p:grpSpPr>
        <p:pic>
          <p:nvPicPr>
            <p:cNvPr id="90" name="图片 29"/>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77392" y="3737335"/>
              <a:ext cx="8742925" cy="48972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1" name="文本框 30"/>
            <p:cNvSpPr txBox="1"/>
            <p:nvPr/>
          </p:nvSpPr>
          <p:spPr>
            <a:xfrm>
              <a:off x="-450343" y="7785368"/>
              <a:ext cx="8678801" cy="842931"/>
            </a:xfrm>
            <a:custGeom>
              <a:avLst/>
              <a:gdLst>
                <a:gd name="connsiteX0" fmla="*/ 0 w 9144000"/>
                <a:gd name="connsiteY0" fmla="*/ 0 h 1080000"/>
                <a:gd name="connsiteX1" fmla="*/ 9144000 w 9144000"/>
                <a:gd name="connsiteY1" fmla="*/ 0 h 1080000"/>
                <a:gd name="connsiteX2" fmla="*/ 9144000 w 9144000"/>
                <a:gd name="connsiteY2" fmla="*/ 1080000 h 1080000"/>
                <a:gd name="connsiteX3" fmla="*/ 0 w 9144000"/>
                <a:gd name="connsiteY3" fmla="*/ 1080000 h 1080000"/>
                <a:gd name="connsiteX4" fmla="*/ 0 w 9144000"/>
                <a:gd name="connsiteY4" fmla="*/ 0 h 1080000"/>
                <a:gd name="connsiteX0" fmla="*/ 0 w 9144000"/>
                <a:gd name="connsiteY0" fmla="*/ 4997 h 1084997"/>
                <a:gd name="connsiteX1" fmla="*/ 4572000 w 9144000"/>
                <a:gd name="connsiteY1" fmla="*/ 0 h 1084997"/>
                <a:gd name="connsiteX2" fmla="*/ 9144000 w 9144000"/>
                <a:gd name="connsiteY2" fmla="*/ 4997 h 1084997"/>
                <a:gd name="connsiteX3" fmla="*/ 9144000 w 9144000"/>
                <a:gd name="connsiteY3" fmla="*/ 1084997 h 1084997"/>
                <a:gd name="connsiteX4" fmla="*/ 0 w 9144000"/>
                <a:gd name="connsiteY4" fmla="*/ 1084997 h 1084997"/>
                <a:gd name="connsiteX5" fmla="*/ 0 w 9144000"/>
                <a:gd name="connsiteY5" fmla="*/ 4997 h 1084997"/>
                <a:gd name="connsiteX0" fmla="*/ 0 w 9144000"/>
                <a:gd name="connsiteY0" fmla="*/ 4997 h 1084997"/>
                <a:gd name="connsiteX1" fmla="*/ 4572000 w 9144000"/>
                <a:gd name="connsiteY1" fmla="*/ 0 h 1084997"/>
                <a:gd name="connsiteX2" fmla="*/ 9144000 w 9144000"/>
                <a:gd name="connsiteY2" fmla="*/ 1084997 h 1084997"/>
                <a:gd name="connsiteX3" fmla="*/ 0 w 9144000"/>
                <a:gd name="connsiteY3" fmla="*/ 1084997 h 1084997"/>
                <a:gd name="connsiteX4" fmla="*/ 0 w 9144000"/>
                <a:gd name="connsiteY4" fmla="*/ 4997 h 1084997"/>
                <a:gd name="connsiteX0" fmla="*/ 0 w 9144000"/>
                <a:gd name="connsiteY0" fmla="*/ 1084997 h 1084997"/>
                <a:gd name="connsiteX1" fmla="*/ 4572000 w 9144000"/>
                <a:gd name="connsiteY1" fmla="*/ 0 h 1084997"/>
                <a:gd name="connsiteX2" fmla="*/ 9144000 w 9144000"/>
                <a:gd name="connsiteY2" fmla="*/ 1084997 h 1084997"/>
                <a:gd name="connsiteX3" fmla="*/ 0 w 9144000"/>
                <a:gd name="connsiteY3" fmla="*/ 1084997 h 1084997"/>
              </a:gdLst>
              <a:ahLst/>
              <a:cxnLst>
                <a:cxn ang="0">
                  <a:pos x="connsiteX0" y="connsiteY0"/>
                </a:cxn>
                <a:cxn ang="0">
                  <a:pos x="connsiteX1" y="connsiteY1"/>
                </a:cxn>
                <a:cxn ang="0">
                  <a:pos x="connsiteX2" y="connsiteY2"/>
                </a:cxn>
                <a:cxn ang="0">
                  <a:pos x="connsiteX3" y="connsiteY3"/>
                </a:cxn>
              </a:cxnLst>
              <a:rect l="l" t="t" r="r" b="b"/>
              <a:pathLst>
                <a:path w="9144000" h="1084997">
                  <a:moveTo>
                    <a:pt x="0" y="1084997"/>
                  </a:moveTo>
                  <a:lnTo>
                    <a:pt x="4572000" y="0"/>
                  </a:lnTo>
                  <a:lnTo>
                    <a:pt x="9144000" y="1084997"/>
                  </a:lnTo>
                  <a:lnTo>
                    <a:pt x="0" y="1084997"/>
                  </a:lnTo>
                  <a:close/>
                </a:path>
              </a:pathLst>
            </a:custGeom>
            <a:solidFill>
              <a:srgbClr val="33CC3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lgn="ctr">
                <a:defRPr>
                  <a:solidFill>
                    <a:schemeClr val="bg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fontAlgn="auto">
                <a:spcBef>
                  <a:spcPts val="0"/>
                </a:spcBef>
                <a:spcAft>
                  <a:spcPts val="0"/>
                </a:spcAft>
                <a:defRPr/>
              </a:pPr>
              <a:r>
                <a:rPr lang="zh-CN" altLang="en-US" sz="2800" kern="0" dirty="0" smtClean="0">
                  <a:sym typeface="Trebuchet MS"/>
                </a:rPr>
                <a:t>趣味水上运动会</a:t>
              </a:r>
              <a:endParaRPr lang="zh-CN" altLang="en-US" sz="2800" kern="0" dirty="0">
                <a:sym typeface="Trebuchet MS"/>
              </a:endParaRPr>
            </a:p>
          </p:txBody>
        </p:sp>
      </p:grpSp>
      <p:grpSp>
        <p:nvGrpSpPr>
          <p:cNvPr id="5" name="Group 4"/>
          <p:cNvGrpSpPr>
            <a:grpSpLocks noChangeAspect="1"/>
          </p:cNvGrpSpPr>
          <p:nvPr/>
        </p:nvGrpSpPr>
        <p:grpSpPr bwMode="auto">
          <a:xfrm rot="16200000">
            <a:off x="683014" y="-783587"/>
            <a:ext cx="693495" cy="2341026"/>
            <a:chOff x="381" y="478"/>
            <a:chExt cx="531" cy="2009"/>
          </a:xfrm>
          <a:effectLst>
            <a:outerShdw blurRad="88900" dist="63500" dir="2700000" algn="tl" rotWithShape="0">
              <a:prstClr val="black">
                <a:alpha val="40000"/>
              </a:prstClr>
            </a:outerShdw>
          </a:effectLst>
        </p:grpSpPr>
        <p:sp>
          <p:nvSpPr>
            <p:cNvPr id="33" name="AutoShape 3"/>
            <p:cNvSpPr>
              <a:spLocks noChangeAspect="1" noChangeArrowheads="1" noTextEdit="1"/>
            </p:cNvSpPr>
            <p:nvPr/>
          </p:nvSpPr>
          <p:spPr bwMode="auto">
            <a:xfrm>
              <a:off x="381" y="480"/>
              <a:ext cx="531" cy="20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5"/>
            <p:cNvSpPr>
              <a:spLocks/>
            </p:cNvSpPr>
            <p:nvPr/>
          </p:nvSpPr>
          <p:spPr bwMode="auto">
            <a:xfrm>
              <a:off x="383" y="478"/>
              <a:ext cx="529" cy="2009"/>
            </a:xfrm>
            <a:custGeom>
              <a:avLst/>
              <a:gdLst>
                <a:gd name="T0" fmla="*/ 529 w 529"/>
                <a:gd name="T1" fmla="*/ 2009 h 2009"/>
                <a:gd name="T2" fmla="*/ 261 w 529"/>
                <a:gd name="T3" fmla="*/ 1879 h 2009"/>
                <a:gd name="T4" fmla="*/ 0 w 529"/>
                <a:gd name="T5" fmla="*/ 2009 h 2009"/>
                <a:gd name="T6" fmla="*/ 0 w 529"/>
                <a:gd name="T7" fmla="*/ 0 h 2009"/>
                <a:gd name="T8" fmla="*/ 529 w 529"/>
                <a:gd name="T9" fmla="*/ 0 h 2009"/>
                <a:gd name="T10" fmla="*/ 529 w 529"/>
                <a:gd name="T11" fmla="*/ 2009 h 2009"/>
              </a:gdLst>
              <a:ahLst/>
              <a:cxnLst>
                <a:cxn ang="0">
                  <a:pos x="T0" y="T1"/>
                </a:cxn>
                <a:cxn ang="0">
                  <a:pos x="T2" y="T3"/>
                </a:cxn>
                <a:cxn ang="0">
                  <a:pos x="T4" y="T5"/>
                </a:cxn>
                <a:cxn ang="0">
                  <a:pos x="T6" y="T7"/>
                </a:cxn>
                <a:cxn ang="0">
                  <a:pos x="T8" y="T9"/>
                </a:cxn>
                <a:cxn ang="0">
                  <a:pos x="T10" y="T11"/>
                </a:cxn>
              </a:cxnLst>
              <a:rect l="0" t="0" r="r" b="b"/>
              <a:pathLst>
                <a:path w="529" h="2009">
                  <a:moveTo>
                    <a:pt x="529" y="2009"/>
                  </a:moveTo>
                  <a:lnTo>
                    <a:pt x="261" y="1879"/>
                  </a:lnTo>
                  <a:lnTo>
                    <a:pt x="0" y="2009"/>
                  </a:lnTo>
                  <a:lnTo>
                    <a:pt x="0" y="0"/>
                  </a:lnTo>
                  <a:lnTo>
                    <a:pt x="529" y="0"/>
                  </a:lnTo>
                  <a:lnTo>
                    <a:pt x="529" y="2009"/>
                  </a:lnTo>
                  <a:close/>
                </a:path>
              </a:pathLst>
            </a:custGeom>
            <a:solidFill>
              <a:srgbClr val="F0252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6"/>
            <p:cNvSpPr>
              <a:spLocks/>
            </p:cNvSpPr>
            <p:nvPr/>
          </p:nvSpPr>
          <p:spPr bwMode="auto">
            <a:xfrm>
              <a:off x="426" y="537"/>
              <a:ext cx="443" cy="1877"/>
            </a:xfrm>
            <a:custGeom>
              <a:avLst/>
              <a:gdLst>
                <a:gd name="T0" fmla="*/ 443 w 443"/>
                <a:gd name="T1" fmla="*/ 1877 h 1877"/>
                <a:gd name="T2" fmla="*/ 218 w 443"/>
                <a:gd name="T3" fmla="*/ 1756 h 1877"/>
                <a:gd name="T4" fmla="*/ 0 w 443"/>
                <a:gd name="T5" fmla="*/ 1877 h 1877"/>
                <a:gd name="T6" fmla="*/ 0 w 443"/>
                <a:gd name="T7" fmla="*/ 0 h 1877"/>
                <a:gd name="T8" fmla="*/ 443 w 443"/>
                <a:gd name="T9" fmla="*/ 0 h 1877"/>
                <a:gd name="T10" fmla="*/ 443 w 443"/>
                <a:gd name="T11" fmla="*/ 1877 h 1877"/>
              </a:gdLst>
              <a:ahLst/>
              <a:cxnLst>
                <a:cxn ang="0">
                  <a:pos x="T0" y="T1"/>
                </a:cxn>
                <a:cxn ang="0">
                  <a:pos x="T2" y="T3"/>
                </a:cxn>
                <a:cxn ang="0">
                  <a:pos x="T4" y="T5"/>
                </a:cxn>
                <a:cxn ang="0">
                  <a:pos x="T6" y="T7"/>
                </a:cxn>
                <a:cxn ang="0">
                  <a:pos x="T8" y="T9"/>
                </a:cxn>
                <a:cxn ang="0">
                  <a:pos x="T10" y="T11"/>
                </a:cxn>
              </a:cxnLst>
              <a:rect l="0" t="0" r="r" b="b"/>
              <a:pathLst>
                <a:path w="443" h="1877">
                  <a:moveTo>
                    <a:pt x="443" y="1877"/>
                  </a:moveTo>
                  <a:lnTo>
                    <a:pt x="218" y="1756"/>
                  </a:lnTo>
                  <a:lnTo>
                    <a:pt x="0" y="1877"/>
                  </a:lnTo>
                  <a:lnTo>
                    <a:pt x="0" y="0"/>
                  </a:lnTo>
                  <a:lnTo>
                    <a:pt x="443" y="0"/>
                  </a:lnTo>
                  <a:lnTo>
                    <a:pt x="443" y="1877"/>
                  </a:lnTo>
                  <a:close/>
                </a:path>
              </a:pathLst>
            </a:custGeom>
            <a:noFill/>
            <a:ln w="19050" cap="flat">
              <a:solidFill>
                <a:srgbClr val="FFFFFF"/>
              </a:solidFill>
              <a:prstDash val="dash"/>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6" name="文本框 5"/>
          <p:cNvSpPr txBox="1"/>
          <p:nvPr/>
        </p:nvSpPr>
        <p:spPr>
          <a:xfrm flipH="1">
            <a:off x="0" y="156102"/>
            <a:ext cx="1949748" cy="461647"/>
          </a:xfrm>
          <a:prstGeom prst="rect">
            <a:avLst/>
          </a:prstGeom>
          <a:noFill/>
        </p:spPr>
        <p:txBody>
          <a:bodyPr wrap="square" lIns="91422" tIns="45711" rIns="91422" bIns="45711" rtlCol="0">
            <a:spAutoFit/>
          </a:bodyPr>
          <a:lstStyle/>
          <a:p>
            <a:pPr algn="ctr"/>
            <a:r>
              <a:rPr lang="en-US" altLang="zh-CN" sz="2400" dirty="0" smtClean="0">
                <a:solidFill>
                  <a:schemeClr val="bg1"/>
                </a:solidFill>
                <a:latin typeface="微软雅黑" panose="020B0503020204020204" pitchFamily="34" charset="-122"/>
                <a:ea typeface="微软雅黑" panose="020B0503020204020204" pitchFamily="34" charset="-122"/>
              </a:rPr>
              <a:t>3.</a:t>
            </a:r>
            <a:r>
              <a:rPr lang="zh-CN" altLang="en-US" sz="2400" dirty="0" smtClean="0">
                <a:solidFill>
                  <a:schemeClr val="bg1"/>
                </a:solidFill>
                <a:latin typeface="微软雅黑" panose="020B0503020204020204" pitchFamily="34" charset="-122"/>
                <a:ea typeface="微软雅黑" panose="020B0503020204020204" pitchFamily="34" charset="-122"/>
              </a:rPr>
              <a:t>员工关注</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nvGrpSpPr>
          <p:cNvPr id="6" name="组合 96"/>
          <p:cNvGrpSpPr/>
          <p:nvPr/>
        </p:nvGrpSpPr>
        <p:grpSpPr>
          <a:xfrm>
            <a:off x="186105" y="1363200"/>
            <a:ext cx="8779608" cy="4899348"/>
            <a:chOff x="167692" y="1358536"/>
            <a:chExt cx="8779608" cy="4899348"/>
          </a:xfrm>
        </p:grpSpPr>
        <p:pic>
          <p:nvPicPr>
            <p:cNvPr id="98"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67692" y="1358536"/>
              <a:ext cx="8769470" cy="48993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9" name="文本框 49"/>
            <p:cNvSpPr txBox="1"/>
            <p:nvPr/>
          </p:nvSpPr>
          <p:spPr bwMode="auto">
            <a:xfrm>
              <a:off x="179094" y="5217192"/>
              <a:ext cx="8768206" cy="1028510"/>
            </a:xfrm>
            <a:custGeom>
              <a:avLst/>
              <a:gdLst>
                <a:gd name="connsiteX0" fmla="*/ 0 w 9144000"/>
                <a:gd name="connsiteY0" fmla="*/ 0 h 1080000"/>
                <a:gd name="connsiteX1" fmla="*/ 9144000 w 9144000"/>
                <a:gd name="connsiteY1" fmla="*/ 0 h 1080000"/>
                <a:gd name="connsiteX2" fmla="*/ 9144000 w 9144000"/>
                <a:gd name="connsiteY2" fmla="*/ 1080000 h 1080000"/>
                <a:gd name="connsiteX3" fmla="*/ 0 w 9144000"/>
                <a:gd name="connsiteY3" fmla="*/ 1080000 h 1080000"/>
                <a:gd name="connsiteX4" fmla="*/ 0 w 9144000"/>
                <a:gd name="connsiteY4" fmla="*/ 0 h 1080000"/>
                <a:gd name="connsiteX0" fmla="*/ 0 w 9144000"/>
                <a:gd name="connsiteY0" fmla="*/ 4997 h 1084997"/>
                <a:gd name="connsiteX1" fmla="*/ 4572000 w 9144000"/>
                <a:gd name="connsiteY1" fmla="*/ 0 h 1084997"/>
                <a:gd name="connsiteX2" fmla="*/ 9144000 w 9144000"/>
                <a:gd name="connsiteY2" fmla="*/ 4997 h 1084997"/>
                <a:gd name="connsiteX3" fmla="*/ 9144000 w 9144000"/>
                <a:gd name="connsiteY3" fmla="*/ 1084997 h 1084997"/>
                <a:gd name="connsiteX4" fmla="*/ 0 w 9144000"/>
                <a:gd name="connsiteY4" fmla="*/ 1084997 h 1084997"/>
                <a:gd name="connsiteX5" fmla="*/ 0 w 9144000"/>
                <a:gd name="connsiteY5" fmla="*/ 4997 h 1084997"/>
                <a:gd name="connsiteX0" fmla="*/ 0 w 9144000"/>
                <a:gd name="connsiteY0" fmla="*/ 4997 h 1084997"/>
                <a:gd name="connsiteX1" fmla="*/ 4572000 w 9144000"/>
                <a:gd name="connsiteY1" fmla="*/ 0 h 1084997"/>
                <a:gd name="connsiteX2" fmla="*/ 9144000 w 9144000"/>
                <a:gd name="connsiteY2" fmla="*/ 1084997 h 1084997"/>
                <a:gd name="connsiteX3" fmla="*/ 0 w 9144000"/>
                <a:gd name="connsiteY3" fmla="*/ 1084997 h 1084997"/>
                <a:gd name="connsiteX4" fmla="*/ 0 w 9144000"/>
                <a:gd name="connsiteY4" fmla="*/ 4997 h 1084997"/>
                <a:gd name="connsiteX0" fmla="*/ 0 w 9144000"/>
                <a:gd name="connsiteY0" fmla="*/ 1084997 h 1084997"/>
                <a:gd name="connsiteX1" fmla="*/ 4572000 w 9144000"/>
                <a:gd name="connsiteY1" fmla="*/ 0 h 1084997"/>
                <a:gd name="connsiteX2" fmla="*/ 9144000 w 9144000"/>
                <a:gd name="connsiteY2" fmla="*/ 1084997 h 1084997"/>
                <a:gd name="connsiteX3" fmla="*/ 0 w 9144000"/>
                <a:gd name="connsiteY3" fmla="*/ 1084997 h 1084997"/>
              </a:gdLst>
              <a:ahLst/>
              <a:cxnLst>
                <a:cxn ang="0">
                  <a:pos x="connsiteX0" y="connsiteY0"/>
                </a:cxn>
                <a:cxn ang="0">
                  <a:pos x="connsiteX1" y="connsiteY1"/>
                </a:cxn>
                <a:cxn ang="0">
                  <a:pos x="connsiteX2" y="connsiteY2"/>
                </a:cxn>
                <a:cxn ang="0">
                  <a:pos x="connsiteX3" y="connsiteY3"/>
                </a:cxn>
              </a:cxnLst>
              <a:rect l="l" t="t" r="r" b="b"/>
              <a:pathLst>
                <a:path w="9144000" h="1084997">
                  <a:moveTo>
                    <a:pt x="0" y="1084997"/>
                  </a:moveTo>
                  <a:lnTo>
                    <a:pt x="4572000" y="0"/>
                  </a:lnTo>
                  <a:lnTo>
                    <a:pt x="9144000" y="1084997"/>
                  </a:lnTo>
                  <a:lnTo>
                    <a:pt x="0" y="1084997"/>
                  </a:lnTo>
                  <a:close/>
                </a:path>
              </a:pathLst>
            </a:custGeom>
            <a:solidFill>
              <a:srgbClr val="33CC3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lgn="ctr">
                <a:defRPr>
                  <a:solidFill>
                    <a:schemeClr val="bg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fontAlgn="auto">
                <a:spcBef>
                  <a:spcPts val="0"/>
                </a:spcBef>
                <a:spcAft>
                  <a:spcPts val="0"/>
                </a:spcAft>
                <a:defRPr/>
              </a:pPr>
              <a:r>
                <a:rPr lang="zh-CN" altLang="en-US" sz="3200" kern="0" dirty="0" smtClean="0">
                  <a:sym typeface="Trebuchet MS"/>
                </a:rPr>
                <a:t>公司运动会活动</a:t>
              </a:r>
              <a:endParaRPr lang="zh-CN" altLang="en-US" sz="3200" kern="0" dirty="0">
                <a:sym typeface="Trebuchet MS"/>
              </a:endParaRPr>
            </a:p>
          </p:txBody>
        </p:sp>
      </p:grpSp>
      <p:grpSp>
        <p:nvGrpSpPr>
          <p:cNvPr id="7" name="组合 11"/>
          <p:cNvGrpSpPr/>
          <p:nvPr/>
        </p:nvGrpSpPr>
        <p:grpSpPr>
          <a:xfrm>
            <a:off x="182992" y="1371365"/>
            <a:ext cx="8768207" cy="4870156"/>
            <a:chOff x="-2152296" y="2913985"/>
            <a:chExt cx="8768207" cy="4870156"/>
          </a:xfrm>
        </p:grpSpPr>
        <p:pic>
          <p:nvPicPr>
            <p:cNvPr id="101" name="Picture 3"/>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152296" y="2913985"/>
              <a:ext cx="8768207" cy="48701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2" name="文本框 49"/>
            <p:cNvSpPr txBox="1"/>
            <p:nvPr/>
          </p:nvSpPr>
          <p:spPr bwMode="auto">
            <a:xfrm>
              <a:off x="-2152295" y="6755631"/>
              <a:ext cx="8768206" cy="1028510"/>
            </a:xfrm>
            <a:custGeom>
              <a:avLst/>
              <a:gdLst>
                <a:gd name="connsiteX0" fmla="*/ 0 w 9144000"/>
                <a:gd name="connsiteY0" fmla="*/ 0 h 1080000"/>
                <a:gd name="connsiteX1" fmla="*/ 9144000 w 9144000"/>
                <a:gd name="connsiteY1" fmla="*/ 0 h 1080000"/>
                <a:gd name="connsiteX2" fmla="*/ 9144000 w 9144000"/>
                <a:gd name="connsiteY2" fmla="*/ 1080000 h 1080000"/>
                <a:gd name="connsiteX3" fmla="*/ 0 w 9144000"/>
                <a:gd name="connsiteY3" fmla="*/ 1080000 h 1080000"/>
                <a:gd name="connsiteX4" fmla="*/ 0 w 9144000"/>
                <a:gd name="connsiteY4" fmla="*/ 0 h 1080000"/>
                <a:gd name="connsiteX0" fmla="*/ 0 w 9144000"/>
                <a:gd name="connsiteY0" fmla="*/ 4997 h 1084997"/>
                <a:gd name="connsiteX1" fmla="*/ 4572000 w 9144000"/>
                <a:gd name="connsiteY1" fmla="*/ 0 h 1084997"/>
                <a:gd name="connsiteX2" fmla="*/ 9144000 w 9144000"/>
                <a:gd name="connsiteY2" fmla="*/ 4997 h 1084997"/>
                <a:gd name="connsiteX3" fmla="*/ 9144000 w 9144000"/>
                <a:gd name="connsiteY3" fmla="*/ 1084997 h 1084997"/>
                <a:gd name="connsiteX4" fmla="*/ 0 w 9144000"/>
                <a:gd name="connsiteY4" fmla="*/ 1084997 h 1084997"/>
                <a:gd name="connsiteX5" fmla="*/ 0 w 9144000"/>
                <a:gd name="connsiteY5" fmla="*/ 4997 h 1084997"/>
                <a:gd name="connsiteX0" fmla="*/ 0 w 9144000"/>
                <a:gd name="connsiteY0" fmla="*/ 4997 h 1084997"/>
                <a:gd name="connsiteX1" fmla="*/ 4572000 w 9144000"/>
                <a:gd name="connsiteY1" fmla="*/ 0 h 1084997"/>
                <a:gd name="connsiteX2" fmla="*/ 9144000 w 9144000"/>
                <a:gd name="connsiteY2" fmla="*/ 1084997 h 1084997"/>
                <a:gd name="connsiteX3" fmla="*/ 0 w 9144000"/>
                <a:gd name="connsiteY3" fmla="*/ 1084997 h 1084997"/>
                <a:gd name="connsiteX4" fmla="*/ 0 w 9144000"/>
                <a:gd name="connsiteY4" fmla="*/ 4997 h 1084997"/>
                <a:gd name="connsiteX0" fmla="*/ 0 w 9144000"/>
                <a:gd name="connsiteY0" fmla="*/ 1084997 h 1084997"/>
                <a:gd name="connsiteX1" fmla="*/ 4572000 w 9144000"/>
                <a:gd name="connsiteY1" fmla="*/ 0 h 1084997"/>
                <a:gd name="connsiteX2" fmla="*/ 9144000 w 9144000"/>
                <a:gd name="connsiteY2" fmla="*/ 1084997 h 1084997"/>
                <a:gd name="connsiteX3" fmla="*/ 0 w 9144000"/>
                <a:gd name="connsiteY3" fmla="*/ 1084997 h 1084997"/>
              </a:gdLst>
              <a:ahLst/>
              <a:cxnLst>
                <a:cxn ang="0">
                  <a:pos x="connsiteX0" y="connsiteY0"/>
                </a:cxn>
                <a:cxn ang="0">
                  <a:pos x="connsiteX1" y="connsiteY1"/>
                </a:cxn>
                <a:cxn ang="0">
                  <a:pos x="connsiteX2" y="connsiteY2"/>
                </a:cxn>
                <a:cxn ang="0">
                  <a:pos x="connsiteX3" y="connsiteY3"/>
                </a:cxn>
              </a:cxnLst>
              <a:rect l="l" t="t" r="r" b="b"/>
              <a:pathLst>
                <a:path w="9144000" h="1084997">
                  <a:moveTo>
                    <a:pt x="0" y="1084997"/>
                  </a:moveTo>
                  <a:lnTo>
                    <a:pt x="4572000" y="0"/>
                  </a:lnTo>
                  <a:lnTo>
                    <a:pt x="9144000" y="1084997"/>
                  </a:lnTo>
                  <a:lnTo>
                    <a:pt x="0" y="1084997"/>
                  </a:lnTo>
                  <a:close/>
                </a:path>
              </a:pathLst>
            </a:custGeom>
            <a:solidFill>
              <a:srgbClr val="33CC3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lgn="ctr">
                <a:defRPr>
                  <a:solidFill>
                    <a:schemeClr val="bg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fontAlgn="auto">
                <a:spcBef>
                  <a:spcPts val="0"/>
                </a:spcBef>
                <a:spcAft>
                  <a:spcPts val="0"/>
                </a:spcAft>
                <a:defRPr/>
              </a:pPr>
              <a:r>
                <a:rPr lang="zh-CN" altLang="en-US" sz="3200" kern="0" dirty="0" smtClean="0">
                  <a:sym typeface="Trebuchet MS"/>
                </a:rPr>
                <a:t>公司运动会活动</a:t>
              </a:r>
              <a:endParaRPr lang="zh-CN" altLang="en-US" sz="3200" kern="0" dirty="0">
                <a:sym typeface="Trebuchet MS"/>
              </a:endParaRPr>
            </a:p>
          </p:txBody>
        </p:sp>
      </p:grpSp>
      <p:grpSp>
        <p:nvGrpSpPr>
          <p:cNvPr id="8" name="组合 103"/>
          <p:cNvGrpSpPr/>
          <p:nvPr/>
        </p:nvGrpSpPr>
        <p:grpSpPr>
          <a:xfrm>
            <a:off x="184744" y="1317321"/>
            <a:ext cx="8780969" cy="4924200"/>
            <a:chOff x="184744" y="1319023"/>
            <a:chExt cx="8780969" cy="4924200"/>
          </a:xfrm>
        </p:grpSpPr>
        <p:pic>
          <p:nvPicPr>
            <p:cNvPr id="105" name="图片 72"/>
            <p:cNvPicPr>
              <a:picLocks noChangeAspect="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184744" y="1319023"/>
              <a:ext cx="8780969" cy="49224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6" name="文本框 49"/>
            <p:cNvSpPr txBox="1"/>
            <p:nvPr/>
          </p:nvSpPr>
          <p:spPr bwMode="auto">
            <a:xfrm>
              <a:off x="184744" y="5214713"/>
              <a:ext cx="8768206" cy="1028510"/>
            </a:xfrm>
            <a:custGeom>
              <a:avLst/>
              <a:gdLst>
                <a:gd name="connsiteX0" fmla="*/ 0 w 9144000"/>
                <a:gd name="connsiteY0" fmla="*/ 0 h 1080000"/>
                <a:gd name="connsiteX1" fmla="*/ 9144000 w 9144000"/>
                <a:gd name="connsiteY1" fmla="*/ 0 h 1080000"/>
                <a:gd name="connsiteX2" fmla="*/ 9144000 w 9144000"/>
                <a:gd name="connsiteY2" fmla="*/ 1080000 h 1080000"/>
                <a:gd name="connsiteX3" fmla="*/ 0 w 9144000"/>
                <a:gd name="connsiteY3" fmla="*/ 1080000 h 1080000"/>
                <a:gd name="connsiteX4" fmla="*/ 0 w 9144000"/>
                <a:gd name="connsiteY4" fmla="*/ 0 h 1080000"/>
                <a:gd name="connsiteX0" fmla="*/ 0 w 9144000"/>
                <a:gd name="connsiteY0" fmla="*/ 4997 h 1084997"/>
                <a:gd name="connsiteX1" fmla="*/ 4572000 w 9144000"/>
                <a:gd name="connsiteY1" fmla="*/ 0 h 1084997"/>
                <a:gd name="connsiteX2" fmla="*/ 9144000 w 9144000"/>
                <a:gd name="connsiteY2" fmla="*/ 4997 h 1084997"/>
                <a:gd name="connsiteX3" fmla="*/ 9144000 w 9144000"/>
                <a:gd name="connsiteY3" fmla="*/ 1084997 h 1084997"/>
                <a:gd name="connsiteX4" fmla="*/ 0 w 9144000"/>
                <a:gd name="connsiteY4" fmla="*/ 1084997 h 1084997"/>
                <a:gd name="connsiteX5" fmla="*/ 0 w 9144000"/>
                <a:gd name="connsiteY5" fmla="*/ 4997 h 1084997"/>
                <a:gd name="connsiteX0" fmla="*/ 0 w 9144000"/>
                <a:gd name="connsiteY0" fmla="*/ 4997 h 1084997"/>
                <a:gd name="connsiteX1" fmla="*/ 4572000 w 9144000"/>
                <a:gd name="connsiteY1" fmla="*/ 0 h 1084997"/>
                <a:gd name="connsiteX2" fmla="*/ 9144000 w 9144000"/>
                <a:gd name="connsiteY2" fmla="*/ 1084997 h 1084997"/>
                <a:gd name="connsiteX3" fmla="*/ 0 w 9144000"/>
                <a:gd name="connsiteY3" fmla="*/ 1084997 h 1084997"/>
                <a:gd name="connsiteX4" fmla="*/ 0 w 9144000"/>
                <a:gd name="connsiteY4" fmla="*/ 4997 h 1084997"/>
                <a:gd name="connsiteX0" fmla="*/ 0 w 9144000"/>
                <a:gd name="connsiteY0" fmla="*/ 1084997 h 1084997"/>
                <a:gd name="connsiteX1" fmla="*/ 4572000 w 9144000"/>
                <a:gd name="connsiteY1" fmla="*/ 0 h 1084997"/>
                <a:gd name="connsiteX2" fmla="*/ 9144000 w 9144000"/>
                <a:gd name="connsiteY2" fmla="*/ 1084997 h 1084997"/>
                <a:gd name="connsiteX3" fmla="*/ 0 w 9144000"/>
                <a:gd name="connsiteY3" fmla="*/ 1084997 h 1084997"/>
              </a:gdLst>
              <a:ahLst/>
              <a:cxnLst>
                <a:cxn ang="0">
                  <a:pos x="connsiteX0" y="connsiteY0"/>
                </a:cxn>
                <a:cxn ang="0">
                  <a:pos x="connsiteX1" y="connsiteY1"/>
                </a:cxn>
                <a:cxn ang="0">
                  <a:pos x="connsiteX2" y="connsiteY2"/>
                </a:cxn>
                <a:cxn ang="0">
                  <a:pos x="connsiteX3" y="connsiteY3"/>
                </a:cxn>
              </a:cxnLst>
              <a:rect l="l" t="t" r="r" b="b"/>
              <a:pathLst>
                <a:path w="9144000" h="1084997">
                  <a:moveTo>
                    <a:pt x="0" y="1084997"/>
                  </a:moveTo>
                  <a:lnTo>
                    <a:pt x="4572000" y="0"/>
                  </a:lnTo>
                  <a:lnTo>
                    <a:pt x="9144000" y="1084997"/>
                  </a:lnTo>
                  <a:lnTo>
                    <a:pt x="0" y="1084997"/>
                  </a:lnTo>
                  <a:close/>
                </a:path>
              </a:pathLst>
            </a:custGeom>
            <a:solidFill>
              <a:srgbClr val="33CC3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lgn="ctr">
                <a:defRPr>
                  <a:solidFill>
                    <a:schemeClr val="bg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fontAlgn="auto">
                <a:spcBef>
                  <a:spcPts val="0"/>
                </a:spcBef>
                <a:spcAft>
                  <a:spcPts val="0"/>
                </a:spcAft>
                <a:defRPr/>
              </a:pPr>
              <a:r>
                <a:rPr lang="zh-CN" altLang="en-US" sz="3200" kern="0" dirty="0" smtClean="0">
                  <a:sym typeface="Trebuchet MS"/>
                </a:rPr>
                <a:t>公司生日会活动</a:t>
              </a:r>
              <a:endParaRPr lang="zh-CN" altLang="en-US" sz="3200" kern="0" dirty="0">
                <a:sym typeface="Trebuchet MS"/>
              </a:endParaRPr>
            </a:p>
          </p:txBody>
        </p:sp>
      </p:grpSp>
      <p:grpSp>
        <p:nvGrpSpPr>
          <p:cNvPr id="9" name="六一3"/>
          <p:cNvGrpSpPr>
            <a:grpSpLocks/>
          </p:cNvGrpSpPr>
          <p:nvPr/>
        </p:nvGrpSpPr>
        <p:grpSpPr bwMode="auto">
          <a:xfrm>
            <a:off x="167692" y="1334728"/>
            <a:ext cx="8782891" cy="4927820"/>
            <a:chOff x="0" y="1715002"/>
            <a:chExt cx="9144000" cy="5142998"/>
          </a:xfrm>
        </p:grpSpPr>
        <p:pic>
          <p:nvPicPr>
            <p:cNvPr id="108" name="图片 48"/>
            <p:cNvPicPr>
              <a:picLocks noChangeAspect="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0" y="1715002"/>
              <a:ext cx="9144000" cy="51424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9" name="文本框 49"/>
            <p:cNvSpPr txBox="1"/>
            <p:nvPr/>
          </p:nvSpPr>
          <p:spPr>
            <a:xfrm>
              <a:off x="0" y="5778605"/>
              <a:ext cx="9144000" cy="1079395"/>
            </a:xfrm>
            <a:custGeom>
              <a:avLst/>
              <a:gdLst>
                <a:gd name="connsiteX0" fmla="*/ 0 w 9144000"/>
                <a:gd name="connsiteY0" fmla="*/ 0 h 1080000"/>
                <a:gd name="connsiteX1" fmla="*/ 9144000 w 9144000"/>
                <a:gd name="connsiteY1" fmla="*/ 0 h 1080000"/>
                <a:gd name="connsiteX2" fmla="*/ 9144000 w 9144000"/>
                <a:gd name="connsiteY2" fmla="*/ 1080000 h 1080000"/>
                <a:gd name="connsiteX3" fmla="*/ 0 w 9144000"/>
                <a:gd name="connsiteY3" fmla="*/ 1080000 h 1080000"/>
                <a:gd name="connsiteX4" fmla="*/ 0 w 9144000"/>
                <a:gd name="connsiteY4" fmla="*/ 0 h 1080000"/>
                <a:gd name="connsiteX0" fmla="*/ 0 w 9144000"/>
                <a:gd name="connsiteY0" fmla="*/ 4997 h 1084997"/>
                <a:gd name="connsiteX1" fmla="*/ 4572000 w 9144000"/>
                <a:gd name="connsiteY1" fmla="*/ 0 h 1084997"/>
                <a:gd name="connsiteX2" fmla="*/ 9144000 w 9144000"/>
                <a:gd name="connsiteY2" fmla="*/ 4997 h 1084997"/>
                <a:gd name="connsiteX3" fmla="*/ 9144000 w 9144000"/>
                <a:gd name="connsiteY3" fmla="*/ 1084997 h 1084997"/>
                <a:gd name="connsiteX4" fmla="*/ 0 w 9144000"/>
                <a:gd name="connsiteY4" fmla="*/ 1084997 h 1084997"/>
                <a:gd name="connsiteX5" fmla="*/ 0 w 9144000"/>
                <a:gd name="connsiteY5" fmla="*/ 4997 h 1084997"/>
                <a:gd name="connsiteX0" fmla="*/ 0 w 9144000"/>
                <a:gd name="connsiteY0" fmla="*/ 4997 h 1084997"/>
                <a:gd name="connsiteX1" fmla="*/ 4572000 w 9144000"/>
                <a:gd name="connsiteY1" fmla="*/ 0 h 1084997"/>
                <a:gd name="connsiteX2" fmla="*/ 9144000 w 9144000"/>
                <a:gd name="connsiteY2" fmla="*/ 1084997 h 1084997"/>
                <a:gd name="connsiteX3" fmla="*/ 0 w 9144000"/>
                <a:gd name="connsiteY3" fmla="*/ 1084997 h 1084997"/>
                <a:gd name="connsiteX4" fmla="*/ 0 w 9144000"/>
                <a:gd name="connsiteY4" fmla="*/ 4997 h 1084997"/>
                <a:gd name="connsiteX0" fmla="*/ 0 w 9144000"/>
                <a:gd name="connsiteY0" fmla="*/ 1084997 h 1084997"/>
                <a:gd name="connsiteX1" fmla="*/ 4572000 w 9144000"/>
                <a:gd name="connsiteY1" fmla="*/ 0 h 1084997"/>
                <a:gd name="connsiteX2" fmla="*/ 9144000 w 9144000"/>
                <a:gd name="connsiteY2" fmla="*/ 1084997 h 1084997"/>
                <a:gd name="connsiteX3" fmla="*/ 0 w 9144000"/>
                <a:gd name="connsiteY3" fmla="*/ 1084997 h 1084997"/>
              </a:gdLst>
              <a:ahLst/>
              <a:cxnLst>
                <a:cxn ang="0">
                  <a:pos x="connsiteX0" y="connsiteY0"/>
                </a:cxn>
                <a:cxn ang="0">
                  <a:pos x="connsiteX1" y="connsiteY1"/>
                </a:cxn>
                <a:cxn ang="0">
                  <a:pos x="connsiteX2" y="connsiteY2"/>
                </a:cxn>
                <a:cxn ang="0">
                  <a:pos x="connsiteX3" y="connsiteY3"/>
                </a:cxn>
              </a:cxnLst>
              <a:rect l="l" t="t" r="r" b="b"/>
              <a:pathLst>
                <a:path w="9144000" h="1084997">
                  <a:moveTo>
                    <a:pt x="0" y="1084997"/>
                  </a:moveTo>
                  <a:lnTo>
                    <a:pt x="4572000" y="0"/>
                  </a:lnTo>
                  <a:lnTo>
                    <a:pt x="9144000" y="1084997"/>
                  </a:lnTo>
                  <a:lnTo>
                    <a:pt x="0" y="1084997"/>
                  </a:lnTo>
                  <a:close/>
                </a:path>
              </a:pathLst>
            </a:custGeom>
            <a:solidFill>
              <a:srgbClr val="33CC3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lgn="ctr">
                <a:defRPr>
                  <a:solidFill>
                    <a:schemeClr val="bg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fontAlgn="auto">
                <a:spcBef>
                  <a:spcPts val="0"/>
                </a:spcBef>
                <a:spcAft>
                  <a:spcPts val="0"/>
                </a:spcAft>
                <a:defRPr/>
              </a:pPr>
              <a:r>
                <a:rPr lang="zh-CN" altLang="en-US" sz="3200" kern="0" dirty="0" smtClean="0">
                  <a:sym typeface="Trebuchet MS"/>
                </a:rPr>
                <a:t>六一亲子活动</a:t>
              </a:r>
              <a:endParaRPr lang="zh-CN" altLang="en-US" sz="3200" kern="0" dirty="0">
                <a:sym typeface="Trebuchet MS"/>
              </a:endParaRPr>
            </a:p>
          </p:txBody>
        </p:sp>
      </p:grpSp>
      <p:grpSp>
        <p:nvGrpSpPr>
          <p:cNvPr id="10" name="足球"/>
          <p:cNvGrpSpPr>
            <a:grpSpLocks/>
          </p:cNvGrpSpPr>
          <p:nvPr/>
        </p:nvGrpSpPr>
        <p:grpSpPr bwMode="auto">
          <a:xfrm>
            <a:off x="176909" y="1317322"/>
            <a:ext cx="8788803" cy="4939030"/>
            <a:chOff x="0" y="1717040"/>
            <a:chExt cx="9144000" cy="5144400"/>
          </a:xfrm>
        </p:grpSpPr>
        <p:pic>
          <p:nvPicPr>
            <p:cNvPr id="111" name="图片 10"/>
            <p:cNvPicPr>
              <a:picLocks noChangeAspect="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0" y="1717040"/>
              <a:ext cx="9144000" cy="514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2" name="文本框 60"/>
            <p:cNvSpPr txBox="1"/>
            <p:nvPr/>
          </p:nvSpPr>
          <p:spPr>
            <a:xfrm>
              <a:off x="0" y="5782084"/>
              <a:ext cx="9144000" cy="1079356"/>
            </a:xfrm>
            <a:custGeom>
              <a:avLst/>
              <a:gdLst>
                <a:gd name="connsiteX0" fmla="*/ 0 w 9144000"/>
                <a:gd name="connsiteY0" fmla="*/ 0 h 1080000"/>
                <a:gd name="connsiteX1" fmla="*/ 9144000 w 9144000"/>
                <a:gd name="connsiteY1" fmla="*/ 0 h 1080000"/>
                <a:gd name="connsiteX2" fmla="*/ 9144000 w 9144000"/>
                <a:gd name="connsiteY2" fmla="*/ 1080000 h 1080000"/>
                <a:gd name="connsiteX3" fmla="*/ 0 w 9144000"/>
                <a:gd name="connsiteY3" fmla="*/ 1080000 h 1080000"/>
                <a:gd name="connsiteX4" fmla="*/ 0 w 9144000"/>
                <a:gd name="connsiteY4" fmla="*/ 0 h 1080000"/>
                <a:gd name="connsiteX0" fmla="*/ 0 w 9144000"/>
                <a:gd name="connsiteY0" fmla="*/ 4997 h 1084997"/>
                <a:gd name="connsiteX1" fmla="*/ 4572000 w 9144000"/>
                <a:gd name="connsiteY1" fmla="*/ 0 h 1084997"/>
                <a:gd name="connsiteX2" fmla="*/ 9144000 w 9144000"/>
                <a:gd name="connsiteY2" fmla="*/ 4997 h 1084997"/>
                <a:gd name="connsiteX3" fmla="*/ 9144000 w 9144000"/>
                <a:gd name="connsiteY3" fmla="*/ 1084997 h 1084997"/>
                <a:gd name="connsiteX4" fmla="*/ 0 w 9144000"/>
                <a:gd name="connsiteY4" fmla="*/ 1084997 h 1084997"/>
                <a:gd name="connsiteX5" fmla="*/ 0 w 9144000"/>
                <a:gd name="connsiteY5" fmla="*/ 4997 h 1084997"/>
                <a:gd name="connsiteX0" fmla="*/ 0 w 9144000"/>
                <a:gd name="connsiteY0" fmla="*/ 4997 h 1084997"/>
                <a:gd name="connsiteX1" fmla="*/ 4572000 w 9144000"/>
                <a:gd name="connsiteY1" fmla="*/ 0 h 1084997"/>
                <a:gd name="connsiteX2" fmla="*/ 9144000 w 9144000"/>
                <a:gd name="connsiteY2" fmla="*/ 1084997 h 1084997"/>
                <a:gd name="connsiteX3" fmla="*/ 0 w 9144000"/>
                <a:gd name="connsiteY3" fmla="*/ 1084997 h 1084997"/>
                <a:gd name="connsiteX4" fmla="*/ 0 w 9144000"/>
                <a:gd name="connsiteY4" fmla="*/ 4997 h 1084997"/>
                <a:gd name="connsiteX0" fmla="*/ 0 w 9144000"/>
                <a:gd name="connsiteY0" fmla="*/ 1084997 h 1084997"/>
                <a:gd name="connsiteX1" fmla="*/ 4572000 w 9144000"/>
                <a:gd name="connsiteY1" fmla="*/ 0 h 1084997"/>
                <a:gd name="connsiteX2" fmla="*/ 9144000 w 9144000"/>
                <a:gd name="connsiteY2" fmla="*/ 1084997 h 1084997"/>
                <a:gd name="connsiteX3" fmla="*/ 0 w 9144000"/>
                <a:gd name="connsiteY3" fmla="*/ 1084997 h 1084997"/>
              </a:gdLst>
              <a:ahLst/>
              <a:cxnLst>
                <a:cxn ang="0">
                  <a:pos x="connsiteX0" y="connsiteY0"/>
                </a:cxn>
                <a:cxn ang="0">
                  <a:pos x="connsiteX1" y="connsiteY1"/>
                </a:cxn>
                <a:cxn ang="0">
                  <a:pos x="connsiteX2" y="connsiteY2"/>
                </a:cxn>
                <a:cxn ang="0">
                  <a:pos x="connsiteX3" y="connsiteY3"/>
                </a:cxn>
              </a:cxnLst>
              <a:rect l="l" t="t" r="r" b="b"/>
              <a:pathLst>
                <a:path w="9144000" h="1084997">
                  <a:moveTo>
                    <a:pt x="0" y="1084997"/>
                  </a:moveTo>
                  <a:lnTo>
                    <a:pt x="4572000" y="0"/>
                  </a:lnTo>
                  <a:lnTo>
                    <a:pt x="9144000" y="1084997"/>
                  </a:lnTo>
                  <a:lnTo>
                    <a:pt x="0" y="1084997"/>
                  </a:lnTo>
                  <a:close/>
                </a:path>
              </a:pathLst>
            </a:custGeom>
            <a:solidFill>
              <a:srgbClr val="33CC3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lgn="ctr">
                <a:defRPr>
                  <a:solidFill>
                    <a:schemeClr val="bg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fontAlgn="auto">
                <a:spcBef>
                  <a:spcPts val="0"/>
                </a:spcBef>
                <a:spcAft>
                  <a:spcPts val="0"/>
                </a:spcAft>
                <a:defRPr/>
              </a:pPr>
              <a:r>
                <a:rPr lang="zh-CN" altLang="en-US" sz="3200" kern="0" dirty="0" smtClean="0">
                  <a:sym typeface="Trebuchet MS"/>
                </a:rPr>
                <a:t>公司</a:t>
              </a:r>
              <a:r>
                <a:rPr lang="zh-CN" altLang="en-US" sz="3200" kern="0" dirty="0">
                  <a:sym typeface="Trebuchet MS"/>
                </a:rPr>
                <a:t>兴趣小组</a:t>
              </a:r>
            </a:p>
          </p:txBody>
        </p:sp>
      </p:grpSp>
      <p:grpSp>
        <p:nvGrpSpPr>
          <p:cNvPr id="12" name="组合 4"/>
          <p:cNvGrpSpPr/>
          <p:nvPr/>
        </p:nvGrpSpPr>
        <p:grpSpPr>
          <a:xfrm>
            <a:off x="20998" y="1114187"/>
            <a:ext cx="1916056" cy="891129"/>
            <a:chOff x="681555" y="5211475"/>
            <a:chExt cx="1916056" cy="891129"/>
          </a:xfrm>
        </p:grpSpPr>
        <p:grpSp>
          <p:nvGrpSpPr>
            <p:cNvPr id="13" name="Group 104"/>
            <p:cNvGrpSpPr>
              <a:grpSpLocks noChangeAspect="1"/>
            </p:cNvGrpSpPr>
            <p:nvPr/>
          </p:nvGrpSpPr>
          <p:grpSpPr bwMode="auto">
            <a:xfrm rot="1586335">
              <a:off x="681555" y="5211475"/>
              <a:ext cx="1916056" cy="891129"/>
              <a:chOff x="5157" y="339"/>
              <a:chExt cx="1757" cy="461"/>
            </a:xfrm>
            <a:effectLst>
              <a:outerShdw blurRad="127000" dist="101600" dir="2700000" algn="tl" rotWithShape="0">
                <a:prstClr val="black">
                  <a:alpha val="40000"/>
                </a:prstClr>
              </a:outerShdw>
            </a:effectLst>
          </p:grpSpPr>
          <p:sp>
            <p:nvSpPr>
              <p:cNvPr id="43" name="AutoShape 103"/>
              <p:cNvSpPr>
                <a:spLocks noChangeAspect="1" noChangeArrowheads="1" noTextEdit="1"/>
              </p:cNvSpPr>
              <p:nvPr/>
            </p:nvSpPr>
            <p:spPr bwMode="auto">
              <a:xfrm>
                <a:off x="5157" y="339"/>
                <a:ext cx="1757" cy="4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05"/>
              <p:cNvSpPr>
                <a:spLocks/>
              </p:cNvSpPr>
              <p:nvPr/>
            </p:nvSpPr>
            <p:spPr bwMode="auto">
              <a:xfrm>
                <a:off x="6556" y="524"/>
                <a:ext cx="358" cy="276"/>
              </a:xfrm>
              <a:custGeom>
                <a:avLst/>
                <a:gdLst>
                  <a:gd name="T0" fmla="*/ 0 w 151"/>
                  <a:gd name="T1" fmla="*/ 98 h 115"/>
                  <a:gd name="T2" fmla="*/ 151 w 151"/>
                  <a:gd name="T3" fmla="*/ 98 h 115"/>
                  <a:gd name="T4" fmla="*/ 127 w 151"/>
                  <a:gd name="T5" fmla="*/ 52 h 115"/>
                  <a:gd name="T6" fmla="*/ 151 w 151"/>
                  <a:gd name="T7" fmla="*/ 17 h 115"/>
                  <a:gd name="T8" fmla="*/ 0 w 151"/>
                  <a:gd name="T9" fmla="*/ 17 h 115"/>
                  <a:gd name="T10" fmla="*/ 0 w 151"/>
                  <a:gd name="T11" fmla="*/ 98 h 115"/>
                </a:gdLst>
                <a:ahLst/>
                <a:cxnLst>
                  <a:cxn ang="0">
                    <a:pos x="T0" y="T1"/>
                  </a:cxn>
                  <a:cxn ang="0">
                    <a:pos x="T2" y="T3"/>
                  </a:cxn>
                  <a:cxn ang="0">
                    <a:pos x="T4" y="T5"/>
                  </a:cxn>
                  <a:cxn ang="0">
                    <a:pos x="T6" y="T7"/>
                  </a:cxn>
                  <a:cxn ang="0">
                    <a:pos x="T8" y="T9"/>
                  </a:cxn>
                  <a:cxn ang="0">
                    <a:pos x="T10" y="T11"/>
                  </a:cxn>
                </a:cxnLst>
                <a:rect l="0" t="0" r="r" b="b"/>
                <a:pathLst>
                  <a:path w="151" h="115">
                    <a:moveTo>
                      <a:pt x="0" y="98"/>
                    </a:moveTo>
                    <a:cubicBezTo>
                      <a:pt x="53" y="115"/>
                      <a:pt x="99" y="81"/>
                      <a:pt x="151" y="98"/>
                    </a:cubicBezTo>
                    <a:cubicBezTo>
                      <a:pt x="142" y="78"/>
                      <a:pt x="137" y="69"/>
                      <a:pt x="127" y="52"/>
                    </a:cubicBezTo>
                    <a:cubicBezTo>
                      <a:pt x="137" y="36"/>
                      <a:pt x="142" y="29"/>
                      <a:pt x="151" y="17"/>
                    </a:cubicBezTo>
                    <a:cubicBezTo>
                      <a:pt x="99" y="0"/>
                      <a:pt x="53" y="34"/>
                      <a:pt x="0" y="17"/>
                    </a:cubicBezTo>
                    <a:cubicBezTo>
                      <a:pt x="0" y="50"/>
                      <a:pt x="0" y="66"/>
                      <a:pt x="0" y="98"/>
                    </a:cubicBezTo>
                    <a:close/>
                  </a:path>
                </a:pathLst>
              </a:custGeom>
              <a:gradFill flip="none" rotWithShape="1">
                <a:gsLst>
                  <a:gs pos="0">
                    <a:srgbClr val="D00F0F">
                      <a:shade val="30000"/>
                      <a:satMod val="115000"/>
                    </a:srgbClr>
                  </a:gs>
                  <a:gs pos="50000">
                    <a:srgbClr val="D00F0F">
                      <a:shade val="67500"/>
                      <a:satMod val="115000"/>
                    </a:srgbClr>
                  </a:gs>
                  <a:gs pos="100000">
                    <a:srgbClr val="D00F0F">
                      <a:shade val="100000"/>
                      <a:satMod val="115000"/>
                    </a:srgbClr>
                  </a:gs>
                </a:gsLst>
                <a:lin ang="18900000" scaled="1"/>
                <a:tileRect/>
              </a:gra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06"/>
              <p:cNvSpPr>
                <a:spLocks/>
              </p:cNvSpPr>
              <p:nvPr/>
            </p:nvSpPr>
            <p:spPr bwMode="auto">
              <a:xfrm>
                <a:off x="6556" y="495"/>
                <a:ext cx="211" cy="264"/>
              </a:xfrm>
              <a:custGeom>
                <a:avLst/>
                <a:gdLst>
                  <a:gd name="T0" fmla="*/ 89 w 89"/>
                  <a:gd name="T1" fmla="*/ 83 h 110"/>
                  <a:gd name="T2" fmla="*/ 38 w 89"/>
                  <a:gd name="T3" fmla="*/ 92 h 110"/>
                  <a:gd name="T4" fmla="*/ 0 w 89"/>
                  <a:gd name="T5" fmla="*/ 110 h 110"/>
                  <a:gd name="T6" fmla="*/ 0 w 89"/>
                  <a:gd name="T7" fmla="*/ 0 h 110"/>
                  <a:gd name="T8" fmla="*/ 89 w 89"/>
                  <a:gd name="T9" fmla="*/ 83 h 110"/>
                </a:gdLst>
                <a:ahLst/>
                <a:cxnLst>
                  <a:cxn ang="0">
                    <a:pos x="T0" y="T1"/>
                  </a:cxn>
                  <a:cxn ang="0">
                    <a:pos x="T2" y="T3"/>
                  </a:cxn>
                  <a:cxn ang="0">
                    <a:pos x="T4" y="T5"/>
                  </a:cxn>
                  <a:cxn ang="0">
                    <a:pos x="T6" y="T7"/>
                  </a:cxn>
                  <a:cxn ang="0">
                    <a:pos x="T8" y="T9"/>
                  </a:cxn>
                </a:cxnLst>
                <a:rect l="0" t="0" r="r" b="b"/>
                <a:pathLst>
                  <a:path w="89" h="110">
                    <a:moveTo>
                      <a:pt x="89" y="83"/>
                    </a:moveTo>
                    <a:cubicBezTo>
                      <a:pt x="89" y="83"/>
                      <a:pt x="58" y="85"/>
                      <a:pt x="38" y="92"/>
                    </a:cubicBezTo>
                    <a:cubicBezTo>
                      <a:pt x="17" y="100"/>
                      <a:pt x="0" y="110"/>
                      <a:pt x="0" y="110"/>
                    </a:cubicBezTo>
                    <a:cubicBezTo>
                      <a:pt x="0" y="0"/>
                      <a:pt x="0" y="0"/>
                      <a:pt x="0" y="0"/>
                    </a:cubicBezTo>
                    <a:lnTo>
                      <a:pt x="89" y="83"/>
                    </a:lnTo>
                    <a:close/>
                  </a:path>
                </a:pathLst>
              </a:custGeom>
              <a:solidFill>
                <a:srgbClr val="8D191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07"/>
              <p:cNvSpPr>
                <a:spLocks/>
              </p:cNvSpPr>
              <p:nvPr/>
            </p:nvSpPr>
            <p:spPr bwMode="auto">
              <a:xfrm>
                <a:off x="5157" y="322"/>
                <a:ext cx="358" cy="284"/>
              </a:xfrm>
              <a:custGeom>
                <a:avLst/>
                <a:gdLst>
                  <a:gd name="T0" fmla="*/ 151 w 151"/>
                  <a:gd name="T1" fmla="*/ 100 h 118"/>
                  <a:gd name="T2" fmla="*/ 0 w 151"/>
                  <a:gd name="T3" fmla="*/ 100 h 118"/>
                  <a:gd name="T4" fmla="*/ 24 w 151"/>
                  <a:gd name="T5" fmla="*/ 66 h 118"/>
                  <a:gd name="T6" fmla="*/ 0 w 151"/>
                  <a:gd name="T7" fmla="*/ 19 h 118"/>
                  <a:gd name="T8" fmla="*/ 151 w 151"/>
                  <a:gd name="T9" fmla="*/ 19 h 118"/>
                  <a:gd name="T10" fmla="*/ 151 w 151"/>
                  <a:gd name="T11" fmla="*/ 100 h 118"/>
                </a:gdLst>
                <a:ahLst/>
                <a:cxnLst>
                  <a:cxn ang="0">
                    <a:pos x="T0" y="T1"/>
                  </a:cxn>
                  <a:cxn ang="0">
                    <a:pos x="T2" y="T3"/>
                  </a:cxn>
                  <a:cxn ang="0">
                    <a:pos x="T4" y="T5"/>
                  </a:cxn>
                  <a:cxn ang="0">
                    <a:pos x="T6" y="T7"/>
                  </a:cxn>
                  <a:cxn ang="0">
                    <a:pos x="T8" y="T9"/>
                  </a:cxn>
                  <a:cxn ang="0">
                    <a:pos x="T10" y="T11"/>
                  </a:cxn>
                </a:cxnLst>
                <a:rect l="0" t="0" r="r" b="b"/>
                <a:pathLst>
                  <a:path w="151" h="118">
                    <a:moveTo>
                      <a:pt x="151" y="100"/>
                    </a:moveTo>
                    <a:cubicBezTo>
                      <a:pt x="98" y="81"/>
                      <a:pt x="53" y="118"/>
                      <a:pt x="0" y="100"/>
                    </a:cubicBezTo>
                    <a:cubicBezTo>
                      <a:pt x="10" y="88"/>
                      <a:pt x="15" y="81"/>
                      <a:pt x="24" y="66"/>
                    </a:cubicBezTo>
                    <a:cubicBezTo>
                      <a:pt x="15" y="49"/>
                      <a:pt x="10" y="40"/>
                      <a:pt x="0" y="19"/>
                    </a:cubicBezTo>
                    <a:cubicBezTo>
                      <a:pt x="53" y="37"/>
                      <a:pt x="98" y="0"/>
                      <a:pt x="151" y="19"/>
                    </a:cubicBezTo>
                    <a:cubicBezTo>
                      <a:pt x="151" y="51"/>
                      <a:pt x="151" y="67"/>
                      <a:pt x="151" y="100"/>
                    </a:cubicBezTo>
                    <a:close/>
                  </a:path>
                </a:pathLst>
              </a:custGeom>
              <a:gradFill flip="none" rotWithShape="1">
                <a:gsLst>
                  <a:gs pos="0">
                    <a:srgbClr val="D00F0F">
                      <a:shade val="30000"/>
                      <a:satMod val="115000"/>
                    </a:srgbClr>
                  </a:gs>
                  <a:gs pos="50000">
                    <a:srgbClr val="D00F0F">
                      <a:shade val="67500"/>
                      <a:satMod val="115000"/>
                    </a:srgbClr>
                  </a:gs>
                  <a:gs pos="100000">
                    <a:srgbClr val="D00F0F">
                      <a:shade val="100000"/>
                      <a:satMod val="115000"/>
                    </a:srgbClr>
                  </a:gs>
                </a:gsLst>
                <a:lin ang="8100000" scaled="1"/>
                <a:tileRect/>
              </a:gra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08"/>
              <p:cNvSpPr>
                <a:spLocks/>
              </p:cNvSpPr>
              <p:nvPr/>
            </p:nvSpPr>
            <p:spPr bwMode="auto">
              <a:xfrm>
                <a:off x="5304" y="368"/>
                <a:ext cx="211" cy="276"/>
              </a:xfrm>
              <a:custGeom>
                <a:avLst/>
                <a:gdLst>
                  <a:gd name="T0" fmla="*/ 0 w 89"/>
                  <a:gd name="T1" fmla="*/ 31 h 115"/>
                  <a:gd name="T2" fmla="*/ 89 w 89"/>
                  <a:gd name="T3" fmla="*/ 115 h 115"/>
                  <a:gd name="T4" fmla="*/ 89 w 89"/>
                  <a:gd name="T5" fmla="*/ 0 h 115"/>
                  <a:gd name="T6" fmla="*/ 48 w 89"/>
                  <a:gd name="T7" fmla="*/ 21 h 115"/>
                  <a:gd name="T8" fmla="*/ 0 w 89"/>
                  <a:gd name="T9" fmla="*/ 31 h 115"/>
                </a:gdLst>
                <a:ahLst/>
                <a:cxnLst>
                  <a:cxn ang="0">
                    <a:pos x="T0" y="T1"/>
                  </a:cxn>
                  <a:cxn ang="0">
                    <a:pos x="T2" y="T3"/>
                  </a:cxn>
                  <a:cxn ang="0">
                    <a:pos x="T4" y="T5"/>
                  </a:cxn>
                  <a:cxn ang="0">
                    <a:pos x="T6" y="T7"/>
                  </a:cxn>
                  <a:cxn ang="0">
                    <a:pos x="T8" y="T9"/>
                  </a:cxn>
                </a:cxnLst>
                <a:rect l="0" t="0" r="r" b="b"/>
                <a:pathLst>
                  <a:path w="89" h="115">
                    <a:moveTo>
                      <a:pt x="0" y="31"/>
                    </a:moveTo>
                    <a:cubicBezTo>
                      <a:pt x="89" y="115"/>
                      <a:pt x="89" y="115"/>
                      <a:pt x="89" y="115"/>
                    </a:cubicBezTo>
                    <a:cubicBezTo>
                      <a:pt x="89" y="0"/>
                      <a:pt x="89" y="0"/>
                      <a:pt x="89" y="0"/>
                    </a:cubicBezTo>
                    <a:cubicBezTo>
                      <a:pt x="89" y="0"/>
                      <a:pt x="63" y="15"/>
                      <a:pt x="48" y="21"/>
                    </a:cubicBezTo>
                    <a:cubicBezTo>
                      <a:pt x="32" y="27"/>
                      <a:pt x="0" y="31"/>
                      <a:pt x="0" y="31"/>
                    </a:cubicBezTo>
                    <a:close/>
                  </a:path>
                </a:pathLst>
              </a:custGeom>
              <a:solidFill>
                <a:srgbClr val="8D191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09"/>
              <p:cNvSpPr>
                <a:spLocks/>
              </p:cNvSpPr>
              <p:nvPr/>
            </p:nvSpPr>
            <p:spPr bwMode="auto">
              <a:xfrm>
                <a:off x="5306" y="75"/>
                <a:ext cx="1461" cy="987"/>
              </a:xfrm>
              <a:custGeom>
                <a:avLst/>
                <a:gdLst>
                  <a:gd name="T0" fmla="*/ 0 w 616"/>
                  <a:gd name="T1" fmla="*/ 154 h 411"/>
                  <a:gd name="T2" fmla="*/ 616 w 616"/>
                  <a:gd name="T3" fmla="*/ 154 h 411"/>
                  <a:gd name="T4" fmla="*/ 616 w 616"/>
                  <a:gd name="T5" fmla="*/ 258 h 411"/>
                  <a:gd name="T6" fmla="*/ 0 w 616"/>
                  <a:gd name="T7" fmla="*/ 258 h 411"/>
                  <a:gd name="T8" fmla="*/ 0 w 616"/>
                  <a:gd name="T9" fmla="*/ 154 h 411"/>
                </a:gdLst>
                <a:ahLst/>
                <a:cxnLst>
                  <a:cxn ang="0">
                    <a:pos x="T0" y="T1"/>
                  </a:cxn>
                  <a:cxn ang="0">
                    <a:pos x="T2" y="T3"/>
                  </a:cxn>
                  <a:cxn ang="0">
                    <a:pos x="T4" y="T5"/>
                  </a:cxn>
                  <a:cxn ang="0">
                    <a:pos x="T6" y="T7"/>
                  </a:cxn>
                  <a:cxn ang="0">
                    <a:pos x="T8" y="T9"/>
                  </a:cxn>
                </a:cxnLst>
                <a:rect l="0" t="0" r="r" b="b"/>
                <a:pathLst>
                  <a:path w="616" h="411">
                    <a:moveTo>
                      <a:pt x="0" y="154"/>
                    </a:moveTo>
                    <a:cubicBezTo>
                      <a:pt x="215" y="307"/>
                      <a:pt x="400" y="0"/>
                      <a:pt x="616" y="154"/>
                    </a:cubicBezTo>
                    <a:cubicBezTo>
                      <a:pt x="616" y="195"/>
                      <a:pt x="616" y="216"/>
                      <a:pt x="616" y="258"/>
                    </a:cubicBezTo>
                    <a:cubicBezTo>
                      <a:pt x="400" y="104"/>
                      <a:pt x="215" y="411"/>
                      <a:pt x="0" y="258"/>
                    </a:cubicBezTo>
                    <a:cubicBezTo>
                      <a:pt x="0" y="216"/>
                      <a:pt x="0" y="195"/>
                      <a:pt x="0" y="154"/>
                    </a:cubicBezTo>
                    <a:close/>
                  </a:path>
                </a:pathLst>
              </a:custGeom>
              <a:solidFill>
                <a:srgbClr val="FD1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 name="TextBox 3"/>
            <p:cNvSpPr txBox="1"/>
            <p:nvPr/>
          </p:nvSpPr>
          <p:spPr>
            <a:xfrm>
              <a:off x="890411" y="5461681"/>
              <a:ext cx="1413186" cy="369332"/>
            </a:xfrm>
            <a:prstGeom prst="rect">
              <a:avLst/>
            </a:prstGeom>
            <a:noFill/>
          </p:spPr>
          <p:txBody>
            <a:bodyPr wrap="square" rtlCol="0">
              <a:spAutoFit/>
            </a:bodyPr>
            <a:lstStyle/>
            <a:p>
              <a:pPr algn="ctr"/>
              <a:r>
                <a:rPr lang="zh-CN" altLang="en-US" sz="1800" b="1" dirty="0">
                  <a:solidFill>
                    <a:schemeClr val="bg1"/>
                  </a:solidFill>
                  <a:latin typeface="微软雅黑" pitchFamily="34" charset="-122"/>
                  <a:ea typeface="微软雅黑" pitchFamily="34" charset="-122"/>
                </a:rPr>
                <a:t>文体</a:t>
              </a:r>
              <a:r>
                <a:rPr lang="zh-CN" altLang="en-US" sz="1800" b="1" dirty="0" smtClean="0">
                  <a:solidFill>
                    <a:schemeClr val="bg1"/>
                  </a:solidFill>
                  <a:latin typeface="微软雅黑" pitchFamily="34" charset="-122"/>
                  <a:ea typeface="微软雅黑" pitchFamily="34" charset="-122"/>
                </a:rPr>
                <a:t>活动</a:t>
              </a:r>
              <a:endParaRPr lang="en-US" altLang="zh-CN" sz="1800" b="1" dirty="0">
                <a:solidFill>
                  <a:schemeClr val="bg1"/>
                </a:solidFill>
                <a:latin typeface="微软雅黑" pitchFamily="34" charset="-122"/>
                <a:ea typeface="微软雅黑" pitchFamily="34" charset="-122"/>
              </a:endParaRPr>
            </a:p>
          </p:txBody>
        </p:sp>
      </p:grpSp>
      <p:sp>
        <p:nvSpPr>
          <p:cNvPr id="40" name="文本框 17"/>
          <p:cNvSpPr txBox="1"/>
          <p:nvPr/>
        </p:nvSpPr>
        <p:spPr>
          <a:xfrm rot="2441754" flipH="1">
            <a:off x="7963617" y="366138"/>
            <a:ext cx="1348701" cy="384703"/>
          </a:xfrm>
          <a:prstGeom prst="rect">
            <a:avLst/>
          </a:prstGeom>
          <a:noFill/>
        </p:spPr>
        <p:txBody>
          <a:bodyPr wrap="square" lIns="91422" tIns="45711" rIns="91422" bIns="45711" rtlCol="0">
            <a:spAutoFit/>
          </a:bodyPr>
          <a:lstStyle/>
          <a:p>
            <a:r>
              <a:rPr lang="zh-CN" altLang="en-US" sz="1900" dirty="0">
                <a:latin typeface="微软雅黑" pitchFamily="34" charset="-122"/>
                <a:ea typeface="微软雅黑" pitchFamily="34" charset="-122"/>
              </a:rPr>
              <a:t>企业文化</a:t>
            </a:r>
          </a:p>
        </p:txBody>
      </p:sp>
      <p:pic>
        <p:nvPicPr>
          <p:cNvPr id="41" name="图片 40"/>
          <p:cNvPicPr>
            <a:picLocks noChangeAspect="1"/>
          </p:cNvPicPr>
          <p:nvPr/>
        </p:nvPicPr>
        <p:blipFill rotWithShape="1">
          <a:blip r:embed="rId9" cstate="print">
            <a:extLst>
              <a:ext uri="{28A0092B-C50C-407E-A947-70E740481C1C}">
                <a14:useLocalDpi xmlns:a14="http://schemas.microsoft.com/office/drawing/2010/main" xmlns="" val="0"/>
              </a:ext>
            </a:extLst>
          </a:blip>
          <a:srcRect l="85926" t="20226" r="2428" b="21797"/>
          <a:stretch/>
        </p:blipFill>
        <p:spPr>
          <a:xfrm rot="7812851">
            <a:off x="8136900" y="-225687"/>
            <a:ext cx="351863" cy="1879374"/>
          </a:xfrm>
          <a:prstGeom prst="rect">
            <a:avLst/>
          </a:prstGeom>
        </p:spPr>
      </p:pic>
    </p:spTree>
    <p:extLst>
      <p:ext uri="{BB962C8B-B14F-4D97-AF65-F5344CB8AC3E}">
        <p14:creationId xmlns:p14="http://schemas.microsoft.com/office/powerpoint/2010/main" xmlns="" val="39360955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anim calcmode="lin" valueType="num">
                                      <p:cBhvr>
                                        <p:cTn id="16" dur="1000" fill="hold"/>
                                        <p:tgtEl>
                                          <p:spTgt spid="12"/>
                                        </p:tgtEl>
                                        <p:attrNameLst>
                                          <p:attrName>ppt_x</p:attrName>
                                        </p:attrNameLst>
                                      </p:cBhvr>
                                      <p:tavLst>
                                        <p:tav tm="0">
                                          <p:val>
                                            <p:strVal val="#ppt_x"/>
                                          </p:val>
                                        </p:tav>
                                        <p:tav tm="100000">
                                          <p:val>
                                            <p:strVal val="#ppt_x"/>
                                          </p:val>
                                        </p:tav>
                                      </p:tavLst>
                                    </p:anim>
                                    <p:anim calcmode="lin" valueType="num">
                                      <p:cBhvr>
                                        <p:cTn id="17" dur="1000" fill="hold"/>
                                        <p:tgtEl>
                                          <p:spTgt spid="12"/>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2" presetClass="entr" presetSubtype="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1000"/>
                                        <p:tgtEl>
                                          <p:spTgt spid="2"/>
                                        </p:tgtEl>
                                      </p:cBhvr>
                                    </p:animEffect>
                                    <p:anim calcmode="lin" valueType="num">
                                      <p:cBhvr>
                                        <p:cTn id="33" dur="1000" fill="hold"/>
                                        <p:tgtEl>
                                          <p:spTgt spid="2"/>
                                        </p:tgtEl>
                                        <p:attrNameLst>
                                          <p:attrName>ppt_x</p:attrName>
                                        </p:attrNameLst>
                                      </p:cBhvr>
                                      <p:tavLst>
                                        <p:tav tm="0">
                                          <p:val>
                                            <p:strVal val="#ppt_x"/>
                                          </p:val>
                                        </p:tav>
                                        <p:tav tm="100000">
                                          <p:val>
                                            <p:strVal val="#ppt_x"/>
                                          </p:val>
                                        </p:tav>
                                      </p:tavLst>
                                    </p:anim>
                                    <p:anim calcmode="lin" valueType="num">
                                      <p:cBhvr>
                                        <p:cTn id="3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ppt_x"/>
                                          </p:val>
                                        </p:tav>
                                        <p:tav tm="100000">
                                          <p:val>
                                            <p:strVal val="#ppt_x"/>
                                          </p:val>
                                        </p:tav>
                                      </p:tavLst>
                                    </p:anim>
                                    <p:anim calcmode="lin" valueType="num">
                                      <p:cBhvr additive="base">
                                        <p:cTn id="4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 calcmode="lin" valueType="num">
                                      <p:cBhvr additive="base">
                                        <p:cTn id="45" dur="500" fill="hold"/>
                                        <p:tgtEl>
                                          <p:spTgt spid="6"/>
                                        </p:tgtEl>
                                        <p:attrNameLst>
                                          <p:attrName>ppt_x</p:attrName>
                                        </p:attrNameLst>
                                      </p:cBhvr>
                                      <p:tavLst>
                                        <p:tav tm="0">
                                          <p:val>
                                            <p:strVal val="#ppt_x"/>
                                          </p:val>
                                        </p:tav>
                                        <p:tav tm="100000">
                                          <p:val>
                                            <p:strVal val="#ppt_x"/>
                                          </p:val>
                                        </p:tav>
                                      </p:tavLst>
                                    </p:anim>
                                    <p:anim calcmode="lin" valueType="num">
                                      <p:cBhvr additive="base">
                                        <p:cTn id="4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500" fill="hold"/>
                                        <p:tgtEl>
                                          <p:spTgt spid="7"/>
                                        </p:tgtEl>
                                        <p:attrNameLst>
                                          <p:attrName>ppt_x</p:attrName>
                                        </p:attrNameLst>
                                      </p:cBhvr>
                                      <p:tavLst>
                                        <p:tav tm="0">
                                          <p:val>
                                            <p:strVal val="#ppt_x"/>
                                          </p:val>
                                        </p:tav>
                                        <p:tav tm="100000">
                                          <p:val>
                                            <p:strVal val="#ppt_x"/>
                                          </p:val>
                                        </p:tav>
                                      </p:tavLst>
                                    </p:anim>
                                    <p:anim calcmode="lin" valueType="num">
                                      <p:cBhvr additive="base">
                                        <p:cTn id="5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anim calcmode="lin" valueType="num">
                                      <p:cBhvr additive="base">
                                        <p:cTn id="57" dur="500" fill="hold"/>
                                        <p:tgtEl>
                                          <p:spTgt spid="8"/>
                                        </p:tgtEl>
                                        <p:attrNameLst>
                                          <p:attrName>ppt_x</p:attrName>
                                        </p:attrNameLst>
                                      </p:cBhvr>
                                      <p:tavLst>
                                        <p:tav tm="0">
                                          <p:val>
                                            <p:strVal val="#ppt_x"/>
                                          </p:val>
                                        </p:tav>
                                        <p:tav tm="100000">
                                          <p:val>
                                            <p:strVal val="#ppt_x"/>
                                          </p:val>
                                        </p:tav>
                                      </p:tavLst>
                                    </p:anim>
                                    <p:anim calcmode="lin" valueType="num">
                                      <p:cBhvr additive="base">
                                        <p:cTn id="5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9"/>
                                        </p:tgtEl>
                                        <p:attrNameLst>
                                          <p:attrName>style.visibility</p:attrName>
                                        </p:attrNameLst>
                                      </p:cBhvr>
                                      <p:to>
                                        <p:strVal val="visible"/>
                                      </p:to>
                                    </p:set>
                                    <p:anim calcmode="lin" valueType="num">
                                      <p:cBhvr additive="base">
                                        <p:cTn id="63" dur="500" fill="hold"/>
                                        <p:tgtEl>
                                          <p:spTgt spid="9"/>
                                        </p:tgtEl>
                                        <p:attrNameLst>
                                          <p:attrName>ppt_x</p:attrName>
                                        </p:attrNameLst>
                                      </p:cBhvr>
                                      <p:tavLst>
                                        <p:tav tm="0">
                                          <p:val>
                                            <p:strVal val="#ppt_x"/>
                                          </p:val>
                                        </p:tav>
                                        <p:tav tm="100000">
                                          <p:val>
                                            <p:strVal val="#ppt_x"/>
                                          </p:val>
                                        </p:tav>
                                      </p:tavLst>
                                    </p:anim>
                                    <p:anim calcmode="lin" valueType="num">
                                      <p:cBhvr additive="base">
                                        <p:cTn id="6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anim calcmode="lin" valueType="num">
                                      <p:cBhvr additive="base">
                                        <p:cTn id="69" dur="500" fill="hold"/>
                                        <p:tgtEl>
                                          <p:spTgt spid="10"/>
                                        </p:tgtEl>
                                        <p:attrNameLst>
                                          <p:attrName>ppt_x</p:attrName>
                                        </p:attrNameLst>
                                      </p:cBhvr>
                                      <p:tavLst>
                                        <p:tav tm="0">
                                          <p:val>
                                            <p:strVal val="#ppt_x"/>
                                          </p:val>
                                        </p:tav>
                                        <p:tav tm="100000">
                                          <p:val>
                                            <p:strVal val="#ppt_x"/>
                                          </p:val>
                                        </p:tav>
                                      </p:tavLst>
                                    </p:anim>
                                    <p:anim calcmode="lin" valueType="num">
                                      <p:cBhvr additive="base">
                                        <p:cTn id="7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3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圆角矩形 53"/>
          <p:cNvSpPr/>
          <p:nvPr/>
        </p:nvSpPr>
        <p:spPr>
          <a:xfrm>
            <a:off x="200619" y="1938711"/>
            <a:ext cx="8725004" cy="4269394"/>
          </a:xfrm>
          <a:prstGeom prst="roundRect">
            <a:avLst/>
          </a:prstGeom>
          <a:gradFill>
            <a:gsLst>
              <a:gs pos="0">
                <a:srgbClr val="E4E4E4"/>
              </a:gs>
              <a:gs pos="100000">
                <a:schemeClr val="bg1"/>
              </a:gs>
            </a:gsLst>
            <a:lin ang="2700000" scaled="0"/>
          </a:gradFill>
          <a:ln w="19050">
            <a:gradFill>
              <a:gsLst>
                <a:gs pos="0">
                  <a:schemeClr val="bg1">
                    <a:lumMod val="65000"/>
                  </a:schemeClr>
                </a:gs>
                <a:gs pos="100000">
                  <a:schemeClr val="bg1"/>
                </a:gs>
              </a:gsLst>
              <a:lin ang="13500000" scaled="0"/>
            </a:gradFill>
          </a:ln>
          <a:effectLst>
            <a:outerShdw blurRad="177800" dist="114300" dir="2700000" sx="101000" sy="101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zh-CN" altLang="en-US"/>
          </a:p>
        </p:txBody>
      </p:sp>
      <p:sp>
        <p:nvSpPr>
          <p:cNvPr id="37" name="TextBox 4"/>
          <p:cNvSpPr txBox="1">
            <a:spLocks noChangeArrowheads="1"/>
          </p:cNvSpPr>
          <p:nvPr/>
        </p:nvSpPr>
        <p:spPr bwMode="auto">
          <a:xfrm>
            <a:off x="229854" y="2644157"/>
            <a:ext cx="8503214" cy="25853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50000"/>
              </a:lnSpc>
            </a:pPr>
            <a:r>
              <a:rPr lang="zh-CN" altLang="en-US" sz="1800" b="1" dirty="0" smtClean="0">
                <a:solidFill>
                  <a:srgbClr val="FF6600"/>
                </a:solidFill>
                <a:latin typeface="微软雅黑" pitchFamily="34" charset="-122"/>
                <a:ea typeface="微软雅黑" pitchFamily="34" charset="-122"/>
              </a:rPr>
              <a:t>康康</a:t>
            </a:r>
            <a:r>
              <a:rPr lang="zh-CN" altLang="en-US" sz="1800" b="1" dirty="0">
                <a:solidFill>
                  <a:srgbClr val="FF6600"/>
                </a:solidFill>
                <a:latin typeface="微软雅黑" pitchFamily="34" charset="-122"/>
                <a:ea typeface="微软雅黑" pitchFamily="34" charset="-122"/>
              </a:rPr>
              <a:t>小屋：</a:t>
            </a:r>
            <a:r>
              <a:rPr lang="zh-CN" altLang="en-US" sz="1800" dirty="0">
                <a:solidFill>
                  <a:schemeClr val="bg2">
                    <a:lumMod val="25000"/>
                  </a:schemeClr>
                </a:solidFill>
                <a:latin typeface="微软雅黑" pitchFamily="34" charset="-122"/>
                <a:ea typeface="微软雅黑" pitchFamily="34" charset="-122"/>
              </a:rPr>
              <a:t>开设康康小屋，给员工提供健康评估、保健咨询、日常健康监测等服务</a:t>
            </a:r>
            <a:endParaRPr lang="en-US" altLang="zh-CN" sz="1800" dirty="0">
              <a:solidFill>
                <a:schemeClr val="bg2">
                  <a:lumMod val="25000"/>
                </a:schemeClr>
              </a:solidFill>
              <a:latin typeface="微软雅黑" pitchFamily="34" charset="-122"/>
              <a:ea typeface="微软雅黑" pitchFamily="34" charset="-122"/>
            </a:endParaRPr>
          </a:p>
          <a:p>
            <a:pPr eaLnBrk="1" hangingPunct="1">
              <a:lnSpc>
                <a:spcPct val="150000"/>
              </a:lnSpc>
            </a:pPr>
            <a:r>
              <a:rPr lang="zh-CN" altLang="en-US" sz="1800" b="1" dirty="0">
                <a:solidFill>
                  <a:srgbClr val="FF6600"/>
                </a:solidFill>
                <a:latin typeface="微软雅黑" pitchFamily="34" charset="-122"/>
                <a:ea typeface="微软雅黑" pitchFamily="34" charset="-122"/>
              </a:rPr>
              <a:t>工间操：</a:t>
            </a:r>
            <a:r>
              <a:rPr lang="zh-CN" altLang="en-US" sz="1800" dirty="0">
                <a:solidFill>
                  <a:schemeClr val="bg2">
                    <a:lumMod val="25000"/>
                  </a:schemeClr>
                </a:solidFill>
                <a:latin typeface="微软雅黑" pitchFamily="34" charset="-122"/>
                <a:ea typeface="微软雅黑" pitchFamily="34" charset="-122"/>
              </a:rPr>
              <a:t>制作工间操引导视频，给各部门每天安排工间操时间</a:t>
            </a:r>
            <a:endParaRPr lang="en-US" altLang="zh-CN" sz="1800" dirty="0">
              <a:solidFill>
                <a:schemeClr val="bg2">
                  <a:lumMod val="25000"/>
                </a:schemeClr>
              </a:solidFill>
              <a:latin typeface="微软雅黑" pitchFamily="34" charset="-122"/>
              <a:ea typeface="微软雅黑" pitchFamily="34" charset="-122"/>
            </a:endParaRPr>
          </a:p>
          <a:p>
            <a:pPr eaLnBrk="1" hangingPunct="1">
              <a:lnSpc>
                <a:spcPct val="150000"/>
              </a:lnSpc>
            </a:pPr>
            <a:r>
              <a:rPr lang="zh-CN" altLang="en-US" sz="1800" b="1" dirty="0">
                <a:solidFill>
                  <a:srgbClr val="FF6600"/>
                </a:solidFill>
                <a:latin typeface="微软雅黑" pitchFamily="34" charset="-122"/>
                <a:ea typeface="微软雅黑" pitchFamily="34" charset="-122"/>
              </a:rPr>
              <a:t>健康体检：</a:t>
            </a:r>
            <a:r>
              <a:rPr lang="zh-CN" altLang="en-US" sz="1800" dirty="0">
                <a:solidFill>
                  <a:schemeClr val="bg2">
                    <a:lumMod val="25000"/>
                  </a:schemeClr>
                </a:solidFill>
                <a:latin typeface="微软雅黑" pitchFamily="34" charset="-122"/>
                <a:ea typeface="微软雅黑" pitchFamily="34" charset="-122"/>
              </a:rPr>
              <a:t>每年安排员工参加健康体检</a:t>
            </a:r>
            <a:endParaRPr lang="en-US" altLang="zh-CN" sz="1800" dirty="0">
              <a:solidFill>
                <a:schemeClr val="bg2">
                  <a:lumMod val="25000"/>
                </a:schemeClr>
              </a:solidFill>
              <a:latin typeface="微软雅黑" pitchFamily="34" charset="-122"/>
              <a:ea typeface="微软雅黑" pitchFamily="34" charset="-122"/>
            </a:endParaRPr>
          </a:p>
          <a:p>
            <a:pPr eaLnBrk="1" hangingPunct="1">
              <a:lnSpc>
                <a:spcPct val="150000"/>
              </a:lnSpc>
            </a:pPr>
            <a:r>
              <a:rPr lang="zh-CN" altLang="en-US" sz="1800" b="1" dirty="0" smtClean="0">
                <a:solidFill>
                  <a:srgbClr val="FF6600"/>
                </a:solidFill>
                <a:latin typeface="微软雅黑" pitchFamily="34" charset="-122"/>
                <a:ea typeface="微软雅黑" pitchFamily="34" charset="-122"/>
              </a:rPr>
              <a:t>关爱</a:t>
            </a:r>
            <a:r>
              <a:rPr lang="zh-CN" altLang="en-US" sz="1800" b="1" dirty="0">
                <a:solidFill>
                  <a:srgbClr val="FF6600"/>
                </a:solidFill>
                <a:latin typeface="微软雅黑" pitchFamily="34" charset="-122"/>
                <a:ea typeface="微软雅黑" pitchFamily="34" charset="-122"/>
              </a:rPr>
              <a:t>中秋：</a:t>
            </a:r>
            <a:r>
              <a:rPr lang="zh-CN" altLang="en-US" sz="1800" dirty="0">
                <a:solidFill>
                  <a:schemeClr val="bg2">
                    <a:lumMod val="25000"/>
                  </a:schemeClr>
                </a:solidFill>
                <a:latin typeface="微软雅黑" pitchFamily="34" charset="-122"/>
                <a:ea typeface="微软雅黑" pitchFamily="34" charset="-122"/>
              </a:rPr>
              <a:t>每年向员工家属邮寄中秋月饼，用心拟写祝福贺卡，传达公司对员工家人的关心和牵挂</a:t>
            </a:r>
            <a:endParaRPr lang="en-US" altLang="zh-CN" sz="1800" dirty="0">
              <a:solidFill>
                <a:schemeClr val="bg2">
                  <a:lumMod val="25000"/>
                </a:schemeClr>
              </a:solidFill>
              <a:latin typeface="微软雅黑" pitchFamily="34" charset="-122"/>
              <a:ea typeface="微软雅黑" pitchFamily="34" charset="-122"/>
            </a:endParaRPr>
          </a:p>
          <a:p>
            <a:pPr eaLnBrk="1" hangingPunct="1">
              <a:lnSpc>
                <a:spcPct val="150000"/>
              </a:lnSpc>
            </a:pPr>
            <a:r>
              <a:rPr lang="zh-CN" altLang="en-US" sz="1800" b="1" dirty="0">
                <a:solidFill>
                  <a:srgbClr val="FF6600"/>
                </a:solidFill>
                <a:latin typeface="微软雅黑" pitchFamily="34" charset="-122"/>
                <a:ea typeface="微软雅黑" pitchFamily="34" charset="-122"/>
              </a:rPr>
              <a:t>其他：</a:t>
            </a:r>
            <a:r>
              <a:rPr lang="zh-CN" altLang="en-US" sz="1800" dirty="0">
                <a:solidFill>
                  <a:schemeClr val="bg2">
                    <a:lumMod val="25000"/>
                  </a:schemeClr>
                </a:solidFill>
                <a:latin typeface="微软雅黑" pitchFamily="34" charset="-122"/>
                <a:ea typeface="微软雅黑" pitchFamily="34" charset="-122"/>
              </a:rPr>
              <a:t>发</a:t>
            </a:r>
            <a:r>
              <a:rPr lang="zh-CN" altLang="en-US" sz="1800" dirty="0" smtClean="0">
                <a:solidFill>
                  <a:schemeClr val="bg2">
                    <a:lumMod val="25000"/>
                  </a:schemeClr>
                </a:solidFill>
                <a:latin typeface="微软雅黑" pitchFamily="34" charset="-122"/>
                <a:ea typeface="微软雅黑" pitchFamily="34" charset="-122"/>
              </a:rPr>
              <a:t>放牛奶、节日</a:t>
            </a:r>
            <a:r>
              <a:rPr lang="zh-CN" altLang="en-US" sz="1800" dirty="0">
                <a:solidFill>
                  <a:schemeClr val="bg2">
                    <a:lumMod val="25000"/>
                  </a:schemeClr>
                </a:solidFill>
                <a:latin typeface="微软雅黑" pitchFamily="34" charset="-122"/>
                <a:ea typeface="微软雅黑" pitchFamily="34" charset="-122"/>
              </a:rPr>
              <a:t>福利、提供下午茶</a:t>
            </a:r>
            <a:r>
              <a:rPr lang="zh-CN" altLang="en-US" sz="1800" dirty="0" smtClean="0">
                <a:solidFill>
                  <a:schemeClr val="bg2">
                    <a:lumMod val="25000"/>
                  </a:schemeClr>
                </a:solidFill>
                <a:latin typeface="微软雅黑" pitchFamily="34" charset="-122"/>
                <a:ea typeface="微软雅黑" pitchFamily="34" charset="-122"/>
              </a:rPr>
              <a:t>、母亲节送花、增设</a:t>
            </a:r>
            <a:r>
              <a:rPr lang="zh-CN" altLang="en-US" sz="1800" dirty="0">
                <a:solidFill>
                  <a:schemeClr val="bg2">
                    <a:lumMod val="25000"/>
                  </a:schemeClr>
                </a:solidFill>
                <a:latin typeface="微软雅黑" pitchFamily="34" charset="-122"/>
                <a:ea typeface="微软雅黑" pitchFamily="34" charset="-122"/>
              </a:rPr>
              <a:t>文体设施</a:t>
            </a:r>
            <a:r>
              <a:rPr lang="en-US" altLang="zh-CN" sz="1800" dirty="0">
                <a:solidFill>
                  <a:schemeClr val="bg2">
                    <a:lumMod val="25000"/>
                  </a:schemeClr>
                </a:solidFill>
                <a:latin typeface="微软雅黑" pitchFamily="34" charset="-122"/>
                <a:ea typeface="微软雅黑" pitchFamily="34" charset="-122"/>
              </a:rPr>
              <a:t>……</a:t>
            </a:r>
            <a:endParaRPr lang="zh-CN" altLang="en-US" sz="1800" dirty="0">
              <a:solidFill>
                <a:schemeClr val="bg2">
                  <a:lumMod val="25000"/>
                </a:schemeClr>
              </a:solidFill>
              <a:latin typeface="微软雅黑" pitchFamily="34" charset="-122"/>
              <a:ea typeface="微软雅黑" pitchFamily="34" charset="-122"/>
            </a:endParaRPr>
          </a:p>
        </p:txBody>
      </p:sp>
      <p:grpSp>
        <p:nvGrpSpPr>
          <p:cNvPr id="2" name="Group 4"/>
          <p:cNvGrpSpPr>
            <a:grpSpLocks noChangeAspect="1"/>
          </p:cNvGrpSpPr>
          <p:nvPr/>
        </p:nvGrpSpPr>
        <p:grpSpPr bwMode="auto">
          <a:xfrm rot="16200000">
            <a:off x="683014" y="-783587"/>
            <a:ext cx="693495" cy="2341026"/>
            <a:chOff x="381" y="478"/>
            <a:chExt cx="531" cy="2009"/>
          </a:xfrm>
          <a:effectLst>
            <a:outerShdw blurRad="88900" dist="63500" dir="2700000" algn="tl" rotWithShape="0">
              <a:prstClr val="black">
                <a:alpha val="40000"/>
              </a:prstClr>
            </a:outerShdw>
          </a:effectLst>
        </p:grpSpPr>
        <p:sp>
          <p:nvSpPr>
            <p:cNvPr id="33" name="AutoShape 3"/>
            <p:cNvSpPr>
              <a:spLocks noChangeAspect="1" noChangeArrowheads="1" noTextEdit="1"/>
            </p:cNvSpPr>
            <p:nvPr/>
          </p:nvSpPr>
          <p:spPr bwMode="auto">
            <a:xfrm>
              <a:off x="381" y="480"/>
              <a:ext cx="531" cy="20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5"/>
            <p:cNvSpPr>
              <a:spLocks/>
            </p:cNvSpPr>
            <p:nvPr/>
          </p:nvSpPr>
          <p:spPr bwMode="auto">
            <a:xfrm>
              <a:off x="383" y="478"/>
              <a:ext cx="529" cy="2009"/>
            </a:xfrm>
            <a:custGeom>
              <a:avLst/>
              <a:gdLst>
                <a:gd name="T0" fmla="*/ 529 w 529"/>
                <a:gd name="T1" fmla="*/ 2009 h 2009"/>
                <a:gd name="T2" fmla="*/ 261 w 529"/>
                <a:gd name="T3" fmla="*/ 1879 h 2009"/>
                <a:gd name="T4" fmla="*/ 0 w 529"/>
                <a:gd name="T5" fmla="*/ 2009 h 2009"/>
                <a:gd name="T6" fmla="*/ 0 w 529"/>
                <a:gd name="T7" fmla="*/ 0 h 2009"/>
                <a:gd name="T8" fmla="*/ 529 w 529"/>
                <a:gd name="T9" fmla="*/ 0 h 2009"/>
                <a:gd name="T10" fmla="*/ 529 w 529"/>
                <a:gd name="T11" fmla="*/ 2009 h 2009"/>
              </a:gdLst>
              <a:ahLst/>
              <a:cxnLst>
                <a:cxn ang="0">
                  <a:pos x="T0" y="T1"/>
                </a:cxn>
                <a:cxn ang="0">
                  <a:pos x="T2" y="T3"/>
                </a:cxn>
                <a:cxn ang="0">
                  <a:pos x="T4" y="T5"/>
                </a:cxn>
                <a:cxn ang="0">
                  <a:pos x="T6" y="T7"/>
                </a:cxn>
                <a:cxn ang="0">
                  <a:pos x="T8" y="T9"/>
                </a:cxn>
                <a:cxn ang="0">
                  <a:pos x="T10" y="T11"/>
                </a:cxn>
              </a:cxnLst>
              <a:rect l="0" t="0" r="r" b="b"/>
              <a:pathLst>
                <a:path w="529" h="2009">
                  <a:moveTo>
                    <a:pt x="529" y="2009"/>
                  </a:moveTo>
                  <a:lnTo>
                    <a:pt x="261" y="1879"/>
                  </a:lnTo>
                  <a:lnTo>
                    <a:pt x="0" y="2009"/>
                  </a:lnTo>
                  <a:lnTo>
                    <a:pt x="0" y="0"/>
                  </a:lnTo>
                  <a:lnTo>
                    <a:pt x="529" y="0"/>
                  </a:lnTo>
                  <a:lnTo>
                    <a:pt x="529" y="2009"/>
                  </a:lnTo>
                  <a:close/>
                </a:path>
              </a:pathLst>
            </a:custGeom>
            <a:solidFill>
              <a:srgbClr val="F0252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6"/>
            <p:cNvSpPr>
              <a:spLocks/>
            </p:cNvSpPr>
            <p:nvPr/>
          </p:nvSpPr>
          <p:spPr bwMode="auto">
            <a:xfrm>
              <a:off x="426" y="537"/>
              <a:ext cx="443" cy="1877"/>
            </a:xfrm>
            <a:custGeom>
              <a:avLst/>
              <a:gdLst>
                <a:gd name="T0" fmla="*/ 443 w 443"/>
                <a:gd name="T1" fmla="*/ 1877 h 1877"/>
                <a:gd name="T2" fmla="*/ 218 w 443"/>
                <a:gd name="T3" fmla="*/ 1756 h 1877"/>
                <a:gd name="T4" fmla="*/ 0 w 443"/>
                <a:gd name="T5" fmla="*/ 1877 h 1877"/>
                <a:gd name="T6" fmla="*/ 0 w 443"/>
                <a:gd name="T7" fmla="*/ 0 h 1877"/>
                <a:gd name="T8" fmla="*/ 443 w 443"/>
                <a:gd name="T9" fmla="*/ 0 h 1877"/>
                <a:gd name="T10" fmla="*/ 443 w 443"/>
                <a:gd name="T11" fmla="*/ 1877 h 1877"/>
              </a:gdLst>
              <a:ahLst/>
              <a:cxnLst>
                <a:cxn ang="0">
                  <a:pos x="T0" y="T1"/>
                </a:cxn>
                <a:cxn ang="0">
                  <a:pos x="T2" y="T3"/>
                </a:cxn>
                <a:cxn ang="0">
                  <a:pos x="T4" y="T5"/>
                </a:cxn>
                <a:cxn ang="0">
                  <a:pos x="T6" y="T7"/>
                </a:cxn>
                <a:cxn ang="0">
                  <a:pos x="T8" y="T9"/>
                </a:cxn>
                <a:cxn ang="0">
                  <a:pos x="T10" y="T11"/>
                </a:cxn>
              </a:cxnLst>
              <a:rect l="0" t="0" r="r" b="b"/>
              <a:pathLst>
                <a:path w="443" h="1877">
                  <a:moveTo>
                    <a:pt x="443" y="1877"/>
                  </a:moveTo>
                  <a:lnTo>
                    <a:pt x="218" y="1756"/>
                  </a:lnTo>
                  <a:lnTo>
                    <a:pt x="0" y="1877"/>
                  </a:lnTo>
                  <a:lnTo>
                    <a:pt x="0" y="0"/>
                  </a:lnTo>
                  <a:lnTo>
                    <a:pt x="443" y="0"/>
                  </a:lnTo>
                  <a:lnTo>
                    <a:pt x="443" y="1877"/>
                  </a:lnTo>
                  <a:close/>
                </a:path>
              </a:pathLst>
            </a:custGeom>
            <a:noFill/>
            <a:ln w="19050" cap="flat">
              <a:solidFill>
                <a:srgbClr val="FFFFFF"/>
              </a:solidFill>
              <a:prstDash val="dash"/>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6" name="文本框 5"/>
          <p:cNvSpPr txBox="1"/>
          <p:nvPr/>
        </p:nvSpPr>
        <p:spPr>
          <a:xfrm flipH="1">
            <a:off x="0" y="156102"/>
            <a:ext cx="1949748" cy="461647"/>
          </a:xfrm>
          <a:prstGeom prst="rect">
            <a:avLst/>
          </a:prstGeom>
          <a:noFill/>
        </p:spPr>
        <p:txBody>
          <a:bodyPr wrap="square" lIns="91422" tIns="45711" rIns="91422" bIns="45711" rtlCol="0">
            <a:spAutoFit/>
          </a:bodyPr>
          <a:lstStyle/>
          <a:p>
            <a:pPr algn="ctr"/>
            <a:r>
              <a:rPr lang="en-US" altLang="zh-CN" sz="2400" dirty="0" smtClean="0">
                <a:solidFill>
                  <a:schemeClr val="bg1"/>
                </a:solidFill>
                <a:latin typeface="微软雅黑" panose="020B0503020204020204" pitchFamily="34" charset="-122"/>
                <a:ea typeface="微软雅黑" panose="020B0503020204020204" pitchFamily="34" charset="-122"/>
              </a:rPr>
              <a:t>3.</a:t>
            </a:r>
            <a:r>
              <a:rPr lang="zh-CN" altLang="en-US" sz="2400" dirty="0" smtClean="0">
                <a:solidFill>
                  <a:schemeClr val="bg1"/>
                </a:solidFill>
                <a:latin typeface="微软雅黑" panose="020B0503020204020204" pitchFamily="34" charset="-122"/>
                <a:ea typeface="微软雅黑" panose="020B0503020204020204" pitchFamily="34" charset="-122"/>
              </a:rPr>
              <a:t>员工关注</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nvGrpSpPr>
          <p:cNvPr id="3" name="组合 1"/>
          <p:cNvGrpSpPr/>
          <p:nvPr/>
        </p:nvGrpSpPr>
        <p:grpSpPr>
          <a:xfrm>
            <a:off x="561613" y="1572433"/>
            <a:ext cx="7439653" cy="4705276"/>
            <a:chOff x="1029762" y="1733724"/>
            <a:chExt cx="7439653" cy="4705276"/>
          </a:xfrm>
        </p:grpSpPr>
        <p:pic>
          <p:nvPicPr>
            <p:cNvPr id="49" name="Picture 5"/>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029762" y="1733725"/>
              <a:ext cx="3670290" cy="2283401"/>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0" name="Picture 6" descr="E:\文书专员专用资料@@@@@&amp;&amp;&amp;&amp;&amp;&amp;&amp;&amp;&amp;&amp;&amp;\4、跟进中资料！！！！！！！！\近期已处理\备查\人文关怀PPT1、2\康康小屋咨询1.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799125" y="1733724"/>
              <a:ext cx="3670220" cy="22834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 name="Picture 8" descr="E:\文书专员专用资料@@@@@&amp;&amp;&amp;&amp;&amp;&amp;&amp;&amp;&amp;&amp;&amp;\4、跟进中资料！！！！！！！！\近期已处理\小组、部门2015年度工作总结计划2016年度工作计划\2016工作总结图片\第二套工间操01.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029762" y="4155984"/>
              <a:ext cx="3670220" cy="22830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2" name="Picture 7" descr="E:\文书专员专用资料@@@@@&amp;&amp;&amp;&amp;&amp;&amp;&amp;&amp;&amp;&amp;&amp;\4、跟进中资料！！！！！！！！\近期已处理\小组、部门2015年度工作总结计划2016年度工作计划\2016工作总结图片\第二套工间操02.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799125" y="4155984"/>
              <a:ext cx="3670290" cy="22830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53" name="图片 12"/>
          <p:cNvPicPr>
            <a:picLocks noChangeAspect="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561613" y="1409329"/>
            <a:ext cx="7528710" cy="48659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5" name="组合 4"/>
          <p:cNvGrpSpPr/>
          <p:nvPr/>
        </p:nvGrpSpPr>
        <p:grpSpPr>
          <a:xfrm>
            <a:off x="20998" y="1114187"/>
            <a:ext cx="1916056" cy="891129"/>
            <a:chOff x="681555" y="5211475"/>
            <a:chExt cx="1916056" cy="891129"/>
          </a:xfrm>
        </p:grpSpPr>
        <p:grpSp>
          <p:nvGrpSpPr>
            <p:cNvPr id="6" name="Group 104"/>
            <p:cNvGrpSpPr>
              <a:grpSpLocks noChangeAspect="1"/>
            </p:cNvGrpSpPr>
            <p:nvPr/>
          </p:nvGrpSpPr>
          <p:grpSpPr bwMode="auto">
            <a:xfrm rot="1586335">
              <a:off x="681555" y="5211475"/>
              <a:ext cx="1916056" cy="891129"/>
              <a:chOff x="5157" y="339"/>
              <a:chExt cx="1757" cy="461"/>
            </a:xfrm>
            <a:effectLst>
              <a:outerShdw blurRad="127000" dist="101600" dir="2700000" algn="tl" rotWithShape="0">
                <a:prstClr val="black">
                  <a:alpha val="40000"/>
                </a:prstClr>
              </a:outerShdw>
            </a:effectLst>
          </p:grpSpPr>
          <p:sp>
            <p:nvSpPr>
              <p:cNvPr id="43" name="AutoShape 103"/>
              <p:cNvSpPr>
                <a:spLocks noChangeAspect="1" noChangeArrowheads="1" noTextEdit="1"/>
              </p:cNvSpPr>
              <p:nvPr/>
            </p:nvSpPr>
            <p:spPr bwMode="auto">
              <a:xfrm>
                <a:off x="5157" y="339"/>
                <a:ext cx="1757" cy="4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05"/>
              <p:cNvSpPr>
                <a:spLocks/>
              </p:cNvSpPr>
              <p:nvPr/>
            </p:nvSpPr>
            <p:spPr bwMode="auto">
              <a:xfrm>
                <a:off x="6556" y="524"/>
                <a:ext cx="358" cy="276"/>
              </a:xfrm>
              <a:custGeom>
                <a:avLst/>
                <a:gdLst>
                  <a:gd name="T0" fmla="*/ 0 w 151"/>
                  <a:gd name="T1" fmla="*/ 98 h 115"/>
                  <a:gd name="T2" fmla="*/ 151 w 151"/>
                  <a:gd name="T3" fmla="*/ 98 h 115"/>
                  <a:gd name="T4" fmla="*/ 127 w 151"/>
                  <a:gd name="T5" fmla="*/ 52 h 115"/>
                  <a:gd name="T6" fmla="*/ 151 w 151"/>
                  <a:gd name="T7" fmla="*/ 17 h 115"/>
                  <a:gd name="T8" fmla="*/ 0 w 151"/>
                  <a:gd name="T9" fmla="*/ 17 h 115"/>
                  <a:gd name="T10" fmla="*/ 0 w 151"/>
                  <a:gd name="T11" fmla="*/ 98 h 115"/>
                </a:gdLst>
                <a:ahLst/>
                <a:cxnLst>
                  <a:cxn ang="0">
                    <a:pos x="T0" y="T1"/>
                  </a:cxn>
                  <a:cxn ang="0">
                    <a:pos x="T2" y="T3"/>
                  </a:cxn>
                  <a:cxn ang="0">
                    <a:pos x="T4" y="T5"/>
                  </a:cxn>
                  <a:cxn ang="0">
                    <a:pos x="T6" y="T7"/>
                  </a:cxn>
                  <a:cxn ang="0">
                    <a:pos x="T8" y="T9"/>
                  </a:cxn>
                  <a:cxn ang="0">
                    <a:pos x="T10" y="T11"/>
                  </a:cxn>
                </a:cxnLst>
                <a:rect l="0" t="0" r="r" b="b"/>
                <a:pathLst>
                  <a:path w="151" h="115">
                    <a:moveTo>
                      <a:pt x="0" y="98"/>
                    </a:moveTo>
                    <a:cubicBezTo>
                      <a:pt x="53" y="115"/>
                      <a:pt x="99" y="81"/>
                      <a:pt x="151" y="98"/>
                    </a:cubicBezTo>
                    <a:cubicBezTo>
                      <a:pt x="142" y="78"/>
                      <a:pt x="137" y="69"/>
                      <a:pt x="127" y="52"/>
                    </a:cubicBezTo>
                    <a:cubicBezTo>
                      <a:pt x="137" y="36"/>
                      <a:pt x="142" y="29"/>
                      <a:pt x="151" y="17"/>
                    </a:cubicBezTo>
                    <a:cubicBezTo>
                      <a:pt x="99" y="0"/>
                      <a:pt x="53" y="34"/>
                      <a:pt x="0" y="17"/>
                    </a:cubicBezTo>
                    <a:cubicBezTo>
                      <a:pt x="0" y="50"/>
                      <a:pt x="0" y="66"/>
                      <a:pt x="0" y="98"/>
                    </a:cubicBezTo>
                    <a:close/>
                  </a:path>
                </a:pathLst>
              </a:custGeom>
              <a:gradFill flip="none" rotWithShape="1">
                <a:gsLst>
                  <a:gs pos="0">
                    <a:srgbClr val="D00F0F">
                      <a:shade val="30000"/>
                      <a:satMod val="115000"/>
                    </a:srgbClr>
                  </a:gs>
                  <a:gs pos="50000">
                    <a:srgbClr val="D00F0F">
                      <a:shade val="67500"/>
                      <a:satMod val="115000"/>
                    </a:srgbClr>
                  </a:gs>
                  <a:gs pos="100000">
                    <a:srgbClr val="D00F0F">
                      <a:shade val="100000"/>
                      <a:satMod val="115000"/>
                    </a:srgbClr>
                  </a:gs>
                </a:gsLst>
                <a:lin ang="18900000" scaled="1"/>
                <a:tileRect/>
              </a:gra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06"/>
              <p:cNvSpPr>
                <a:spLocks/>
              </p:cNvSpPr>
              <p:nvPr/>
            </p:nvSpPr>
            <p:spPr bwMode="auto">
              <a:xfrm>
                <a:off x="6556" y="495"/>
                <a:ext cx="211" cy="264"/>
              </a:xfrm>
              <a:custGeom>
                <a:avLst/>
                <a:gdLst>
                  <a:gd name="T0" fmla="*/ 89 w 89"/>
                  <a:gd name="T1" fmla="*/ 83 h 110"/>
                  <a:gd name="T2" fmla="*/ 38 w 89"/>
                  <a:gd name="T3" fmla="*/ 92 h 110"/>
                  <a:gd name="T4" fmla="*/ 0 w 89"/>
                  <a:gd name="T5" fmla="*/ 110 h 110"/>
                  <a:gd name="T6" fmla="*/ 0 w 89"/>
                  <a:gd name="T7" fmla="*/ 0 h 110"/>
                  <a:gd name="T8" fmla="*/ 89 w 89"/>
                  <a:gd name="T9" fmla="*/ 83 h 110"/>
                </a:gdLst>
                <a:ahLst/>
                <a:cxnLst>
                  <a:cxn ang="0">
                    <a:pos x="T0" y="T1"/>
                  </a:cxn>
                  <a:cxn ang="0">
                    <a:pos x="T2" y="T3"/>
                  </a:cxn>
                  <a:cxn ang="0">
                    <a:pos x="T4" y="T5"/>
                  </a:cxn>
                  <a:cxn ang="0">
                    <a:pos x="T6" y="T7"/>
                  </a:cxn>
                  <a:cxn ang="0">
                    <a:pos x="T8" y="T9"/>
                  </a:cxn>
                </a:cxnLst>
                <a:rect l="0" t="0" r="r" b="b"/>
                <a:pathLst>
                  <a:path w="89" h="110">
                    <a:moveTo>
                      <a:pt x="89" y="83"/>
                    </a:moveTo>
                    <a:cubicBezTo>
                      <a:pt x="89" y="83"/>
                      <a:pt x="58" y="85"/>
                      <a:pt x="38" y="92"/>
                    </a:cubicBezTo>
                    <a:cubicBezTo>
                      <a:pt x="17" y="100"/>
                      <a:pt x="0" y="110"/>
                      <a:pt x="0" y="110"/>
                    </a:cubicBezTo>
                    <a:cubicBezTo>
                      <a:pt x="0" y="0"/>
                      <a:pt x="0" y="0"/>
                      <a:pt x="0" y="0"/>
                    </a:cubicBezTo>
                    <a:lnTo>
                      <a:pt x="89" y="83"/>
                    </a:lnTo>
                    <a:close/>
                  </a:path>
                </a:pathLst>
              </a:custGeom>
              <a:solidFill>
                <a:srgbClr val="8D191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07"/>
              <p:cNvSpPr>
                <a:spLocks/>
              </p:cNvSpPr>
              <p:nvPr/>
            </p:nvSpPr>
            <p:spPr bwMode="auto">
              <a:xfrm>
                <a:off x="5157" y="322"/>
                <a:ext cx="358" cy="284"/>
              </a:xfrm>
              <a:custGeom>
                <a:avLst/>
                <a:gdLst>
                  <a:gd name="T0" fmla="*/ 151 w 151"/>
                  <a:gd name="T1" fmla="*/ 100 h 118"/>
                  <a:gd name="T2" fmla="*/ 0 w 151"/>
                  <a:gd name="T3" fmla="*/ 100 h 118"/>
                  <a:gd name="T4" fmla="*/ 24 w 151"/>
                  <a:gd name="T5" fmla="*/ 66 h 118"/>
                  <a:gd name="T6" fmla="*/ 0 w 151"/>
                  <a:gd name="T7" fmla="*/ 19 h 118"/>
                  <a:gd name="T8" fmla="*/ 151 w 151"/>
                  <a:gd name="T9" fmla="*/ 19 h 118"/>
                  <a:gd name="T10" fmla="*/ 151 w 151"/>
                  <a:gd name="T11" fmla="*/ 100 h 118"/>
                </a:gdLst>
                <a:ahLst/>
                <a:cxnLst>
                  <a:cxn ang="0">
                    <a:pos x="T0" y="T1"/>
                  </a:cxn>
                  <a:cxn ang="0">
                    <a:pos x="T2" y="T3"/>
                  </a:cxn>
                  <a:cxn ang="0">
                    <a:pos x="T4" y="T5"/>
                  </a:cxn>
                  <a:cxn ang="0">
                    <a:pos x="T6" y="T7"/>
                  </a:cxn>
                  <a:cxn ang="0">
                    <a:pos x="T8" y="T9"/>
                  </a:cxn>
                  <a:cxn ang="0">
                    <a:pos x="T10" y="T11"/>
                  </a:cxn>
                </a:cxnLst>
                <a:rect l="0" t="0" r="r" b="b"/>
                <a:pathLst>
                  <a:path w="151" h="118">
                    <a:moveTo>
                      <a:pt x="151" y="100"/>
                    </a:moveTo>
                    <a:cubicBezTo>
                      <a:pt x="98" y="81"/>
                      <a:pt x="53" y="118"/>
                      <a:pt x="0" y="100"/>
                    </a:cubicBezTo>
                    <a:cubicBezTo>
                      <a:pt x="10" y="88"/>
                      <a:pt x="15" y="81"/>
                      <a:pt x="24" y="66"/>
                    </a:cubicBezTo>
                    <a:cubicBezTo>
                      <a:pt x="15" y="49"/>
                      <a:pt x="10" y="40"/>
                      <a:pt x="0" y="19"/>
                    </a:cubicBezTo>
                    <a:cubicBezTo>
                      <a:pt x="53" y="37"/>
                      <a:pt x="98" y="0"/>
                      <a:pt x="151" y="19"/>
                    </a:cubicBezTo>
                    <a:cubicBezTo>
                      <a:pt x="151" y="51"/>
                      <a:pt x="151" y="67"/>
                      <a:pt x="151" y="100"/>
                    </a:cubicBezTo>
                    <a:close/>
                  </a:path>
                </a:pathLst>
              </a:custGeom>
              <a:gradFill flip="none" rotWithShape="1">
                <a:gsLst>
                  <a:gs pos="0">
                    <a:srgbClr val="D00F0F">
                      <a:shade val="30000"/>
                      <a:satMod val="115000"/>
                    </a:srgbClr>
                  </a:gs>
                  <a:gs pos="50000">
                    <a:srgbClr val="D00F0F">
                      <a:shade val="67500"/>
                      <a:satMod val="115000"/>
                    </a:srgbClr>
                  </a:gs>
                  <a:gs pos="100000">
                    <a:srgbClr val="D00F0F">
                      <a:shade val="100000"/>
                      <a:satMod val="115000"/>
                    </a:srgbClr>
                  </a:gs>
                </a:gsLst>
                <a:lin ang="8100000" scaled="1"/>
                <a:tileRect/>
              </a:gra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08"/>
              <p:cNvSpPr>
                <a:spLocks/>
              </p:cNvSpPr>
              <p:nvPr/>
            </p:nvSpPr>
            <p:spPr bwMode="auto">
              <a:xfrm>
                <a:off x="5304" y="368"/>
                <a:ext cx="211" cy="276"/>
              </a:xfrm>
              <a:custGeom>
                <a:avLst/>
                <a:gdLst>
                  <a:gd name="T0" fmla="*/ 0 w 89"/>
                  <a:gd name="T1" fmla="*/ 31 h 115"/>
                  <a:gd name="T2" fmla="*/ 89 w 89"/>
                  <a:gd name="T3" fmla="*/ 115 h 115"/>
                  <a:gd name="T4" fmla="*/ 89 w 89"/>
                  <a:gd name="T5" fmla="*/ 0 h 115"/>
                  <a:gd name="T6" fmla="*/ 48 w 89"/>
                  <a:gd name="T7" fmla="*/ 21 h 115"/>
                  <a:gd name="T8" fmla="*/ 0 w 89"/>
                  <a:gd name="T9" fmla="*/ 31 h 115"/>
                </a:gdLst>
                <a:ahLst/>
                <a:cxnLst>
                  <a:cxn ang="0">
                    <a:pos x="T0" y="T1"/>
                  </a:cxn>
                  <a:cxn ang="0">
                    <a:pos x="T2" y="T3"/>
                  </a:cxn>
                  <a:cxn ang="0">
                    <a:pos x="T4" y="T5"/>
                  </a:cxn>
                  <a:cxn ang="0">
                    <a:pos x="T6" y="T7"/>
                  </a:cxn>
                  <a:cxn ang="0">
                    <a:pos x="T8" y="T9"/>
                  </a:cxn>
                </a:cxnLst>
                <a:rect l="0" t="0" r="r" b="b"/>
                <a:pathLst>
                  <a:path w="89" h="115">
                    <a:moveTo>
                      <a:pt x="0" y="31"/>
                    </a:moveTo>
                    <a:cubicBezTo>
                      <a:pt x="89" y="115"/>
                      <a:pt x="89" y="115"/>
                      <a:pt x="89" y="115"/>
                    </a:cubicBezTo>
                    <a:cubicBezTo>
                      <a:pt x="89" y="0"/>
                      <a:pt x="89" y="0"/>
                      <a:pt x="89" y="0"/>
                    </a:cubicBezTo>
                    <a:cubicBezTo>
                      <a:pt x="89" y="0"/>
                      <a:pt x="63" y="15"/>
                      <a:pt x="48" y="21"/>
                    </a:cubicBezTo>
                    <a:cubicBezTo>
                      <a:pt x="32" y="27"/>
                      <a:pt x="0" y="31"/>
                      <a:pt x="0" y="31"/>
                    </a:cubicBezTo>
                    <a:close/>
                  </a:path>
                </a:pathLst>
              </a:custGeom>
              <a:solidFill>
                <a:srgbClr val="8D191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09"/>
              <p:cNvSpPr>
                <a:spLocks/>
              </p:cNvSpPr>
              <p:nvPr/>
            </p:nvSpPr>
            <p:spPr bwMode="auto">
              <a:xfrm>
                <a:off x="5306" y="75"/>
                <a:ext cx="1461" cy="987"/>
              </a:xfrm>
              <a:custGeom>
                <a:avLst/>
                <a:gdLst>
                  <a:gd name="T0" fmla="*/ 0 w 616"/>
                  <a:gd name="T1" fmla="*/ 154 h 411"/>
                  <a:gd name="T2" fmla="*/ 616 w 616"/>
                  <a:gd name="T3" fmla="*/ 154 h 411"/>
                  <a:gd name="T4" fmla="*/ 616 w 616"/>
                  <a:gd name="T5" fmla="*/ 258 h 411"/>
                  <a:gd name="T6" fmla="*/ 0 w 616"/>
                  <a:gd name="T7" fmla="*/ 258 h 411"/>
                  <a:gd name="T8" fmla="*/ 0 w 616"/>
                  <a:gd name="T9" fmla="*/ 154 h 411"/>
                </a:gdLst>
                <a:ahLst/>
                <a:cxnLst>
                  <a:cxn ang="0">
                    <a:pos x="T0" y="T1"/>
                  </a:cxn>
                  <a:cxn ang="0">
                    <a:pos x="T2" y="T3"/>
                  </a:cxn>
                  <a:cxn ang="0">
                    <a:pos x="T4" y="T5"/>
                  </a:cxn>
                  <a:cxn ang="0">
                    <a:pos x="T6" y="T7"/>
                  </a:cxn>
                  <a:cxn ang="0">
                    <a:pos x="T8" y="T9"/>
                  </a:cxn>
                </a:cxnLst>
                <a:rect l="0" t="0" r="r" b="b"/>
                <a:pathLst>
                  <a:path w="616" h="411">
                    <a:moveTo>
                      <a:pt x="0" y="154"/>
                    </a:moveTo>
                    <a:cubicBezTo>
                      <a:pt x="215" y="307"/>
                      <a:pt x="400" y="0"/>
                      <a:pt x="616" y="154"/>
                    </a:cubicBezTo>
                    <a:cubicBezTo>
                      <a:pt x="616" y="195"/>
                      <a:pt x="616" y="216"/>
                      <a:pt x="616" y="258"/>
                    </a:cubicBezTo>
                    <a:cubicBezTo>
                      <a:pt x="400" y="104"/>
                      <a:pt x="215" y="411"/>
                      <a:pt x="0" y="258"/>
                    </a:cubicBezTo>
                    <a:cubicBezTo>
                      <a:pt x="0" y="216"/>
                      <a:pt x="0" y="195"/>
                      <a:pt x="0" y="154"/>
                    </a:cubicBezTo>
                    <a:close/>
                  </a:path>
                </a:pathLst>
              </a:custGeom>
              <a:solidFill>
                <a:srgbClr val="FD1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 name="TextBox 3"/>
            <p:cNvSpPr txBox="1"/>
            <p:nvPr/>
          </p:nvSpPr>
          <p:spPr>
            <a:xfrm>
              <a:off x="890411" y="5461681"/>
              <a:ext cx="1413186" cy="369332"/>
            </a:xfrm>
            <a:prstGeom prst="rect">
              <a:avLst/>
            </a:prstGeom>
            <a:noFill/>
          </p:spPr>
          <p:txBody>
            <a:bodyPr wrap="square" rtlCol="0">
              <a:spAutoFit/>
            </a:bodyPr>
            <a:lstStyle/>
            <a:p>
              <a:pPr algn="ctr"/>
              <a:r>
                <a:rPr lang="zh-CN" altLang="en-US" sz="1800" b="1" dirty="0" smtClean="0">
                  <a:solidFill>
                    <a:schemeClr val="bg1"/>
                  </a:solidFill>
                  <a:latin typeface="微软雅黑" pitchFamily="34" charset="-122"/>
                  <a:ea typeface="微软雅黑" pitchFamily="34" charset="-122"/>
                </a:rPr>
                <a:t>员工关怀</a:t>
              </a:r>
              <a:endParaRPr lang="en-US" altLang="zh-CN" sz="1800" b="1" dirty="0">
                <a:solidFill>
                  <a:schemeClr val="bg1"/>
                </a:solidFill>
                <a:latin typeface="微软雅黑" pitchFamily="34" charset="-122"/>
                <a:ea typeface="微软雅黑" pitchFamily="34" charset="-122"/>
              </a:endParaRPr>
            </a:p>
          </p:txBody>
        </p:sp>
      </p:grpSp>
      <p:sp>
        <p:nvSpPr>
          <p:cNvPr id="26" name="文本框 17"/>
          <p:cNvSpPr txBox="1"/>
          <p:nvPr/>
        </p:nvSpPr>
        <p:spPr>
          <a:xfrm rot="2441754" flipH="1">
            <a:off x="7963617" y="366138"/>
            <a:ext cx="1348701" cy="384703"/>
          </a:xfrm>
          <a:prstGeom prst="rect">
            <a:avLst/>
          </a:prstGeom>
          <a:noFill/>
        </p:spPr>
        <p:txBody>
          <a:bodyPr wrap="square" lIns="91422" tIns="45711" rIns="91422" bIns="45711" rtlCol="0">
            <a:spAutoFit/>
          </a:bodyPr>
          <a:lstStyle/>
          <a:p>
            <a:r>
              <a:rPr lang="zh-CN" altLang="en-US" sz="1900" dirty="0">
                <a:latin typeface="微软雅黑" pitchFamily="34" charset="-122"/>
                <a:ea typeface="微软雅黑" pitchFamily="34" charset="-122"/>
              </a:rPr>
              <a:t>企业文化</a:t>
            </a:r>
          </a:p>
        </p:txBody>
      </p:sp>
      <p:pic>
        <p:nvPicPr>
          <p:cNvPr id="27" name="图片 26"/>
          <p:cNvPicPr>
            <a:picLocks noChangeAspect="1"/>
          </p:cNvPicPr>
          <p:nvPr/>
        </p:nvPicPr>
        <p:blipFill rotWithShape="1">
          <a:blip r:embed="rId7" cstate="print">
            <a:extLst>
              <a:ext uri="{28A0092B-C50C-407E-A947-70E740481C1C}">
                <a14:useLocalDpi xmlns:a14="http://schemas.microsoft.com/office/drawing/2010/main" xmlns="" val="0"/>
              </a:ext>
            </a:extLst>
          </a:blip>
          <a:srcRect l="85926" t="20226" r="2428" b="21797"/>
          <a:stretch/>
        </p:blipFill>
        <p:spPr>
          <a:xfrm rot="7812851">
            <a:off x="8136900" y="-225687"/>
            <a:ext cx="351863" cy="1879374"/>
          </a:xfrm>
          <a:prstGeom prst="rect">
            <a:avLst/>
          </a:prstGeom>
        </p:spPr>
      </p:pic>
    </p:spTree>
    <p:extLst>
      <p:ext uri="{BB962C8B-B14F-4D97-AF65-F5344CB8AC3E}">
        <p14:creationId xmlns:p14="http://schemas.microsoft.com/office/powerpoint/2010/main" xmlns="" val="26512241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2" presetClass="entr" presetSubtype="0" fill="hold" grpId="0" nodeType="after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fade">
                                      <p:cBhvr>
                                        <p:cTn id="21" dur="1000"/>
                                        <p:tgtEl>
                                          <p:spTgt spid="54"/>
                                        </p:tgtEl>
                                      </p:cBhvr>
                                    </p:animEffect>
                                    <p:anim calcmode="lin" valueType="num">
                                      <p:cBhvr>
                                        <p:cTn id="22" dur="1000" fill="hold"/>
                                        <p:tgtEl>
                                          <p:spTgt spid="54"/>
                                        </p:tgtEl>
                                        <p:attrNameLst>
                                          <p:attrName>ppt_x</p:attrName>
                                        </p:attrNameLst>
                                      </p:cBhvr>
                                      <p:tavLst>
                                        <p:tav tm="0">
                                          <p:val>
                                            <p:strVal val="#ppt_x"/>
                                          </p:val>
                                        </p:tav>
                                        <p:tav tm="100000">
                                          <p:val>
                                            <p:strVal val="#ppt_x"/>
                                          </p:val>
                                        </p:tav>
                                      </p:tavLst>
                                    </p:anim>
                                    <p:anim calcmode="lin" valueType="num">
                                      <p:cBhvr>
                                        <p:cTn id="23" dur="1000" fill="hold"/>
                                        <p:tgtEl>
                                          <p:spTgt spid="54"/>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37"/>
                                        </p:tgtEl>
                                        <p:attrNameLst>
                                          <p:attrName>style.visibility</p:attrName>
                                        </p:attrNameLst>
                                      </p:cBhvr>
                                      <p:to>
                                        <p:strVal val="hidden"/>
                                      </p:to>
                                    </p:set>
                                  </p:childTnLst>
                                </p:cTn>
                              </p:par>
                            </p:childTnLst>
                          </p:cTn>
                        </p:par>
                        <p:par>
                          <p:cTn id="32" fill="hold">
                            <p:stCondLst>
                              <p:cond delay="0"/>
                            </p:stCondLst>
                            <p:childTnLst>
                              <p:par>
                                <p:cTn id="33" presetID="1" presetClass="exit" presetSubtype="0" fill="hold" grpId="1" nodeType="afterEffect">
                                  <p:stCondLst>
                                    <p:cond delay="0"/>
                                  </p:stCondLst>
                                  <p:childTnLst>
                                    <p:set>
                                      <p:cBhvr>
                                        <p:cTn id="34" dur="1" fill="hold">
                                          <p:stCondLst>
                                            <p:cond delay="0"/>
                                          </p:stCondLst>
                                        </p:cTn>
                                        <p:tgtEl>
                                          <p:spTgt spid="5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ppt_x"/>
                                          </p:val>
                                        </p:tav>
                                        <p:tav tm="100000">
                                          <p:val>
                                            <p:strVal val="#ppt_x"/>
                                          </p:val>
                                        </p:tav>
                                      </p:tavLst>
                                    </p:anim>
                                    <p:anim calcmode="lin" valueType="num">
                                      <p:cBhvr additive="base">
                                        <p:cTn id="4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53"/>
                                        </p:tgtEl>
                                        <p:attrNameLst>
                                          <p:attrName>style.visibility</p:attrName>
                                        </p:attrNameLst>
                                      </p:cBhvr>
                                      <p:to>
                                        <p:strVal val="visible"/>
                                      </p:to>
                                    </p:set>
                                    <p:anim calcmode="lin" valueType="num">
                                      <p:cBhvr additive="base">
                                        <p:cTn id="45" dur="500" fill="hold"/>
                                        <p:tgtEl>
                                          <p:spTgt spid="53"/>
                                        </p:tgtEl>
                                        <p:attrNameLst>
                                          <p:attrName>ppt_x</p:attrName>
                                        </p:attrNameLst>
                                      </p:cBhvr>
                                      <p:tavLst>
                                        <p:tav tm="0">
                                          <p:val>
                                            <p:strVal val="#ppt_x"/>
                                          </p:val>
                                        </p:tav>
                                        <p:tav tm="100000">
                                          <p:val>
                                            <p:strVal val="#ppt_x"/>
                                          </p:val>
                                        </p:tav>
                                      </p:tavLst>
                                    </p:anim>
                                    <p:anim calcmode="lin" valueType="num">
                                      <p:cBhvr additive="base">
                                        <p:cTn id="46"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4" grpId="1" animBg="1"/>
      <p:bldP spid="37" grpId="0"/>
      <p:bldP spid="37" grpId="1"/>
      <p:bldP spid="36"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6" name="矩形 15"/>
          <p:cNvSpPr/>
          <p:nvPr/>
        </p:nvSpPr>
        <p:spPr>
          <a:xfrm>
            <a:off x="464456" y="0"/>
            <a:ext cx="8442000" cy="6858000"/>
          </a:xfrm>
          <a:prstGeom prst="rect">
            <a:avLst/>
          </a:prstGeom>
          <a:solidFill>
            <a:srgbClr val="FFFFFF"/>
          </a:solidFill>
          <a:ln w="25400" cap="flat">
            <a:solidFill>
              <a:schemeClr val="bg1"/>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3600" b="0" i="0" u="none" strike="noStrike" cap="none" spc="0" normalizeH="0" baseline="0">
              <a:ln>
                <a:noFill/>
              </a:ln>
              <a:solidFill>
                <a:srgbClr val="000000"/>
              </a:solidFill>
              <a:effectLst/>
              <a:uFillTx/>
              <a:latin typeface="+mn-lt"/>
              <a:ea typeface="+mn-ea"/>
              <a:cs typeface="+mn-cs"/>
              <a:sym typeface="Trebuchet MS"/>
            </a:endParaRPr>
          </a:p>
        </p:txBody>
      </p:sp>
      <p:sp>
        <p:nvSpPr>
          <p:cNvPr id="18" name="Shape 18"/>
          <p:cNvSpPr/>
          <p:nvPr/>
        </p:nvSpPr>
        <p:spPr>
          <a:xfrm rot="5400000">
            <a:off x="638664" y="3208249"/>
            <a:ext cx="2694969" cy="692497"/>
          </a:xfrm>
          <a:prstGeom prst="rect">
            <a:avLst/>
          </a:prstGeom>
          <a:ln w="12700">
            <a:miter lim="400000"/>
          </a:ln>
          <a:extLst>
            <a:ext uri="{C572A759-6A51-4108-AA02-DFA0A04FC94B}">
              <ma14:wrappingTextBoxFlag xmlns="" xmlns:ma14="http://schemas.microsoft.com/office/mac/drawingml/2011/main" val="1"/>
            </a:ext>
          </a:extLst>
        </p:spPr>
        <p:txBody>
          <a:bodyPr wrap="none" tIns="34290" bIns="34290">
            <a:spAutoFit/>
          </a:bodyPr>
          <a:lstStyle>
            <a:lvl1pPr>
              <a:defRPr sz="10800">
                <a:solidFill>
                  <a:srgbClr val="115DAC"/>
                </a:solidFill>
                <a:latin typeface="Helvetica"/>
                <a:ea typeface="Helvetica"/>
                <a:cs typeface="Helvetica"/>
                <a:sym typeface="Helvetica"/>
              </a:defRPr>
            </a:lvl1pPr>
          </a:lstStyle>
          <a:p>
            <a:pPr lvl="0">
              <a:defRPr sz="1800">
                <a:solidFill>
                  <a:srgbClr val="000000"/>
                </a:solidFill>
              </a:defRPr>
            </a:pPr>
            <a:r>
              <a:rPr sz="4050">
                <a:solidFill>
                  <a:schemeClr val="tx1"/>
                </a:solidFill>
              </a:rPr>
              <a:t>CONTENT</a:t>
            </a:r>
          </a:p>
        </p:txBody>
      </p:sp>
      <p:sp>
        <p:nvSpPr>
          <p:cNvPr id="19" name="Shape 19"/>
          <p:cNvSpPr/>
          <p:nvPr/>
        </p:nvSpPr>
        <p:spPr>
          <a:xfrm>
            <a:off x="-1" y="1142208"/>
            <a:ext cx="2458331" cy="864000"/>
          </a:xfrm>
          <a:prstGeom prst="rect">
            <a:avLst/>
          </a:prstGeom>
          <a:solidFill>
            <a:srgbClr val="FF0000"/>
          </a:solidFill>
          <a:ln w="12700">
            <a:miter lim="400000"/>
          </a:ln>
        </p:spPr>
        <p:txBody>
          <a:bodyPr lIns="0" tIns="0" rIns="0" bIns="0" anchor="ctr"/>
          <a:lstStyle/>
          <a:p>
            <a:pPr lvl="0" algn="ctr">
              <a:defRPr>
                <a:solidFill>
                  <a:srgbClr val="FFFFFF"/>
                </a:solidFill>
              </a:defRPr>
            </a:pPr>
            <a:endParaRPr sz="1350"/>
          </a:p>
        </p:txBody>
      </p:sp>
      <p:sp>
        <p:nvSpPr>
          <p:cNvPr id="21" name="Shape 21"/>
          <p:cNvSpPr/>
          <p:nvPr/>
        </p:nvSpPr>
        <p:spPr>
          <a:xfrm>
            <a:off x="863358" y="1207441"/>
            <a:ext cx="1499128" cy="761747"/>
          </a:xfrm>
          <a:prstGeom prst="rect">
            <a:avLst/>
          </a:prstGeom>
          <a:ln w="12700">
            <a:miter lim="400000"/>
          </a:ln>
          <a:extLst>
            <a:ext uri="{C572A759-6A51-4108-AA02-DFA0A04FC94B}">
              <ma14:wrappingTextBoxFlag xmlns="" xmlns:ma14="http://schemas.microsoft.com/office/mac/drawingml/2011/main" val="1"/>
            </a:ext>
          </a:extLst>
        </p:spPr>
        <p:txBody>
          <a:bodyPr wrap="none" tIns="34290" bIns="34290">
            <a:spAutoFit/>
          </a:bodyPr>
          <a:lstStyle>
            <a:lvl1pPr>
              <a:defRPr sz="12000">
                <a:solidFill>
                  <a:srgbClr val="FFFFFF"/>
                </a:solidFill>
                <a:latin typeface="Helvetica"/>
                <a:ea typeface="Helvetica"/>
                <a:cs typeface="Helvetica"/>
                <a:sym typeface="Helvetica"/>
              </a:defRPr>
            </a:lvl1pPr>
          </a:lstStyle>
          <a:p>
            <a:pPr lvl="0">
              <a:defRPr sz="1800">
                <a:solidFill>
                  <a:srgbClr val="000000"/>
                </a:solidFill>
              </a:defRPr>
            </a:pPr>
            <a:r>
              <a:rPr sz="4500">
                <a:solidFill>
                  <a:schemeClr val="bg1"/>
                </a:solidFill>
              </a:rPr>
              <a:t>目 录</a:t>
            </a:r>
          </a:p>
        </p:txBody>
      </p:sp>
      <p:sp>
        <p:nvSpPr>
          <p:cNvPr id="22" name="Shape 22"/>
          <p:cNvSpPr/>
          <p:nvPr/>
        </p:nvSpPr>
        <p:spPr>
          <a:xfrm>
            <a:off x="2458330" y="2147009"/>
            <a:ext cx="1157095" cy="792000"/>
          </a:xfrm>
          <a:prstGeom prst="rect">
            <a:avLst/>
          </a:prstGeom>
          <a:solidFill>
            <a:srgbClr val="FF6600"/>
          </a:solidFill>
          <a:ln w="12700" cap="flat">
            <a:noFill/>
            <a:miter lim="400000"/>
          </a:ln>
          <a:effectLst/>
        </p:spPr>
        <p:txBody>
          <a:bodyPr wrap="square" lIns="0" tIns="0" rIns="0" bIns="0" numCol="1" anchor="ctr">
            <a:noAutofit/>
          </a:bodyPr>
          <a:lstStyle/>
          <a:p>
            <a:pPr lvl="0" algn="ctr">
              <a:defRPr>
                <a:solidFill>
                  <a:srgbClr val="FFFFFF"/>
                </a:solidFill>
              </a:defRPr>
            </a:pPr>
            <a:endParaRPr sz="1350"/>
          </a:p>
        </p:txBody>
      </p:sp>
      <p:sp>
        <p:nvSpPr>
          <p:cNvPr id="23" name="Shape 23"/>
          <p:cNvSpPr/>
          <p:nvPr/>
        </p:nvSpPr>
        <p:spPr>
          <a:xfrm>
            <a:off x="2815777" y="2189066"/>
            <a:ext cx="389850" cy="76174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4290" tIns="34290" rIns="34290" bIns="34290" numCol="1" anchor="t">
            <a:spAutoFit/>
          </a:bodyPr>
          <a:lstStyle>
            <a:lvl1pPr>
              <a:defRPr sz="12000">
                <a:solidFill>
                  <a:srgbClr val="FFFFFF"/>
                </a:solidFill>
                <a:latin typeface="Century Gothic"/>
                <a:ea typeface="Century Gothic"/>
                <a:cs typeface="Century Gothic"/>
                <a:sym typeface="Century Gothic"/>
              </a:defRPr>
            </a:lvl1pPr>
          </a:lstStyle>
          <a:p>
            <a:pPr lvl="0">
              <a:defRPr sz="1800">
                <a:solidFill>
                  <a:srgbClr val="000000"/>
                </a:solidFill>
              </a:defRPr>
            </a:pPr>
            <a:r>
              <a:rPr sz="4500" dirty="0">
                <a:solidFill>
                  <a:schemeClr val="bg1"/>
                </a:solidFill>
              </a:rPr>
              <a:t>1</a:t>
            </a:r>
          </a:p>
        </p:txBody>
      </p:sp>
      <p:sp>
        <p:nvSpPr>
          <p:cNvPr id="27" name="Shape 27"/>
          <p:cNvSpPr/>
          <p:nvPr/>
        </p:nvSpPr>
        <p:spPr>
          <a:xfrm>
            <a:off x="2458330" y="3079810"/>
            <a:ext cx="2376000" cy="792000"/>
          </a:xfrm>
          <a:prstGeom prst="rect">
            <a:avLst/>
          </a:prstGeom>
          <a:solidFill>
            <a:srgbClr val="FF6600"/>
          </a:solidFill>
          <a:ln w="12700" cap="flat">
            <a:noFill/>
            <a:miter lim="400000"/>
          </a:ln>
          <a:effectLst/>
        </p:spPr>
        <p:txBody>
          <a:bodyPr wrap="square" lIns="0" tIns="0" rIns="0" bIns="0" numCol="1" anchor="ctr">
            <a:noAutofit/>
          </a:bodyPr>
          <a:lstStyle/>
          <a:p>
            <a:pPr lvl="0" algn="ctr">
              <a:defRPr>
                <a:solidFill>
                  <a:srgbClr val="FFFFFF"/>
                </a:solidFill>
              </a:defRPr>
            </a:pPr>
            <a:endParaRPr sz="1350"/>
          </a:p>
        </p:txBody>
      </p:sp>
      <p:sp>
        <p:nvSpPr>
          <p:cNvPr id="28" name="Shape 28"/>
          <p:cNvSpPr/>
          <p:nvPr/>
        </p:nvSpPr>
        <p:spPr>
          <a:xfrm>
            <a:off x="4275344" y="3101433"/>
            <a:ext cx="389850" cy="76174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4290" tIns="34290" rIns="34290" bIns="34290" numCol="1" anchor="t">
            <a:spAutoFit/>
          </a:bodyPr>
          <a:lstStyle>
            <a:lvl1pPr>
              <a:defRPr sz="12000">
                <a:solidFill>
                  <a:srgbClr val="FFFFFF"/>
                </a:solidFill>
                <a:latin typeface="Century Gothic"/>
                <a:ea typeface="Century Gothic"/>
                <a:cs typeface="Century Gothic"/>
                <a:sym typeface="Century Gothic"/>
              </a:defRPr>
            </a:lvl1pPr>
          </a:lstStyle>
          <a:p>
            <a:pPr lvl="0">
              <a:defRPr sz="1800">
                <a:solidFill>
                  <a:srgbClr val="000000"/>
                </a:solidFill>
              </a:defRPr>
            </a:pPr>
            <a:r>
              <a:rPr sz="4500" dirty="0">
                <a:solidFill>
                  <a:schemeClr val="bg1"/>
                </a:solidFill>
              </a:rPr>
              <a:t>2</a:t>
            </a:r>
          </a:p>
        </p:txBody>
      </p:sp>
      <p:sp>
        <p:nvSpPr>
          <p:cNvPr id="32" name="Shape 32"/>
          <p:cNvSpPr/>
          <p:nvPr/>
        </p:nvSpPr>
        <p:spPr>
          <a:xfrm>
            <a:off x="2458330" y="4012610"/>
            <a:ext cx="1794313" cy="792000"/>
          </a:xfrm>
          <a:prstGeom prst="rect">
            <a:avLst/>
          </a:prstGeom>
          <a:solidFill>
            <a:srgbClr val="FF6600"/>
          </a:solidFill>
          <a:ln w="12700" cap="flat">
            <a:noFill/>
            <a:miter lim="400000"/>
          </a:ln>
          <a:effectLst/>
        </p:spPr>
        <p:txBody>
          <a:bodyPr wrap="square" lIns="0" tIns="0" rIns="0" bIns="0" numCol="1" anchor="ctr">
            <a:noAutofit/>
          </a:bodyPr>
          <a:lstStyle/>
          <a:p>
            <a:pPr lvl="0" algn="ctr">
              <a:defRPr>
                <a:solidFill>
                  <a:srgbClr val="FFFFFF"/>
                </a:solidFill>
              </a:defRPr>
            </a:pPr>
            <a:endParaRPr sz="1350"/>
          </a:p>
        </p:txBody>
      </p:sp>
      <p:sp>
        <p:nvSpPr>
          <p:cNvPr id="33" name="Shape 33"/>
          <p:cNvSpPr/>
          <p:nvPr/>
        </p:nvSpPr>
        <p:spPr>
          <a:xfrm>
            <a:off x="3205627" y="4029934"/>
            <a:ext cx="389850" cy="76174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4290" tIns="34290" rIns="34290" bIns="34290" numCol="1" anchor="t">
            <a:spAutoFit/>
          </a:bodyPr>
          <a:lstStyle>
            <a:lvl1pPr>
              <a:defRPr sz="12000">
                <a:solidFill>
                  <a:srgbClr val="FFFFFF"/>
                </a:solidFill>
                <a:latin typeface="Century Gothic"/>
                <a:ea typeface="Century Gothic"/>
                <a:cs typeface="Century Gothic"/>
                <a:sym typeface="Century Gothic"/>
              </a:defRPr>
            </a:lvl1pPr>
          </a:lstStyle>
          <a:p>
            <a:pPr lvl="0">
              <a:defRPr sz="1800">
                <a:solidFill>
                  <a:srgbClr val="000000"/>
                </a:solidFill>
              </a:defRPr>
            </a:pPr>
            <a:r>
              <a:rPr sz="4500" dirty="0">
                <a:solidFill>
                  <a:schemeClr val="bg1"/>
                </a:solidFill>
              </a:rPr>
              <a:t>3</a:t>
            </a:r>
          </a:p>
        </p:txBody>
      </p:sp>
      <p:sp>
        <p:nvSpPr>
          <p:cNvPr id="42" name="矩形 41"/>
          <p:cNvSpPr/>
          <p:nvPr/>
        </p:nvSpPr>
        <p:spPr>
          <a:xfrm>
            <a:off x="3715858" y="2189066"/>
            <a:ext cx="3499676" cy="707886"/>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4000" kern="0" dirty="0">
                <a:solidFill>
                  <a:schemeClr val="tx1"/>
                </a:solidFill>
                <a:latin typeface="微软雅黑" panose="020B0503020204020204" pitchFamily="34" charset="-122"/>
                <a:ea typeface="微软雅黑" panose="020B0503020204020204" pitchFamily="34" charset="-122"/>
                <a:cs typeface="Arial" pitchFamily="34" charset="0"/>
              </a:rPr>
              <a:t>认识</a:t>
            </a:r>
            <a:r>
              <a:rPr lang="en-US" altLang="zh-CN" sz="4000" kern="0" dirty="0">
                <a:solidFill>
                  <a:schemeClr val="tx1"/>
                </a:solidFill>
                <a:latin typeface="微软雅黑" panose="020B0503020204020204" pitchFamily="34" charset="-122"/>
                <a:ea typeface="微软雅黑" panose="020B0503020204020204" pitchFamily="34" charset="-122"/>
                <a:cs typeface="Arial" pitchFamily="34" charset="0"/>
              </a:rPr>
              <a:t>COMTOP</a:t>
            </a:r>
          </a:p>
        </p:txBody>
      </p:sp>
      <p:sp>
        <p:nvSpPr>
          <p:cNvPr id="43" name="矩形 42"/>
          <p:cNvSpPr/>
          <p:nvPr/>
        </p:nvSpPr>
        <p:spPr>
          <a:xfrm>
            <a:off x="4860119" y="3122953"/>
            <a:ext cx="3262432" cy="707886"/>
          </a:xfrm>
          <a:prstGeom prst="rect">
            <a:avLst/>
          </a:prstGeom>
        </p:spPr>
        <p:txBody>
          <a:bodyPr wrap="none">
            <a:spAutoFit/>
          </a:bodyPr>
          <a:lstStyle/>
          <a:p>
            <a:pPr algn="ctr" fontAlgn="auto">
              <a:spcBef>
                <a:spcPts val="0"/>
              </a:spcBef>
              <a:spcAft>
                <a:spcPts val="0"/>
              </a:spcAft>
              <a:defRPr/>
            </a:pPr>
            <a:r>
              <a:rPr lang="zh-CN" altLang="en-US" sz="4000" kern="0" dirty="0">
                <a:solidFill>
                  <a:schemeClr val="tx1"/>
                </a:solidFill>
                <a:latin typeface="微软雅黑" panose="020B0503020204020204" pitchFamily="34" charset="-122"/>
                <a:ea typeface="微软雅黑" panose="020B0503020204020204" pitchFamily="34" charset="-122"/>
                <a:cs typeface="Arial" pitchFamily="34" charset="0"/>
              </a:rPr>
              <a:t>企业文化简介</a:t>
            </a:r>
            <a:endParaRPr lang="en-US" altLang="zh-CN" sz="4000" kern="0" dirty="0">
              <a:solidFill>
                <a:schemeClr val="tx1"/>
              </a:solidFill>
              <a:latin typeface="微软雅黑" panose="020B0503020204020204" pitchFamily="34" charset="-122"/>
              <a:ea typeface="微软雅黑" panose="020B0503020204020204" pitchFamily="34" charset="-122"/>
              <a:cs typeface="Arial" pitchFamily="34" charset="0"/>
            </a:endParaRPr>
          </a:p>
        </p:txBody>
      </p:sp>
      <p:sp>
        <p:nvSpPr>
          <p:cNvPr id="44" name="矩形 43"/>
          <p:cNvSpPr/>
          <p:nvPr/>
        </p:nvSpPr>
        <p:spPr>
          <a:xfrm>
            <a:off x="4257192" y="4054667"/>
            <a:ext cx="3600000" cy="707886"/>
          </a:xfrm>
          <a:prstGeom prst="rect">
            <a:avLst/>
          </a:prstGeom>
        </p:spPr>
        <p:txBody>
          <a:bodyPr wrap="square">
            <a:spAutoFit/>
          </a:bodyPr>
          <a:lstStyle/>
          <a:p>
            <a:pPr algn="ctr" fontAlgn="auto">
              <a:spcBef>
                <a:spcPts val="0"/>
              </a:spcBef>
              <a:spcAft>
                <a:spcPts val="0"/>
              </a:spcAft>
              <a:defRPr/>
            </a:pPr>
            <a:r>
              <a:rPr lang="zh-CN" altLang="en-US" sz="4000" kern="0" dirty="0">
                <a:solidFill>
                  <a:schemeClr val="tx1"/>
                </a:solidFill>
                <a:latin typeface="微软雅黑" panose="020B0503020204020204" pitchFamily="34" charset="-122"/>
                <a:ea typeface="微软雅黑" panose="020B0503020204020204" pitchFamily="34" charset="-122"/>
                <a:cs typeface="Arial" pitchFamily="34" charset="0"/>
              </a:rPr>
              <a:t>员工行为规范</a:t>
            </a:r>
            <a:endParaRPr lang="en-US" altLang="zh-CN" sz="4000" kern="0" dirty="0">
              <a:solidFill>
                <a:schemeClr val="tx1"/>
              </a:solidFill>
              <a:latin typeface="微软雅黑" panose="020B0503020204020204" pitchFamily="34" charset="-122"/>
              <a:ea typeface="微软雅黑" panose="020B0503020204020204" pitchFamily="34" charset="-122"/>
              <a:cs typeface="Arial" pitchFamily="34" charset="0"/>
            </a:endParaRPr>
          </a:p>
        </p:txBody>
      </p:sp>
      <p:sp>
        <p:nvSpPr>
          <p:cNvPr id="15" name="Shape 20"/>
          <p:cNvSpPr/>
          <p:nvPr/>
        </p:nvSpPr>
        <p:spPr>
          <a:xfrm flipH="1">
            <a:off x="-6452" y="948358"/>
            <a:ext cx="460800" cy="1980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C00000"/>
          </a:solidFill>
          <a:ln w="12700">
            <a:miter lim="400000"/>
          </a:ln>
        </p:spPr>
        <p:txBody>
          <a:bodyPr lIns="0" tIns="0" rIns="0" bIns="0" anchor="ctr"/>
          <a:lstStyle/>
          <a:p>
            <a:pPr lvl="0" algn="ctr">
              <a:defRPr>
                <a:solidFill>
                  <a:srgbClr val="FFFFFF"/>
                </a:solidFill>
              </a:defRPr>
            </a:pPr>
            <a:endParaRPr sz="1350"/>
          </a:p>
        </p:txBody>
      </p:sp>
    </p:spTree>
    <p:extLst>
      <p:ext uri="{BB962C8B-B14F-4D97-AF65-F5344CB8AC3E}">
        <p14:creationId xmlns="" xmlns:p14="http://schemas.microsoft.com/office/powerpoint/2010/main" val="4238110929"/>
      </p:ext>
    </p:extLst>
  </p:cSld>
  <p:clrMapOvr>
    <a:masterClrMapping/>
  </p:clrMapOvr>
  <mc:AlternateContent xmlns:mc="http://schemas.openxmlformats.org/markup-compatibility/2006">
    <mc:Choice xmlns=""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mph" presetSubtype="0" fill="hold" grpId="0" nodeType="withEffect">
                                  <p:stCondLst>
                                    <p:cond delay="0"/>
                                  </p:stCondLst>
                                  <p:iterate type="lt">
                                    <p:tmPct val="4000"/>
                                  </p:iterate>
                                  <p:childTnLst>
                                    <p:set>
                                      <p:cBhvr override="childStyle">
                                        <p:cTn id="6" dur="500" fill="hold"/>
                                        <p:tgtEl>
                                          <p:spTgt spid="44"/>
                                        </p:tgtEl>
                                        <p:attrNameLst>
                                          <p:attrName>style.color</p:attrName>
                                        </p:attrNameLst>
                                      </p:cBhvr>
                                      <p:to>
                                        <p:clrVal>
                                          <a:srgbClr val="FF6600"/>
                                        </p:clrVal>
                                      </p:to>
                                    </p:set>
                                    <p:set>
                                      <p:cBhvr>
                                        <p:cTn id="7" dur="500" fill="hold"/>
                                        <p:tgtEl>
                                          <p:spTgt spid="44"/>
                                        </p:tgtEl>
                                        <p:attrNameLst>
                                          <p:attrName>fillcolor</p:attrName>
                                        </p:attrNameLst>
                                      </p:cBhvr>
                                      <p:to>
                                        <p:clrVal>
                                          <a:srgbClr val="FF6600"/>
                                        </p:clrVal>
                                      </p:to>
                                    </p:set>
                                    <p:set>
                                      <p:cBhvr>
                                        <p:cTn id="8" dur="500" fill="hold"/>
                                        <p:tgtEl>
                                          <p:spTgt spid="4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3"/>
          <p:cNvSpPr>
            <a:spLocks noChangeArrowheads="1"/>
          </p:cNvSpPr>
          <p:nvPr/>
        </p:nvSpPr>
        <p:spPr bwMode="auto">
          <a:xfrm>
            <a:off x="378000" y="914400"/>
            <a:ext cx="8388000" cy="5760000"/>
          </a:xfrm>
          <a:prstGeom prst="rect">
            <a:avLst/>
          </a:prstGeom>
          <a:noFill/>
          <a:ln w="9525" algn="ctr">
            <a:noFill/>
            <a:miter lim="800000"/>
            <a:headEnd/>
            <a:tailEnd/>
          </a:ln>
        </p:spPr>
        <p:txBody>
          <a:bodyPr/>
          <a:lstStyle/>
          <a:p>
            <a:pPr marL="342900" indent="-342900" algn="just">
              <a:lnSpc>
                <a:spcPct val="125000"/>
              </a:lnSpc>
              <a:buFont typeface="Wingdings" panose="05000000000000000000" pitchFamily="2" charset="2"/>
              <a:buChar char="n"/>
              <a:defRPr/>
            </a:pPr>
            <a:r>
              <a:rPr lang="zh-CN" altLang="en-US" sz="2000" dirty="0" smtClean="0">
                <a:solidFill>
                  <a:schemeClr val="tx1"/>
                </a:solidFill>
                <a:latin typeface="微软雅黑" panose="020B0503020204020204" pitchFamily="34" charset="-122"/>
                <a:ea typeface="微软雅黑" panose="020B0503020204020204" pitchFamily="34" charset="-122"/>
              </a:rPr>
              <a:t>第十三条</a:t>
            </a:r>
            <a:endParaRPr lang="en-US" altLang="zh-CN" sz="2000" dirty="0">
              <a:solidFill>
                <a:schemeClr val="tx1"/>
              </a:solidFill>
              <a:latin typeface="微软雅黑" panose="020B0503020204020204" pitchFamily="34" charset="-122"/>
              <a:ea typeface="微软雅黑" panose="020B0503020204020204" pitchFamily="34" charset="-122"/>
            </a:endParaRPr>
          </a:p>
          <a:p>
            <a:pPr indent="360000" algn="just">
              <a:lnSpc>
                <a:spcPct val="125000"/>
              </a:lnSpc>
              <a:defRPr/>
            </a:pPr>
            <a:r>
              <a:rPr lang="zh-CN" altLang="en-US" sz="2000" dirty="0" smtClean="0">
                <a:solidFill>
                  <a:schemeClr val="tx1"/>
                </a:solidFill>
                <a:latin typeface="微软雅黑" panose="020B0503020204020204" pitchFamily="34" charset="-122"/>
                <a:ea typeface="微软雅黑" panose="020B0503020204020204" pitchFamily="34" charset="-122"/>
              </a:rPr>
              <a:t>公司的企业文化是员工日常行为的基本准则，所有员工应理解、认同并主动践行公司的企业文化。</a:t>
            </a:r>
          </a:p>
          <a:p>
            <a:pPr algn="just">
              <a:lnSpc>
                <a:spcPct val="125000"/>
              </a:lnSpc>
              <a:defRPr/>
            </a:pPr>
            <a:endParaRPr lang="zh-CN" altLang="en-US" sz="2000" dirty="0">
              <a:solidFill>
                <a:schemeClr val="tx1"/>
              </a:solidFill>
              <a:latin typeface="微软雅黑" panose="020B0503020204020204" pitchFamily="34" charset="-122"/>
              <a:ea typeface="微软雅黑" panose="020B0503020204020204" pitchFamily="34" charset="-122"/>
            </a:endParaRPr>
          </a:p>
          <a:p>
            <a:pPr marL="342900" indent="-342900" algn="just">
              <a:lnSpc>
                <a:spcPct val="125000"/>
              </a:lnSpc>
              <a:buFont typeface="Wingdings" panose="05000000000000000000" pitchFamily="2" charset="2"/>
              <a:buChar char="n"/>
              <a:defRPr/>
            </a:pPr>
            <a:r>
              <a:rPr lang="zh-CN" altLang="en-US" sz="2000" dirty="0">
                <a:solidFill>
                  <a:schemeClr val="tx1"/>
                </a:solidFill>
                <a:latin typeface="微软雅黑" panose="020B0503020204020204" pitchFamily="34" charset="-122"/>
                <a:ea typeface="微软雅黑" panose="020B0503020204020204" pitchFamily="34" charset="-122"/>
              </a:rPr>
              <a:t>第十四条</a:t>
            </a:r>
            <a:endParaRPr lang="en-US" altLang="zh-CN" sz="2000" dirty="0">
              <a:solidFill>
                <a:schemeClr val="tx1"/>
              </a:solidFill>
              <a:latin typeface="微软雅黑" panose="020B0503020204020204" pitchFamily="34" charset="-122"/>
              <a:ea typeface="微软雅黑" panose="020B0503020204020204" pitchFamily="34" charset="-122"/>
            </a:endParaRPr>
          </a:p>
          <a:p>
            <a:pPr indent="360000" algn="just">
              <a:lnSpc>
                <a:spcPct val="125000"/>
              </a:lnSpc>
              <a:defRPr/>
            </a:pPr>
            <a:r>
              <a:rPr lang="zh-CN" altLang="en-US" sz="2000" dirty="0">
                <a:solidFill>
                  <a:schemeClr val="tx1"/>
                </a:solidFill>
                <a:latin typeface="微软雅黑" panose="020B0503020204020204" pitchFamily="34" charset="-122"/>
                <a:ea typeface="微软雅黑" panose="020B0503020204020204" pitchFamily="34" charset="-122"/>
              </a:rPr>
              <a:t>在工作日的正常工作时间内，员工应穿着端庄得体、外表整洁清新、精神饱满，体现职业化的标准和个人形象。</a:t>
            </a:r>
          </a:p>
          <a:p>
            <a:pPr algn="just">
              <a:lnSpc>
                <a:spcPct val="125000"/>
              </a:lnSpc>
              <a:defRPr/>
            </a:pPr>
            <a:endParaRPr lang="zh-CN" altLang="en-US" sz="2000" dirty="0">
              <a:solidFill>
                <a:schemeClr val="tx1"/>
              </a:solidFill>
              <a:latin typeface="微软雅黑" panose="020B0503020204020204" pitchFamily="34" charset="-122"/>
              <a:ea typeface="微软雅黑" panose="020B0503020204020204" pitchFamily="34" charset="-122"/>
            </a:endParaRPr>
          </a:p>
          <a:p>
            <a:pPr marL="342900" indent="-342900" algn="just">
              <a:lnSpc>
                <a:spcPct val="125000"/>
              </a:lnSpc>
              <a:buFont typeface="Wingdings" panose="05000000000000000000" pitchFamily="2" charset="2"/>
              <a:buChar char="n"/>
              <a:defRPr/>
            </a:pPr>
            <a:r>
              <a:rPr lang="zh-CN" altLang="en-US" sz="2000" dirty="0">
                <a:solidFill>
                  <a:schemeClr val="tx1"/>
                </a:solidFill>
                <a:latin typeface="微软雅黑" panose="020B0503020204020204" pitchFamily="34" charset="-122"/>
                <a:ea typeface="微软雅黑" panose="020B0503020204020204" pitchFamily="34" charset="-122"/>
              </a:rPr>
              <a:t>第十五条</a:t>
            </a:r>
            <a:endParaRPr lang="en-US" altLang="zh-CN" sz="2000" dirty="0">
              <a:solidFill>
                <a:schemeClr val="tx1"/>
              </a:solidFill>
              <a:latin typeface="微软雅黑" panose="020B0503020204020204" pitchFamily="34" charset="-122"/>
              <a:ea typeface="微软雅黑" panose="020B0503020204020204" pitchFamily="34" charset="-122"/>
            </a:endParaRPr>
          </a:p>
          <a:p>
            <a:pPr indent="360000" algn="just">
              <a:lnSpc>
                <a:spcPct val="125000"/>
              </a:lnSpc>
              <a:defRPr/>
            </a:pPr>
            <a:r>
              <a:rPr lang="zh-CN" altLang="en-US" sz="2000" dirty="0">
                <a:solidFill>
                  <a:schemeClr val="tx1"/>
                </a:solidFill>
                <a:latin typeface="微软雅黑" panose="020B0503020204020204" pitchFamily="34" charset="-122"/>
                <a:ea typeface="微软雅黑" panose="020B0503020204020204" pitchFamily="34" charset="-122"/>
              </a:rPr>
              <a:t>男员工应留短发，穿含袖上衣、长裤，不得蓄胡须、穿拖鞋。女员工可个性化搭配着装，但不得穿吊带衣、透视装，不穿超短裙、拖鞋。</a:t>
            </a:r>
          </a:p>
          <a:p>
            <a:pPr algn="just">
              <a:lnSpc>
                <a:spcPct val="125000"/>
              </a:lnSpc>
              <a:defRPr/>
            </a:pPr>
            <a:endParaRPr lang="zh-CN" altLang="en-US" sz="2000" dirty="0">
              <a:solidFill>
                <a:schemeClr val="tx1"/>
              </a:solidFill>
              <a:latin typeface="微软雅黑" panose="020B0503020204020204" pitchFamily="34" charset="-122"/>
              <a:ea typeface="微软雅黑" panose="020B0503020204020204" pitchFamily="34" charset="-122"/>
            </a:endParaRPr>
          </a:p>
          <a:p>
            <a:pPr marL="342900" indent="-342900" algn="just">
              <a:lnSpc>
                <a:spcPct val="125000"/>
              </a:lnSpc>
              <a:buFont typeface="Wingdings" panose="05000000000000000000" pitchFamily="2" charset="2"/>
              <a:buChar char="n"/>
              <a:defRPr/>
            </a:pPr>
            <a:r>
              <a:rPr lang="zh-CN" altLang="en-US" sz="2000" dirty="0">
                <a:solidFill>
                  <a:schemeClr val="tx1"/>
                </a:solidFill>
                <a:latin typeface="微软雅黑" panose="020B0503020204020204" pitchFamily="34" charset="-122"/>
                <a:ea typeface="微软雅黑" panose="020B0503020204020204" pitchFamily="34" charset="-122"/>
              </a:rPr>
              <a:t>第十六条</a:t>
            </a:r>
            <a:endParaRPr lang="en-US" altLang="zh-CN" sz="2000" dirty="0">
              <a:solidFill>
                <a:schemeClr val="tx1"/>
              </a:solidFill>
              <a:latin typeface="微软雅黑" panose="020B0503020204020204" pitchFamily="34" charset="-122"/>
              <a:ea typeface="微软雅黑" panose="020B0503020204020204" pitchFamily="34" charset="-122"/>
            </a:endParaRPr>
          </a:p>
          <a:p>
            <a:pPr indent="360000" algn="just">
              <a:lnSpc>
                <a:spcPct val="125000"/>
              </a:lnSpc>
              <a:defRPr/>
            </a:pPr>
            <a:r>
              <a:rPr lang="zh-CN" altLang="en-US" sz="2000" dirty="0">
                <a:solidFill>
                  <a:schemeClr val="tx1"/>
                </a:solidFill>
                <a:latin typeface="微软雅黑" panose="020B0503020204020204" pitchFamily="34" charset="-122"/>
                <a:ea typeface="微软雅黑" panose="020B0503020204020204" pitchFamily="34" charset="-122"/>
              </a:rPr>
              <a:t>所有员工应保持头发干净，梳理齐整，面部干净。指甲不宜过长，并保持清洁。</a:t>
            </a:r>
          </a:p>
        </p:txBody>
      </p:sp>
      <p:sp>
        <p:nvSpPr>
          <p:cNvPr id="7" name="矩形 6"/>
          <p:cNvSpPr/>
          <p:nvPr/>
        </p:nvSpPr>
        <p:spPr>
          <a:xfrm>
            <a:off x="0" y="0"/>
            <a:ext cx="9144000" cy="648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8" name="矩形 7"/>
          <p:cNvSpPr/>
          <p:nvPr/>
        </p:nvSpPr>
        <p:spPr>
          <a:xfrm>
            <a:off x="0" y="72000"/>
            <a:ext cx="5760000" cy="504000"/>
          </a:xfrm>
          <a:prstGeom prst="rect">
            <a:avLst/>
          </a:prstGeom>
          <a:solidFill>
            <a:srgbClr val="EB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800" b="1" dirty="0">
                <a:latin typeface="微软雅黑" panose="020B0503020204020204" pitchFamily="34" charset="-122"/>
                <a:ea typeface="微软雅黑" panose="020B0503020204020204" pitchFamily="34" charset="-122"/>
              </a:rPr>
              <a:t>员工行为管理制度内容概要</a:t>
            </a:r>
          </a:p>
        </p:txBody>
      </p:sp>
      <p:graphicFrame>
        <p:nvGraphicFramePr>
          <p:cNvPr id="2" name="对象 1"/>
          <p:cNvGraphicFramePr>
            <a:graphicFrameLocks noChangeAspect="1"/>
          </p:cNvGraphicFramePr>
          <p:nvPr>
            <p:extLst>
              <p:ext uri="{D42A27DB-BD31-4B8C-83A1-F6EECF244321}">
                <p14:modId xmlns="" xmlns:p14="http://schemas.microsoft.com/office/powerpoint/2010/main" val="995817158"/>
              </p:ext>
            </p:extLst>
          </p:nvPr>
        </p:nvGraphicFramePr>
        <p:xfrm>
          <a:off x="8153400" y="72000"/>
          <a:ext cx="914400" cy="828675"/>
        </p:xfrm>
        <a:graphic>
          <a:graphicData uri="http://schemas.openxmlformats.org/presentationml/2006/ole">
            <p:oleObj spid="_x0000_s1069" name="Document" showAsIcon="1" r:id="rId3" imgW="914400" imgH="828675" progId="Word.Document.8">
              <p:embed/>
            </p:oleObj>
          </a:graphicData>
        </a:graphic>
      </p:graphicFrame>
    </p:spTree>
  </p:cSld>
  <p:clrMapOvr>
    <a:masterClrMapping/>
  </p:clrMapOvr>
  <p:transition spd="slow">
    <p:push dir="u"/>
  </p:transition>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verb" presetSubtype="0" fill="hold" nodeType="clickEffect">
                                  <p:stCondLst>
                                    <p:cond delay="0"/>
                                  </p:stCondLst>
                                  <p:childTnLst>
                                    <p:cmd type="verb" cmd="1">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3"/>
          <p:cNvSpPr>
            <a:spLocks noChangeArrowheads="1"/>
          </p:cNvSpPr>
          <p:nvPr/>
        </p:nvSpPr>
        <p:spPr bwMode="auto">
          <a:xfrm>
            <a:off x="378000" y="914400"/>
            <a:ext cx="8388000" cy="5760000"/>
          </a:xfrm>
          <a:prstGeom prst="rect">
            <a:avLst/>
          </a:prstGeom>
          <a:noFill/>
          <a:ln w="9525" algn="ctr">
            <a:noFill/>
            <a:miter lim="800000"/>
            <a:headEnd/>
            <a:tailEnd/>
          </a:ln>
        </p:spPr>
        <p:txBody>
          <a:bodyPr/>
          <a:lstStyle/>
          <a:p>
            <a:pPr marL="342900" indent="-342900" algn="just">
              <a:lnSpc>
                <a:spcPct val="125000"/>
              </a:lnSpc>
              <a:buFont typeface="Wingdings" panose="05000000000000000000" pitchFamily="2" charset="2"/>
              <a:buChar char="n"/>
              <a:defRPr/>
            </a:pPr>
            <a:r>
              <a:rPr lang="zh-CN" altLang="en-US" sz="2000" dirty="0" smtClean="0">
                <a:solidFill>
                  <a:schemeClr val="tx1"/>
                </a:solidFill>
                <a:latin typeface="微软雅黑" panose="020B0503020204020204" pitchFamily="34" charset="-122"/>
                <a:ea typeface="微软雅黑" panose="020B0503020204020204" pitchFamily="34" charset="-122"/>
              </a:rPr>
              <a:t>第十七条</a:t>
            </a:r>
            <a:endParaRPr lang="en-US" altLang="zh-CN" sz="2000" dirty="0" smtClean="0">
              <a:solidFill>
                <a:schemeClr val="tx1"/>
              </a:solidFill>
              <a:latin typeface="微软雅黑" panose="020B0503020204020204" pitchFamily="34" charset="-122"/>
              <a:ea typeface="微软雅黑" panose="020B0503020204020204" pitchFamily="34" charset="-122"/>
            </a:endParaRPr>
          </a:p>
          <a:p>
            <a:pPr indent="360000" algn="just">
              <a:lnSpc>
                <a:spcPct val="125000"/>
              </a:lnSpc>
              <a:defRPr/>
            </a:pPr>
            <a:r>
              <a:rPr lang="zh-CN" altLang="en-US" sz="2000" dirty="0">
                <a:solidFill>
                  <a:schemeClr val="tx1"/>
                </a:solidFill>
                <a:latin typeface="微软雅黑" panose="020B0503020204020204" pitchFamily="34" charset="-122"/>
                <a:ea typeface="微软雅黑" panose="020B0503020204020204" pitchFamily="34" charset="-122"/>
              </a:rPr>
              <a:t>每周的星期五员工可适当着休闲服装。</a:t>
            </a:r>
          </a:p>
          <a:p>
            <a:pPr marL="342900" indent="-342900" algn="just">
              <a:lnSpc>
                <a:spcPct val="125000"/>
              </a:lnSpc>
              <a:buFont typeface="Wingdings" panose="05000000000000000000" pitchFamily="2" charset="2"/>
              <a:buChar char="n"/>
              <a:defRPr/>
            </a:pPr>
            <a:endParaRPr lang="zh-CN" altLang="en-US" sz="2000" dirty="0">
              <a:solidFill>
                <a:schemeClr val="tx1"/>
              </a:solidFill>
              <a:latin typeface="微软雅黑" panose="020B0503020204020204" pitchFamily="34" charset="-122"/>
              <a:ea typeface="微软雅黑" panose="020B0503020204020204" pitchFamily="34" charset="-122"/>
            </a:endParaRPr>
          </a:p>
          <a:p>
            <a:pPr marL="342900" indent="-342900" algn="just">
              <a:lnSpc>
                <a:spcPct val="125000"/>
              </a:lnSpc>
              <a:buFont typeface="Wingdings" panose="05000000000000000000" pitchFamily="2" charset="2"/>
              <a:buChar char="n"/>
              <a:defRPr/>
            </a:pPr>
            <a:r>
              <a:rPr lang="zh-CN" altLang="en-US" sz="2000" dirty="0">
                <a:solidFill>
                  <a:schemeClr val="tx1"/>
                </a:solidFill>
                <a:latin typeface="微软雅黑" panose="020B0503020204020204" pitchFamily="34" charset="-122"/>
                <a:ea typeface="微软雅黑" panose="020B0503020204020204" pitchFamily="34" charset="-122"/>
              </a:rPr>
              <a:t>第十八</a:t>
            </a:r>
            <a:r>
              <a:rPr lang="zh-CN" altLang="en-US" sz="2000" dirty="0" smtClean="0">
                <a:solidFill>
                  <a:schemeClr val="tx1"/>
                </a:solidFill>
                <a:latin typeface="微软雅黑" panose="020B0503020204020204" pitchFamily="34" charset="-122"/>
                <a:ea typeface="微软雅黑" panose="020B0503020204020204" pitchFamily="34" charset="-122"/>
              </a:rPr>
              <a:t>条</a:t>
            </a:r>
            <a:endParaRPr lang="en-US" altLang="zh-CN" sz="2000" dirty="0" smtClean="0">
              <a:solidFill>
                <a:schemeClr val="tx1"/>
              </a:solidFill>
              <a:latin typeface="微软雅黑" panose="020B0503020204020204" pitchFamily="34" charset="-122"/>
              <a:ea typeface="微软雅黑" panose="020B0503020204020204" pitchFamily="34" charset="-122"/>
            </a:endParaRPr>
          </a:p>
          <a:p>
            <a:pPr indent="360000" algn="just">
              <a:lnSpc>
                <a:spcPct val="125000"/>
              </a:lnSpc>
              <a:defRPr/>
            </a:pPr>
            <a:r>
              <a:rPr lang="zh-CN" altLang="en-US" sz="2000" dirty="0">
                <a:solidFill>
                  <a:schemeClr val="tx1"/>
                </a:solidFill>
                <a:latin typeface="微软雅黑" panose="020B0503020204020204" pitchFamily="34" charset="-122"/>
                <a:ea typeface="微软雅黑" panose="020B0503020204020204" pitchFamily="34" charset="-122"/>
              </a:rPr>
              <a:t>对于公司副职级（含）以上人员、见客户人员、商务洽谈人员以及参加公司重要会议的人员应当着正装。</a:t>
            </a:r>
          </a:p>
          <a:p>
            <a:pPr marL="342900" indent="-342900" algn="just">
              <a:lnSpc>
                <a:spcPct val="125000"/>
              </a:lnSpc>
              <a:buFont typeface="Wingdings" panose="05000000000000000000" pitchFamily="2" charset="2"/>
              <a:buChar char="n"/>
              <a:defRPr/>
            </a:pPr>
            <a:endParaRPr lang="zh-CN" altLang="en-US" sz="2000" dirty="0">
              <a:solidFill>
                <a:schemeClr val="tx1"/>
              </a:solidFill>
              <a:latin typeface="微软雅黑" panose="020B0503020204020204" pitchFamily="34" charset="-122"/>
              <a:ea typeface="微软雅黑" panose="020B0503020204020204" pitchFamily="34" charset="-122"/>
            </a:endParaRPr>
          </a:p>
          <a:p>
            <a:pPr marL="342900" indent="-342900" algn="just">
              <a:lnSpc>
                <a:spcPct val="125000"/>
              </a:lnSpc>
              <a:buFont typeface="Wingdings" panose="05000000000000000000" pitchFamily="2" charset="2"/>
              <a:buChar char="n"/>
              <a:defRPr/>
            </a:pPr>
            <a:r>
              <a:rPr lang="zh-CN" altLang="en-US" sz="2000" dirty="0">
                <a:solidFill>
                  <a:schemeClr val="tx1"/>
                </a:solidFill>
                <a:latin typeface="微软雅黑" panose="020B0503020204020204" pitchFamily="34" charset="-122"/>
                <a:ea typeface="微软雅黑" panose="020B0503020204020204" pitchFamily="34" charset="-122"/>
              </a:rPr>
              <a:t>第十九</a:t>
            </a:r>
            <a:r>
              <a:rPr lang="zh-CN" altLang="en-US" sz="2000" dirty="0" smtClean="0">
                <a:solidFill>
                  <a:schemeClr val="tx1"/>
                </a:solidFill>
                <a:latin typeface="微软雅黑" panose="020B0503020204020204" pitchFamily="34" charset="-122"/>
                <a:ea typeface="微软雅黑" panose="020B0503020204020204" pitchFamily="34" charset="-122"/>
              </a:rPr>
              <a:t>条</a:t>
            </a:r>
            <a:endParaRPr lang="en-US" altLang="zh-CN" sz="2000" dirty="0" smtClean="0">
              <a:solidFill>
                <a:schemeClr val="tx1"/>
              </a:solidFill>
              <a:latin typeface="微软雅黑" panose="020B0503020204020204" pitchFamily="34" charset="-122"/>
              <a:ea typeface="微软雅黑" panose="020B0503020204020204" pitchFamily="34" charset="-122"/>
            </a:endParaRPr>
          </a:p>
          <a:p>
            <a:pPr indent="360000" algn="just">
              <a:lnSpc>
                <a:spcPct val="125000"/>
              </a:lnSpc>
              <a:defRPr/>
            </a:pPr>
            <a:r>
              <a:rPr lang="zh-CN" altLang="en-US" sz="2000" dirty="0">
                <a:solidFill>
                  <a:schemeClr val="tx1"/>
                </a:solidFill>
                <a:latin typeface="微软雅黑" panose="020B0503020204020204" pitchFamily="34" charset="-122"/>
                <a:ea typeface="微软雅黑" panose="020B0503020204020204" pitchFamily="34" charset="-122"/>
              </a:rPr>
              <a:t>对于工程施工人员，如果安全生产有相关标准，应根据其要求着规定的工作服。</a:t>
            </a:r>
          </a:p>
          <a:p>
            <a:pPr marL="342900" indent="-342900" algn="just">
              <a:lnSpc>
                <a:spcPct val="125000"/>
              </a:lnSpc>
              <a:buFont typeface="Wingdings" panose="05000000000000000000" pitchFamily="2" charset="2"/>
              <a:buChar char="n"/>
              <a:defRPr/>
            </a:pPr>
            <a:endParaRPr lang="zh-CN" altLang="en-US" sz="2000" dirty="0">
              <a:solidFill>
                <a:schemeClr val="tx1"/>
              </a:solidFill>
              <a:latin typeface="微软雅黑" panose="020B0503020204020204" pitchFamily="34" charset="-122"/>
              <a:ea typeface="微软雅黑" panose="020B0503020204020204" pitchFamily="34" charset="-122"/>
            </a:endParaRPr>
          </a:p>
          <a:p>
            <a:pPr marL="342900" indent="-342900" algn="just">
              <a:lnSpc>
                <a:spcPct val="125000"/>
              </a:lnSpc>
              <a:buFont typeface="Wingdings" panose="05000000000000000000" pitchFamily="2" charset="2"/>
              <a:buChar char="n"/>
              <a:defRPr/>
            </a:pPr>
            <a:r>
              <a:rPr lang="zh-CN" altLang="en-US" sz="2000" dirty="0">
                <a:solidFill>
                  <a:schemeClr val="tx1"/>
                </a:solidFill>
                <a:latin typeface="微软雅黑" panose="020B0503020204020204" pitchFamily="34" charset="-122"/>
                <a:ea typeface="微软雅黑" panose="020B0503020204020204" pitchFamily="34" charset="-122"/>
              </a:rPr>
              <a:t>第二十</a:t>
            </a:r>
            <a:r>
              <a:rPr lang="zh-CN" altLang="en-US" sz="2000" dirty="0" smtClean="0">
                <a:solidFill>
                  <a:schemeClr val="tx1"/>
                </a:solidFill>
                <a:latin typeface="微软雅黑" panose="020B0503020204020204" pitchFamily="34" charset="-122"/>
                <a:ea typeface="微软雅黑" panose="020B0503020204020204" pitchFamily="34" charset="-122"/>
              </a:rPr>
              <a:t>条</a:t>
            </a:r>
            <a:endParaRPr lang="en-US" altLang="zh-CN" sz="2000" dirty="0" smtClean="0">
              <a:solidFill>
                <a:schemeClr val="tx1"/>
              </a:solidFill>
              <a:latin typeface="微软雅黑" panose="020B0503020204020204" pitchFamily="34" charset="-122"/>
              <a:ea typeface="微软雅黑" panose="020B0503020204020204" pitchFamily="34" charset="-122"/>
            </a:endParaRPr>
          </a:p>
          <a:p>
            <a:pPr indent="360000" algn="just">
              <a:lnSpc>
                <a:spcPct val="125000"/>
              </a:lnSpc>
              <a:defRPr/>
            </a:pPr>
            <a:r>
              <a:rPr lang="zh-CN" altLang="en-US" sz="2000" dirty="0">
                <a:solidFill>
                  <a:schemeClr val="tx1"/>
                </a:solidFill>
                <a:latin typeface="微软雅黑" panose="020B0503020204020204" pitchFamily="34" charset="-122"/>
                <a:ea typeface="微软雅黑" panose="020B0503020204020204" pitchFamily="34" charset="-122"/>
              </a:rPr>
              <a:t>孕妇及其他身体不适者视情形着装。</a:t>
            </a:r>
          </a:p>
        </p:txBody>
      </p:sp>
      <p:sp>
        <p:nvSpPr>
          <p:cNvPr id="5" name="矩形 4"/>
          <p:cNvSpPr/>
          <p:nvPr/>
        </p:nvSpPr>
        <p:spPr>
          <a:xfrm>
            <a:off x="0" y="0"/>
            <a:ext cx="9144000" cy="648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6" name="矩形 5"/>
          <p:cNvSpPr/>
          <p:nvPr/>
        </p:nvSpPr>
        <p:spPr>
          <a:xfrm>
            <a:off x="0" y="72000"/>
            <a:ext cx="5760000" cy="504000"/>
          </a:xfrm>
          <a:prstGeom prst="rect">
            <a:avLst/>
          </a:prstGeom>
          <a:solidFill>
            <a:srgbClr val="EB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800" b="1" dirty="0">
                <a:latin typeface="微软雅黑" panose="020B0503020204020204" pitchFamily="34" charset="-122"/>
                <a:ea typeface="微软雅黑" panose="020B0503020204020204" pitchFamily="34" charset="-122"/>
              </a:rPr>
              <a:t>员工行为管理制度内容概要</a:t>
            </a:r>
          </a:p>
        </p:txBody>
      </p:sp>
    </p:spTree>
    <p:extLst>
      <p:ext uri="{BB962C8B-B14F-4D97-AF65-F5344CB8AC3E}">
        <p14:creationId xmlns="" xmlns:p14="http://schemas.microsoft.com/office/powerpoint/2010/main" val="2340709396"/>
      </p:ext>
    </p:extLst>
  </p:cSld>
  <p:clrMapOvr>
    <a:masterClrMapping/>
  </p:clrMapOvr>
  <p:transition spd="slow">
    <p:wipe dir="d"/>
  </p:transition>
  <p:timing>
    <p:tnLst>
      <p:par>
        <p:cTn id="1" dur="indefinite" restart="never" fill="hold"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3"/>
          <p:cNvSpPr>
            <a:spLocks noChangeArrowheads="1"/>
          </p:cNvSpPr>
          <p:nvPr/>
        </p:nvSpPr>
        <p:spPr bwMode="auto">
          <a:xfrm>
            <a:off x="378000" y="914400"/>
            <a:ext cx="8388000" cy="5760000"/>
          </a:xfrm>
          <a:prstGeom prst="rect">
            <a:avLst/>
          </a:prstGeom>
          <a:noFill/>
          <a:ln w="9525" algn="ctr">
            <a:noFill/>
            <a:miter lim="800000"/>
            <a:headEnd/>
            <a:tailEnd/>
          </a:ln>
        </p:spPr>
        <p:txBody>
          <a:bodyPr/>
          <a:lstStyle/>
          <a:p>
            <a:pPr marL="342900" indent="-342900" algn="just">
              <a:lnSpc>
                <a:spcPct val="125000"/>
              </a:lnSpc>
              <a:buFont typeface="Wingdings" panose="05000000000000000000" pitchFamily="2" charset="2"/>
              <a:buChar char="n"/>
              <a:defRPr/>
            </a:pPr>
            <a:r>
              <a:rPr lang="zh-CN" altLang="en-US" sz="2000" dirty="0" smtClean="0">
                <a:solidFill>
                  <a:schemeClr val="tx1"/>
                </a:solidFill>
                <a:latin typeface="微软雅黑" panose="020B0503020204020204" pitchFamily="34" charset="-122"/>
                <a:ea typeface="微软雅黑" panose="020B0503020204020204" pitchFamily="34" charset="-122"/>
              </a:rPr>
              <a:t>第二十一条</a:t>
            </a:r>
            <a:endParaRPr lang="en-US" altLang="zh-CN" sz="2000" dirty="0" smtClean="0">
              <a:solidFill>
                <a:schemeClr val="tx1"/>
              </a:solidFill>
              <a:latin typeface="微软雅黑" panose="020B0503020204020204" pitchFamily="34" charset="-122"/>
              <a:ea typeface="微软雅黑" panose="020B0503020204020204" pitchFamily="34" charset="-122"/>
            </a:endParaRPr>
          </a:p>
          <a:p>
            <a:pPr indent="360000" algn="just">
              <a:lnSpc>
                <a:spcPct val="125000"/>
              </a:lnSpc>
              <a:defRPr/>
            </a:pPr>
            <a:r>
              <a:rPr lang="zh-CN" altLang="en-US" sz="2000" dirty="0">
                <a:solidFill>
                  <a:schemeClr val="tx1"/>
                </a:solidFill>
                <a:latin typeface="微软雅黑" panose="020B0503020204020204" pitchFamily="34" charset="-122"/>
                <a:ea typeface="微软雅黑" panose="020B0503020204020204" pitchFamily="34" charset="-122"/>
              </a:rPr>
              <a:t>对于不遵守本章的仪容仪表标准的，行政部有权提出纠正、批评，诫勉谈话。情况严重的，前台文员或保安有权拒绝其进入公司办公区。</a:t>
            </a:r>
            <a:endParaRPr lang="en-US" altLang="zh-CN" sz="2000" dirty="0">
              <a:solidFill>
                <a:schemeClr val="tx1"/>
              </a:solidFill>
              <a:latin typeface="微软雅黑" panose="020B0503020204020204" pitchFamily="34" charset="-122"/>
              <a:ea typeface="微软雅黑" panose="020B0503020204020204" pitchFamily="34" charset="-122"/>
            </a:endParaRPr>
          </a:p>
          <a:p>
            <a:pPr algn="just">
              <a:lnSpc>
                <a:spcPct val="125000"/>
              </a:lnSpc>
              <a:defRPr/>
            </a:pPr>
            <a:r>
              <a:rPr lang="zh-CN" altLang="en-US" sz="2000" dirty="0" smtClean="0">
                <a:solidFill>
                  <a:schemeClr val="tx1"/>
                </a:solidFill>
                <a:latin typeface="微软雅黑" panose="020B0503020204020204" pitchFamily="34" charset="-122"/>
                <a:ea typeface="微软雅黑" panose="020B0503020204020204" pitchFamily="34" charset="-122"/>
              </a:rPr>
              <a:t> </a:t>
            </a:r>
            <a:endParaRPr lang="en-US" altLang="zh-CN" sz="2000" dirty="0" smtClean="0">
              <a:solidFill>
                <a:schemeClr val="tx1"/>
              </a:solidFill>
              <a:latin typeface="微软雅黑" panose="020B0503020204020204" pitchFamily="34" charset="-122"/>
              <a:ea typeface="微软雅黑" panose="020B0503020204020204" pitchFamily="34" charset="-122"/>
            </a:endParaRPr>
          </a:p>
          <a:p>
            <a:pPr marL="342900" indent="-342900" algn="just">
              <a:lnSpc>
                <a:spcPct val="125000"/>
              </a:lnSpc>
              <a:buFont typeface="Wingdings" panose="05000000000000000000" pitchFamily="2" charset="2"/>
              <a:buChar char="n"/>
              <a:defRPr/>
            </a:pPr>
            <a:r>
              <a:rPr lang="zh-CN" altLang="en-US" sz="2000" dirty="0">
                <a:solidFill>
                  <a:schemeClr val="tx1"/>
                </a:solidFill>
                <a:latin typeface="微软雅黑" panose="020B0503020204020204" pitchFamily="34" charset="-122"/>
                <a:ea typeface="微软雅黑" panose="020B0503020204020204" pitchFamily="34" charset="-122"/>
              </a:rPr>
              <a:t>第二十四</a:t>
            </a:r>
            <a:r>
              <a:rPr lang="zh-CN" altLang="en-US" sz="2000" dirty="0" smtClean="0">
                <a:solidFill>
                  <a:schemeClr val="tx1"/>
                </a:solidFill>
                <a:latin typeface="微软雅黑" panose="020B0503020204020204" pitchFamily="34" charset="-122"/>
                <a:ea typeface="微软雅黑" panose="020B0503020204020204" pitchFamily="34" charset="-122"/>
              </a:rPr>
              <a:t>条</a:t>
            </a:r>
            <a:endParaRPr lang="en-US" altLang="zh-CN" sz="2000" dirty="0" smtClean="0">
              <a:solidFill>
                <a:schemeClr val="tx1"/>
              </a:solidFill>
              <a:latin typeface="微软雅黑" panose="020B0503020204020204" pitchFamily="34" charset="-122"/>
              <a:ea typeface="微软雅黑" panose="020B0503020204020204" pitchFamily="34" charset="-122"/>
            </a:endParaRPr>
          </a:p>
          <a:p>
            <a:pPr indent="360000" algn="just">
              <a:lnSpc>
                <a:spcPct val="125000"/>
              </a:lnSpc>
              <a:defRPr/>
            </a:pPr>
            <a:r>
              <a:rPr lang="zh-CN" altLang="en-US" sz="2000" dirty="0">
                <a:solidFill>
                  <a:schemeClr val="tx1"/>
                </a:solidFill>
                <a:latin typeface="微软雅黑" panose="020B0503020204020204" pitchFamily="34" charset="-122"/>
                <a:ea typeface="微软雅黑" panose="020B0503020204020204" pitchFamily="34" charset="-122"/>
              </a:rPr>
              <a:t>不得利用办公座机拔打私人电话、声讯台等，从事与工作无关的事情。 </a:t>
            </a:r>
          </a:p>
          <a:p>
            <a:pPr marL="342900" indent="-342900" algn="just">
              <a:lnSpc>
                <a:spcPct val="125000"/>
              </a:lnSpc>
              <a:buFont typeface="Wingdings" panose="05000000000000000000" pitchFamily="2" charset="2"/>
              <a:buChar char="n"/>
              <a:defRPr/>
            </a:pPr>
            <a:endParaRPr lang="zh-CN" altLang="en-US" sz="2000" dirty="0">
              <a:solidFill>
                <a:schemeClr val="tx1"/>
              </a:solidFill>
              <a:latin typeface="微软雅黑" panose="020B0503020204020204" pitchFamily="34" charset="-122"/>
              <a:ea typeface="微软雅黑" panose="020B0503020204020204" pitchFamily="34" charset="-122"/>
            </a:endParaRPr>
          </a:p>
          <a:p>
            <a:pPr marL="342900" indent="-342900" algn="just">
              <a:lnSpc>
                <a:spcPct val="125000"/>
              </a:lnSpc>
              <a:buFont typeface="Wingdings" panose="05000000000000000000" pitchFamily="2" charset="2"/>
              <a:buChar char="n"/>
              <a:defRPr/>
            </a:pPr>
            <a:r>
              <a:rPr lang="zh-CN" altLang="en-US" sz="2000" dirty="0">
                <a:solidFill>
                  <a:schemeClr val="tx1"/>
                </a:solidFill>
                <a:latin typeface="微软雅黑" panose="020B0503020204020204" pitchFamily="34" charset="-122"/>
                <a:ea typeface="微软雅黑" panose="020B0503020204020204" pitchFamily="34" charset="-122"/>
              </a:rPr>
              <a:t>第二十六</a:t>
            </a:r>
            <a:r>
              <a:rPr lang="zh-CN" altLang="en-US" sz="2000" dirty="0" smtClean="0">
                <a:solidFill>
                  <a:schemeClr val="tx1"/>
                </a:solidFill>
                <a:latin typeface="微软雅黑" panose="020B0503020204020204" pitchFamily="34" charset="-122"/>
                <a:ea typeface="微软雅黑" panose="020B0503020204020204" pitchFamily="34" charset="-122"/>
              </a:rPr>
              <a:t>条</a:t>
            </a:r>
            <a:endParaRPr lang="en-US" altLang="zh-CN" sz="2000" dirty="0" smtClean="0">
              <a:solidFill>
                <a:schemeClr val="tx1"/>
              </a:solidFill>
              <a:latin typeface="微软雅黑" panose="020B0503020204020204" pitchFamily="34" charset="-122"/>
              <a:ea typeface="微软雅黑" panose="020B0503020204020204" pitchFamily="34" charset="-122"/>
            </a:endParaRPr>
          </a:p>
          <a:p>
            <a:pPr indent="360000" algn="just">
              <a:lnSpc>
                <a:spcPct val="125000"/>
              </a:lnSpc>
              <a:defRPr/>
            </a:pPr>
            <a:r>
              <a:rPr lang="zh-CN" altLang="en-US" sz="2000" dirty="0">
                <a:solidFill>
                  <a:schemeClr val="tx1"/>
                </a:solidFill>
                <a:latin typeface="微软雅黑" panose="020B0503020204020204" pitchFamily="34" charset="-122"/>
                <a:ea typeface="微软雅黑" panose="020B0503020204020204" pitchFamily="34" charset="-122"/>
              </a:rPr>
              <a:t>如果附近的同事不在座位上，其工作电话有来电时，应代为接听电话。</a:t>
            </a:r>
          </a:p>
          <a:p>
            <a:pPr marL="342900" indent="-342900" algn="just">
              <a:lnSpc>
                <a:spcPct val="125000"/>
              </a:lnSpc>
              <a:buFont typeface="Wingdings" panose="05000000000000000000" pitchFamily="2" charset="2"/>
              <a:buChar char="n"/>
              <a:defRPr/>
            </a:pPr>
            <a:endParaRPr lang="en-US" altLang="zh-CN" sz="2000" dirty="0" smtClean="0">
              <a:solidFill>
                <a:schemeClr val="tx1"/>
              </a:solidFill>
              <a:latin typeface="微软雅黑" panose="020B0503020204020204" pitchFamily="34" charset="-122"/>
              <a:ea typeface="微软雅黑" panose="020B0503020204020204" pitchFamily="34" charset="-122"/>
            </a:endParaRPr>
          </a:p>
          <a:p>
            <a:pPr marL="342900" indent="-342900" algn="just">
              <a:lnSpc>
                <a:spcPct val="125000"/>
              </a:lnSpc>
              <a:buFont typeface="Wingdings" panose="05000000000000000000" pitchFamily="2" charset="2"/>
              <a:buChar char="n"/>
              <a:defRPr/>
            </a:pPr>
            <a:r>
              <a:rPr lang="zh-CN" altLang="en-US" sz="2000" dirty="0">
                <a:solidFill>
                  <a:schemeClr val="tx1"/>
                </a:solidFill>
                <a:latin typeface="微软雅黑" panose="020B0503020204020204" pitchFamily="34" charset="-122"/>
                <a:ea typeface="微软雅黑" panose="020B0503020204020204" pitchFamily="34" charset="-122"/>
              </a:rPr>
              <a:t>第二十九条</a:t>
            </a:r>
            <a:endParaRPr lang="en-US" altLang="zh-CN" sz="2000" dirty="0">
              <a:solidFill>
                <a:schemeClr val="tx1"/>
              </a:solidFill>
              <a:latin typeface="微软雅黑" panose="020B0503020204020204" pitchFamily="34" charset="-122"/>
              <a:ea typeface="微软雅黑" panose="020B0503020204020204" pitchFamily="34" charset="-122"/>
            </a:endParaRPr>
          </a:p>
          <a:p>
            <a:pPr indent="360000" algn="just">
              <a:lnSpc>
                <a:spcPct val="125000"/>
              </a:lnSpc>
              <a:defRPr/>
            </a:pPr>
            <a:r>
              <a:rPr lang="zh-CN" altLang="en-US" sz="2000" dirty="0">
                <a:solidFill>
                  <a:schemeClr val="tx1"/>
                </a:solidFill>
                <a:latin typeface="微软雅黑" panose="020B0503020204020204" pitchFamily="34" charset="-122"/>
                <a:ea typeface="微软雅黑" panose="020B0503020204020204" pitchFamily="34" charset="-122"/>
              </a:rPr>
              <a:t>如有私人电话应出办公室，至楼梯间、走廊等人少处接听。上班时间内，私人通话时间不宜过长。</a:t>
            </a:r>
            <a:endParaRPr lang="en-US" altLang="zh-CN" sz="2000" dirty="0">
              <a:solidFill>
                <a:schemeClr val="tx1"/>
              </a:solidFill>
              <a:latin typeface="微软雅黑" panose="020B0503020204020204" pitchFamily="34" charset="-122"/>
              <a:ea typeface="微软雅黑" panose="020B0503020204020204" pitchFamily="34" charset="-122"/>
            </a:endParaRPr>
          </a:p>
          <a:p>
            <a:pPr marL="342900" indent="-342900" algn="just">
              <a:lnSpc>
                <a:spcPct val="125000"/>
              </a:lnSpc>
              <a:buFont typeface="Wingdings" panose="05000000000000000000" pitchFamily="2" charset="2"/>
              <a:buChar char="n"/>
              <a:defRPr/>
            </a:pPr>
            <a:endParaRPr lang="zh-CN" altLang="en-US" sz="2000" dirty="0">
              <a:solidFill>
                <a:schemeClr val="tx1"/>
              </a:solidFill>
              <a:latin typeface="微软雅黑" panose="020B0503020204020204" pitchFamily="34" charset="-122"/>
              <a:ea typeface="微软雅黑" panose="020B0503020204020204" pitchFamily="34" charset="-122"/>
            </a:endParaRPr>
          </a:p>
          <a:p>
            <a:pPr marL="342900" indent="-342900" algn="just">
              <a:lnSpc>
                <a:spcPct val="125000"/>
              </a:lnSpc>
              <a:buFont typeface="Wingdings" panose="05000000000000000000" pitchFamily="2" charset="2"/>
              <a:buChar char="n"/>
              <a:defRPr/>
            </a:pP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5" name="矩形 4"/>
          <p:cNvSpPr/>
          <p:nvPr/>
        </p:nvSpPr>
        <p:spPr>
          <a:xfrm>
            <a:off x="0" y="0"/>
            <a:ext cx="9144000" cy="648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6" name="矩形 5"/>
          <p:cNvSpPr/>
          <p:nvPr/>
        </p:nvSpPr>
        <p:spPr>
          <a:xfrm>
            <a:off x="0" y="72000"/>
            <a:ext cx="5760000" cy="504000"/>
          </a:xfrm>
          <a:prstGeom prst="rect">
            <a:avLst/>
          </a:prstGeom>
          <a:solidFill>
            <a:srgbClr val="EB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800" b="1" dirty="0">
                <a:latin typeface="微软雅黑" panose="020B0503020204020204" pitchFamily="34" charset="-122"/>
                <a:ea typeface="微软雅黑" panose="020B0503020204020204" pitchFamily="34" charset="-122"/>
              </a:rPr>
              <a:t>员工行为管理制度内容概要</a:t>
            </a:r>
          </a:p>
        </p:txBody>
      </p:sp>
    </p:spTree>
    <p:extLst>
      <p:ext uri="{BB962C8B-B14F-4D97-AF65-F5344CB8AC3E}">
        <p14:creationId xmlns="" xmlns:p14="http://schemas.microsoft.com/office/powerpoint/2010/main" val="695882039"/>
      </p:ext>
    </p:extLst>
  </p:cSld>
  <p:clrMapOvr>
    <a:masterClrMapping/>
  </p:clrMapOvr>
  <p:transition spd="slow">
    <p:wipe dir="d"/>
  </p:transition>
  <p:timing>
    <p:tnLst>
      <p:par>
        <p:cTn id="1" dur="indefinite" restart="never" fill="hold"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3"/>
          <p:cNvSpPr>
            <a:spLocks noChangeArrowheads="1"/>
          </p:cNvSpPr>
          <p:nvPr/>
        </p:nvSpPr>
        <p:spPr bwMode="auto">
          <a:xfrm>
            <a:off x="378000" y="914400"/>
            <a:ext cx="8388000" cy="5760000"/>
          </a:xfrm>
          <a:prstGeom prst="rect">
            <a:avLst/>
          </a:prstGeom>
          <a:noFill/>
          <a:ln w="9525" algn="ctr">
            <a:noFill/>
            <a:miter lim="800000"/>
            <a:headEnd/>
            <a:tailEnd/>
          </a:ln>
        </p:spPr>
        <p:txBody>
          <a:bodyPr/>
          <a:lstStyle/>
          <a:p>
            <a:pPr marL="342900" indent="-342900" algn="just">
              <a:lnSpc>
                <a:spcPct val="125000"/>
              </a:lnSpc>
              <a:buFont typeface="Wingdings" panose="05000000000000000000" pitchFamily="2" charset="2"/>
              <a:buChar char="n"/>
              <a:defRPr/>
            </a:pPr>
            <a:r>
              <a:rPr lang="zh-CN" altLang="en-US" sz="2000" dirty="0" smtClean="0">
                <a:solidFill>
                  <a:schemeClr val="tx1"/>
                </a:solidFill>
                <a:latin typeface="微软雅黑" panose="020B0503020204020204" pitchFamily="34" charset="-122"/>
                <a:ea typeface="微软雅黑" panose="020B0503020204020204" pitchFamily="34" charset="-122"/>
              </a:rPr>
              <a:t>第三十条</a:t>
            </a:r>
            <a:endParaRPr lang="en-US" altLang="zh-CN" sz="2000" dirty="0" smtClean="0">
              <a:solidFill>
                <a:schemeClr val="tx1"/>
              </a:solidFill>
              <a:latin typeface="微软雅黑" panose="020B0503020204020204" pitchFamily="34" charset="-122"/>
              <a:ea typeface="微软雅黑" panose="020B0503020204020204" pitchFamily="34" charset="-122"/>
            </a:endParaRPr>
          </a:p>
          <a:p>
            <a:pPr indent="360000" algn="just">
              <a:lnSpc>
                <a:spcPct val="125000"/>
              </a:lnSpc>
              <a:defRPr/>
            </a:pPr>
            <a:r>
              <a:rPr lang="zh-CN" altLang="en-US" sz="2000" dirty="0">
                <a:solidFill>
                  <a:schemeClr val="tx1"/>
                </a:solidFill>
                <a:latin typeface="微软雅黑" panose="020B0503020204020204" pitchFamily="34" charset="-122"/>
                <a:ea typeface="微软雅黑" panose="020B0503020204020204" pitchFamily="34" charset="-122"/>
              </a:rPr>
              <a:t>在会议时，应将手机改为静音或振动状态，并且尽量不要当众接听电话；若遇到非打不可的电话，应移步至会议室外拨打。 </a:t>
            </a:r>
          </a:p>
          <a:p>
            <a:pPr marL="342900" indent="-342900" algn="just">
              <a:lnSpc>
                <a:spcPct val="125000"/>
              </a:lnSpc>
              <a:buFont typeface="Wingdings" panose="05000000000000000000" pitchFamily="2" charset="2"/>
              <a:buChar char="n"/>
              <a:defRPr/>
            </a:pPr>
            <a:endParaRPr lang="zh-CN" altLang="en-US" sz="2000" dirty="0">
              <a:solidFill>
                <a:schemeClr val="tx1"/>
              </a:solidFill>
              <a:latin typeface="微软雅黑" panose="020B0503020204020204" pitchFamily="34" charset="-122"/>
              <a:ea typeface="微软雅黑" panose="020B0503020204020204" pitchFamily="34" charset="-122"/>
            </a:endParaRPr>
          </a:p>
          <a:p>
            <a:pPr marL="342900" indent="-342900" algn="just">
              <a:lnSpc>
                <a:spcPct val="125000"/>
              </a:lnSpc>
              <a:buFont typeface="Wingdings" panose="05000000000000000000" pitchFamily="2" charset="2"/>
              <a:buChar char="n"/>
              <a:defRPr/>
            </a:pPr>
            <a:r>
              <a:rPr lang="zh-CN" altLang="en-US" sz="2000" dirty="0">
                <a:solidFill>
                  <a:schemeClr val="tx1"/>
                </a:solidFill>
                <a:latin typeface="微软雅黑" panose="020B0503020204020204" pitchFamily="34" charset="-122"/>
                <a:ea typeface="微软雅黑" panose="020B0503020204020204" pitchFamily="34" charset="-122"/>
              </a:rPr>
              <a:t>第三十一</a:t>
            </a:r>
            <a:r>
              <a:rPr lang="zh-CN" altLang="en-US" sz="2000" dirty="0" smtClean="0">
                <a:solidFill>
                  <a:schemeClr val="tx1"/>
                </a:solidFill>
                <a:latin typeface="微软雅黑" panose="020B0503020204020204" pitchFamily="34" charset="-122"/>
                <a:ea typeface="微软雅黑" panose="020B0503020204020204" pitchFamily="34" charset="-122"/>
              </a:rPr>
              <a:t>条</a:t>
            </a:r>
            <a:endParaRPr lang="en-US" altLang="zh-CN" sz="2000" dirty="0" smtClean="0">
              <a:solidFill>
                <a:schemeClr val="tx1"/>
              </a:solidFill>
              <a:latin typeface="微软雅黑" panose="020B0503020204020204" pitchFamily="34" charset="-122"/>
              <a:ea typeface="微软雅黑" panose="020B0503020204020204" pitchFamily="34" charset="-122"/>
            </a:endParaRPr>
          </a:p>
          <a:p>
            <a:pPr indent="360000" algn="just">
              <a:lnSpc>
                <a:spcPct val="125000"/>
              </a:lnSpc>
              <a:defRPr/>
            </a:pPr>
            <a:r>
              <a:rPr lang="zh-CN" altLang="en-US" sz="2000" dirty="0">
                <a:solidFill>
                  <a:schemeClr val="tx1"/>
                </a:solidFill>
                <a:latin typeface="微软雅黑" panose="020B0503020204020204" pitchFamily="34" charset="-122"/>
                <a:ea typeface="微软雅黑" panose="020B0503020204020204" pitchFamily="34" charset="-122"/>
              </a:rPr>
              <a:t>在工作中，所有员工应遵守国家相关法律法规。不得利用公司网络及其他任何形式，从事危害国家、社会和其他任何第三者利益的行为；不得利用公司网络制作、复制、查阅违反国家法律、行政规定的一切违法信息。</a:t>
            </a:r>
          </a:p>
          <a:p>
            <a:pPr marL="342900" indent="-342900" algn="just">
              <a:lnSpc>
                <a:spcPct val="125000"/>
              </a:lnSpc>
              <a:buFont typeface="Wingdings" panose="05000000000000000000" pitchFamily="2" charset="2"/>
              <a:buChar char="n"/>
              <a:defRPr/>
            </a:pPr>
            <a:endParaRPr lang="zh-CN" altLang="en-US" sz="2000" dirty="0">
              <a:solidFill>
                <a:schemeClr val="tx1"/>
              </a:solidFill>
              <a:latin typeface="微软雅黑" panose="020B0503020204020204" pitchFamily="34" charset="-122"/>
              <a:ea typeface="微软雅黑" panose="020B0503020204020204" pitchFamily="34" charset="-122"/>
            </a:endParaRPr>
          </a:p>
          <a:p>
            <a:pPr marL="342900" indent="-342900" algn="just">
              <a:lnSpc>
                <a:spcPct val="125000"/>
              </a:lnSpc>
              <a:buFont typeface="Wingdings" panose="05000000000000000000" pitchFamily="2" charset="2"/>
              <a:buChar char="n"/>
              <a:defRPr/>
            </a:pPr>
            <a:r>
              <a:rPr lang="zh-CN" altLang="en-US" sz="2000" dirty="0">
                <a:solidFill>
                  <a:schemeClr val="tx1"/>
                </a:solidFill>
                <a:latin typeface="微软雅黑" panose="020B0503020204020204" pitchFamily="34" charset="-122"/>
                <a:ea typeface="微软雅黑" panose="020B0503020204020204" pitchFamily="34" charset="-122"/>
              </a:rPr>
              <a:t>第三十四</a:t>
            </a:r>
            <a:r>
              <a:rPr lang="zh-CN" altLang="en-US" sz="2000" dirty="0" smtClean="0">
                <a:solidFill>
                  <a:schemeClr val="tx1"/>
                </a:solidFill>
                <a:latin typeface="微软雅黑" panose="020B0503020204020204" pitchFamily="34" charset="-122"/>
                <a:ea typeface="微软雅黑" panose="020B0503020204020204" pitchFamily="34" charset="-122"/>
              </a:rPr>
              <a:t>条</a:t>
            </a:r>
            <a:endParaRPr lang="en-US" altLang="zh-CN" sz="2000" dirty="0" smtClean="0">
              <a:solidFill>
                <a:schemeClr val="tx1"/>
              </a:solidFill>
              <a:latin typeface="微软雅黑" panose="020B0503020204020204" pitchFamily="34" charset="-122"/>
              <a:ea typeface="微软雅黑" panose="020B0503020204020204" pitchFamily="34" charset="-122"/>
            </a:endParaRPr>
          </a:p>
          <a:p>
            <a:pPr indent="360000" algn="just">
              <a:lnSpc>
                <a:spcPct val="125000"/>
              </a:lnSpc>
              <a:defRPr/>
            </a:pPr>
            <a:r>
              <a:rPr lang="zh-CN" altLang="en-US" sz="2000" dirty="0">
                <a:solidFill>
                  <a:schemeClr val="tx1"/>
                </a:solidFill>
                <a:latin typeface="微软雅黑" panose="020B0503020204020204" pitchFamily="34" charset="-122"/>
                <a:ea typeface="微软雅黑" panose="020B0503020204020204" pitchFamily="34" charset="-122"/>
              </a:rPr>
              <a:t>员工于任职期间，应遵守公司制定的任何成文或不成文的保密规章、制度，履行与其工作岗位相应的保密职责。员工的保密义务详见与公司签署的</a:t>
            </a:r>
            <a:r>
              <a:rPr lang="en-US" altLang="zh-CN" sz="2000" dirty="0">
                <a:solidFill>
                  <a:schemeClr val="tx1"/>
                </a:solidFill>
                <a:latin typeface="微软雅黑" panose="020B0503020204020204" pitchFamily="34" charset="-122"/>
                <a:ea typeface="微软雅黑" panose="020B0503020204020204" pitchFamily="34" charset="-122"/>
              </a:rPr>
              <a:t>《</a:t>
            </a:r>
            <a:r>
              <a:rPr lang="zh-CN" altLang="en-US" sz="2000" dirty="0">
                <a:solidFill>
                  <a:schemeClr val="tx1"/>
                </a:solidFill>
                <a:latin typeface="微软雅黑" panose="020B0503020204020204" pitchFamily="34" charset="-122"/>
                <a:ea typeface="微软雅黑" panose="020B0503020204020204" pitchFamily="34" charset="-122"/>
              </a:rPr>
              <a:t>保密及技术成果归属协议</a:t>
            </a:r>
            <a:r>
              <a:rPr lang="en-US" altLang="zh-CN" sz="2000" dirty="0">
                <a:solidFill>
                  <a:schemeClr val="tx1"/>
                </a:solidFill>
                <a:latin typeface="微软雅黑" panose="020B0503020204020204" pitchFamily="34" charset="-122"/>
                <a:ea typeface="微软雅黑" panose="020B0503020204020204" pitchFamily="34" charset="-122"/>
              </a:rPr>
              <a:t>》</a:t>
            </a:r>
            <a:r>
              <a:rPr lang="zh-CN" altLang="en-US" sz="2000" dirty="0">
                <a:solidFill>
                  <a:schemeClr val="tx1"/>
                </a:solidFill>
                <a:latin typeface="微软雅黑" panose="020B0503020204020204" pitchFamily="34" charset="-122"/>
                <a:ea typeface="微软雅黑" panose="020B0503020204020204" pitchFamily="34" charset="-122"/>
              </a:rPr>
              <a:t>。</a:t>
            </a:r>
          </a:p>
        </p:txBody>
      </p:sp>
      <p:sp>
        <p:nvSpPr>
          <p:cNvPr id="5" name="矩形 4"/>
          <p:cNvSpPr/>
          <p:nvPr/>
        </p:nvSpPr>
        <p:spPr>
          <a:xfrm>
            <a:off x="0" y="0"/>
            <a:ext cx="9144000" cy="648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6" name="矩形 5"/>
          <p:cNvSpPr/>
          <p:nvPr/>
        </p:nvSpPr>
        <p:spPr>
          <a:xfrm>
            <a:off x="0" y="72000"/>
            <a:ext cx="5760000" cy="504000"/>
          </a:xfrm>
          <a:prstGeom prst="rect">
            <a:avLst/>
          </a:prstGeom>
          <a:solidFill>
            <a:srgbClr val="EB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800" b="1" dirty="0">
                <a:latin typeface="微软雅黑" panose="020B0503020204020204" pitchFamily="34" charset="-122"/>
                <a:ea typeface="微软雅黑" panose="020B0503020204020204" pitchFamily="34" charset="-122"/>
              </a:rPr>
              <a:t>员工行为管理制度内容概要</a:t>
            </a:r>
          </a:p>
        </p:txBody>
      </p:sp>
    </p:spTree>
    <p:extLst>
      <p:ext uri="{BB962C8B-B14F-4D97-AF65-F5344CB8AC3E}">
        <p14:creationId xmlns="" xmlns:p14="http://schemas.microsoft.com/office/powerpoint/2010/main" val="4259235763"/>
      </p:ext>
    </p:extLst>
  </p:cSld>
  <p:clrMapOvr>
    <a:masterClrMapping/>
  </p:clrMapOvr>
  <p:transition spd="slow">
    <p:wipe dir="d"/>
  </p:transition>
  <p:timing>
    <p:tnLst>
      <p:par>
        <p:cTn id="1" dur="indefinite" restart="never" fill="hold"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3"/>
          <p:cNvSpPr>
            <a:spLocks noChangeArrowheads="1"/>
          </p:cNvSpPr>
          <p:nvPr/>
        </p:nvSpPr>
        <p:spPr bwMode="auto">
          <a:xfrm>
            <a:off x="378000" y="964789"/>
            <a:ext cx="8388000" cy="5760000"/>
          </a:xfrm>
          <a:prstGeom prst="rect">
            <a:avLst/>
          </a:prstGeom>
          <a:noFill/>
          <a:ln w="9525" algn="ctr">
            <a:noFill/>
            <a:miter lim="800000"/>
            <a:headEnd/>
            <a:tailEnd/>
          </a:ln>
        </p:spPr>
        <p:txBody>
          <a:bodyPr/>
          <a:lstStyle/>
          <a:p>
            <a:pPr marL="342900" indent="-342900" algn="just">
              <a:buFont typeface="Wingdings" panose="05000000000000000000" pitchFamily="2" charset="2"/>
              <a:buChar char="n"/>
              <a:defRPr/>
            </a:pPr>
            <a:r>
              <a:rPr lang="zh-CN" altLang="en-US" sz="2000" dirty="0">
                <a:solidFill>
                  <a:schemeClr val="tx1"/>
                </a:solidFill>
                <a:latin typeface="微软雅黑" panose="020B0503020204020204" pitchFamily="34" charset="-122"/>
                <a:ea typeface="微软雅黑" panose="020B0503020204020204" pitchFamily="34" charset="-122"/>
              </a:rPr>
              <a:t>第三十五</a:t>
            </a:r>
            <a:r>
              <a:rPr lang="zh-CN" altLang="en-US" sz="2000" dirty="0" smtClean="0">
                <a:solidFill>
                  <a:schemeClr val="tx1"/>
                </a:solidFill>
                <a:latin typeface="微软雅黑" panose="020B0503020204020204" pitchFamily="34" charset="-122"/>
                <a:ea typeface="微软雅黑" panose="020B0503020204020204" pitchFamily="34" charset="-122"/>
              </a:rPr>
              <a:t>条</a:t>
            </a:r>
            <a:endParaRPr lang="en-US" altLang="zh-CN" sz="2000" dirty="0" smtClean="0">
              <a:solidFill>
                <a:schemeClr val="tx1"/>
              </a:solidFill>
              <a:latin typeface="微软雅黑" panose="020B0503020204020204" pitchFamily="34" charset="-122"/>
              <a:ea typeface="微软雅黑" panose="020B0503020204020204" pitchFamily="34" charset="-122"/>
            </a:endParaRPr>
          </a:p>
          <a:p>
            <a:pPr indent="360000" algn="just">
              <a:lnSpc>
                <a:spcPct val="125000"/>
              </a:lnSpc>
              <a:defRPr/>
            </a:pPr>
            <a:r>
              <a:rPr lang="zh-CN" altLang="en-US" sz="2000" dirty="0">
                <a:solidFill>
                  <a:schemeClr val="tx1"/>
                </a:solidFill>
                <a:latin typeface="微软雅黑" panose="020B0503020204020204" pitchFamily="34" charset="-122"/>
                <a:ea typeface="微软雅黑" panose="020B0503020204020204" pitchFamily="34" charset="-122"/>
              </a:rPr>
              <a:t>员工进入及处于办公区时，一律需随身佩戴工牌。进出公司要随手关门，自觉遵守公司信息安全相关规定。</a:t>
            </a:r>
          </a:p>
          <a:p>
            <a:pPr marL="342900" indent="-342900" algn="just">
              <a:buFont typeface="Wingdings" panose="05000000000000000000" pitchFamily="2" charset="2"/>
              <a:buChar char="n"/>
              <a:defRPr/>
            </a:pPr>
            <a:endParaRPr lang="zh-CN" altLang="en-US" sz="2000" dirty="0">
              <a:solidFill>
                <a:schemeClr val="tx1"/>
              </a:solidFill>
              <a:latin typeface="微软雅黑" panose="020B0503020204020204" pitchFamily="34" charset="-122"/>
              <a:ea typeface="微软雅黑" panose="020B0503020204020204" pitchFamily="34" charset="-122"/>
            </a:endParaRPr>
          </a:p>
          <a:p>
            <a:pPr marL="342900" indent="-342900" algn="just">
              <a:buFont typeface="Wingdings" panose="05000000000000000000" pitchFamily="2" charset="2"/>
              <a:buChar char="n"/>
              <a:defRPr/>
            </a:pPr>
            <a:r>
              <a:rPr lang="zh-CN" altLang="en-US" sz="2000" dirty="0">
                <a:solidFill>
                  <a:schemeClr val="tx1"/>
                </a:solidFill>
                <a:latin typeface="微软雅黑" panose="020B0503020204020204" pitchFamily="34" charset="-122"/>
                <a:ea typeface="微软雅黑" panose="020B0503020204020204" pitchFamily="34" charset="-122"/>
              </a:rPr>
              <a:t>第三十六</a:t>
            </a:r>
            <a:r>
              <a:rPr lang="zh-CN" altLang="en-US" sz="2000" dirty="0" smtClean="0">
                <a:solidFill>
                  <a:schemeClr val="tx1"/>
                </a:solidFill>
                <a:latin typeface="微软雅黑" panose="020B0503020204020204" pitchFamily="34" charset="-122"/>
                <a:ea typeface="微软雅黑" panose="020B0503020204020204" pitchFamily="34" charset="-122"/>
              </a:rPr>
              <a:t>条</a:t>
            </a:r>
            <a:endParaRPr lang="en-US" altLang="zh-CN" sz="2000" dirty="0" smtClean="0">
              <a:solidFill>
                <a:schemeClr val="tx1"/>
              </a:solidFill>
              <a:latin typeface="微软雅黑" panose="020B0503020204020204" pitchFamily="34" charset="-122"/>
              <a:ea typeface="微软雅黑" panose="020B0503020204020204" pitchFamily="34" charset="-122"/>
            </a:endParaRPr>
          </a:p>
          <a:p>
            <a:pPr indent="360000" algn="just">
              <a:lnSpc>
                <a:spcPct val="125000"/>
              </a:lnSpc>
              <a:defRPr/>
            </a:pPr>
            <a:r>
              <a:rPr lang="zh-CN" altLang="en-US" sz="2000" dirty="0">
                <a:solidFill>
                  <a:schemeClr val="tx1"/>
                </a:solidFill>
                <a:latin typeface="微软雅黑" panose="020B0503020204020204" pitchFamily="34" charset="-122"/>
                <a:ea typeface="微软雅黑" panose="020B0503020204020204" pitchFamily="34" charset="-122"/>
              </a:rPr>
              <a:t>员工之间应坦诚相待，培养良好的人际关系。禁止员工在公司内部拉帮结派，以地缘、血缘、学员等关系组成派系。</a:t>
            </a:r>
            <a:endParaRPr lang="en-US" altLang="zh-CN" sz="2000" dirty="0">
              <a:solidFill>
                <a:schemeClr val="tx1"/>
              </a:solidFill>
              <a:latin typeface="微软雅黑" panose="020B0503020204020204" pitchFamily="34" charset="-122"/>
              <a:ea typeface="微软雅黑" panose="020B0503020204020204" pitchFamily="34" charset="-122"/>
            </a:endParaRPr>
          </a:p>
          <a:p>
            <a:pPr marL="342900" indent="-342900" algn="just">
              <a:buFont typeface="Wingdings" panose="05000000000000000000" pitchFamily="2" charset="2"/>
              <a:buChar char="n"/>
              <a:defRPr/>
            </a:pPr>
            <a:endParaRPr lang="en-US" altLang="zh-CN" sz="2000" dirty="0">
              <a:solidFill>
                <a:schemeClr val="tx1"/>
              </a:solidFill>
              <a:latin typeface="微软雅黑" panose="020B0503020204020204" pitchFamily="34" charset="-122"/>
              <a:ea typeface="微软雅黑" panose="020B0503020204020204" pitchFamily="34" charset="-122"/>
            </a:endParaRPr>
          </a:p>
          <a:p>
            <a:pPr marL="342900" indent="-342900" algn="just">
              <a:buFont typeface="Wingdings" panose="05000000000000000000" pitchFamily="2" charset="2"/>
              <a:buChar char="n"/>
              <a:defRPr/>
            </a:pPr>
            <a:r>
              <a:rPr lang="zh-CN" altLang="en-US" sz="2000" dirty="0">
                <a:solidFill>
                  <a:schemeClr val="tx1"/>
                </a:solidFill>
                <a:latin typeface="微软雅黑" panose="020B0503020204020204" pitchFamily="34" charset="-122"/>
                <a:ea typeface="微软雅黑" panose="020B0503020204020204" pitchFamily="34" charset="-122"/>
              </a:rPr>
              <a:t>第三十七</a:t>
            </a:r>
            <a:r>
              <a:rPr lang="zh-CN" altLang="en-US" sz="2000" dirty="0" smtClean="0">
                <a:solidFill>
                  <a:schemeClr val="tx1"/>
                </a:solidFill>
                <a:latin typeface="微软雅黑" panose="020B0503020204020204" pitchFamily="34" charset="-122"/>
                <a:ea typeface="微软雅黑" panose="020B0503020204020204" pitchFamily="34" charset="-122"/>
              </a:rPr>
              <a:t>条</a:t>
            </a:r>
            <a:endParaRPr lang="en-US" altLang="zh-CN" sz="2000" dirty="0" smtClean="0">
              <a:solidFill>
                <a:schemeClr val="tx1"/>
              </a:solidFill>
              <a:latin typeface="微软雅黑" panose="020B0503020204020204" pitchFamily="34" charset="-122"/>
              <a:ea typeface="微软雅黑" panose="020B0503020204020204" pitchFamily="34" charset="-122"/>
            </a:endParaRPr>
          </a:p>
          <a:p>
            <a:pPr indent="360000" algn="just">
              <a:lnSpc>
                <a:spcPct val="125000"/>
              </a:lnSpc>
              <a:defRPr/>
            </a:pPr>
            <a:r>
              <a:rPr lang="zh-CN" altLang="en-US" sz="2000" dirty="0">
                <a:solidFill>
                  <a:schemeClr val="tx1"/>
                </a:solidFill>
                <a:latin typeface="微软雅黑" panose="020B0503020204020204" pitchFamily="34" charset="-122"/>
                <a:ea typeface="微软雅黑" panose="020B0503020204020204" pitchFamily="34" charset="-122"/>
              </a:rPr>
              <a:t>员工上班期间不得玩游戏、看电影、听音乐等与工作无关的事情。但下午茶休息时间，在不影响其他部门的前提下，可播放适量轻音乐，缓解工作疲劳。 </a:t>
            </a:r>
          </a:p>
          <a:p>
            <a:pPr marL="342900" indent="-342900" algn="just">
              <a:buFont typeface="Wingdings" panose="05000000000000000000" pitchFamily="2" charset="2"/>
              <a:buChar char="n"/>
              <a:defRPr/>
            </a:pPr>
            <a:endParaRPr lang="zh-CN" altLang="en-US" sz="2000" dirty="0">
              <a:solidFill>
                <a:schemeClr val="tx1"/>
              </a:solidFill>
              <a:latin typeface="微软雅黑" panose="020B0503020204020204" pitchFamily="34" charset="-122"/>
              <a:ea typeface="微软雅黑" panose="020B0503020204020204" pitchFamily="34" charset="-122"/>
            </a:endParaRPr>
          </a:p>
          <a:p>
            <a:pPr marL="342900" indent="-342900" algn="just">
              <a:buFont typeface="Wingdings" panose="05000000000000000000" pitchFamily="2" charset="2"/>
              <a:buChar char="n"/>
              <a:defRPr/>
            </a:pPr>
            <a:r>
              <a:rPr lang="zh-CN" altLang="en-US" sz="2000" dirty="0">
                <a:solidFill>
                  <a:schemeClr val="tx1"/>
                </a:solidFill>
                <a:latin typeface="微软雅黑" panose="020B0503020204020204" pitchFamily="34" charset="-122"/>
                <a:ea typeface="微软雅黑" panose="020B0503020204020204" pitchFamily="34" charset="-122"/>
              </a:rPr>
              <a:t>第四十</a:t>
            </a:r>
            <a:r>
              <a:rPr lang="zh-CN" altLang="en-US" sz="2000" dirty="0" smtClean="0">
                <a:solidFill>
                  <a:schemeClr val="tx1"/>
                </a:solidFill>
                <a:latin typeface="微软雅黑" panose="020B0503020204020204" pitchFamily="34" charset="-122"/>
                <a:ea typeface="微软雅黑" panose="020B0503020204020204" pitchFamily="34" charset="-122"/>
              </a:rPr>
              <a:t>条</a:t>
            </a:r>
            <a:endParaRPr lang="en-US" altLang="zh-CN" sz="2000" dirty="0" smtClean="0">
              <a:solidFill>
                <a:schemeClr val="tx1"/>
              </a:solidFill>
              <a:latin typeface="微软雅黑" panose="020B0503020204020204" pitchFamily="34" charset="-122"/>
              <a:ea typeface="微软雅黑" panose="020B0503020204020204" pitchFamily="34" charset="-122"/>
            </a:endParaRPr>
          </a:p>
          <a:p>
            <a:pPr indent="360000" algn="just">
              <a:lnSpc>
                <a:spcPct val="125000"/>
              </a:lnSpc>
              <a:defRPr/>
            </a:pPr>
            <a:r>
              <a:rPr lang="zh-CN" altLang="en-US" sz="2000" dirty="0">
                <a:solidFill>
                  <a:schemeClr val="tx1"/>
                </a:solidFill>
                <a:latin typeface="微软雅黑" panose="020B0503020204020204" pitchFamily="34" charset="-122"/>
                <a:ea typeface="微软雅黑" panose="020B0503020204020204" pitchFamily="34" charset="-122"/>
              </a:rPr>
              <a:t>如有违纪者，行政部会不定期进行通报批评，诫勉谈话，情况严重的，可按照相关规定进行处罚。  </a:t>
            </a:r>
          </a:p>
        </p:txBody>
      </p:sp>
      <p:sp>
        <p:nvSpPr>
          <p:cNvPr id="5" name="矩形 4"/>
          <p:cNvSpPr/>
          <p:nvPr/>
        </p:nvSpPr>
        <p:spPr>
          <a:xfrm>
            <a:off x="0" y="0"/>
            <a:ext cx="9144000" cy="648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6" name="矩形 5"/>
          <p:cNvSpPr/>
          <p:nvPr/>
        </p:nvSpPr>
        <p:spPr>
          <a:xfrm>
            <a:off x="0" y="72000"/>
            <a:ext cx="5760000" cy="504000"/>
          </a:xfrm>
          <a:prstGeom prst="rect">
            <a:avLst/>
          </a:prstGeom>
          <a:solidFill>
            <a:srgbClr val="EB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800" b="1" dirty="0">
                <a:latin typeface="微软雅黑" panose="020B0503020204020204" pitchFamily="34" charset="-122"/>
                <a:ea typeface="微软雅黑" panose="020B0503020204020204" pitchFamily="34" charset="-122"/>
              </a:rPr>
              <a:t>员工行为管理制度内容概要</a:t>
            </a:r>
          </a:p>
        </p:txBody>
      </p:sp>
    </p:spTree>
    <p:extLst>
      <p:ext uri="{BB962C8B-B14F-4D97-AF65-F5344CB8AC3E}">
        <p14:creationId xmlns="" xmlns:p14="http://schemas.microsoft.com/office/powerpoint/2010/main" val="621208237"/>
      </p:ext>
    </p:extLst>
  </p:cSld>
  <p:clrMapOvr>
    <a:masterClrMapping/>
  </p:clrMapOvr>
  <p:transition spd="slow">
    <p:wipe dir="d"/>
  </p:transition>
  <p:timing>
    <p:tnLst>
      <p:par>
        <p:cTn id="1" dur="indefinite" restart="never" fill="hold"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65800" y="914400"/>
            <a:ext cx="7920000" cy="1354217"/>
          </a:xfrm>
          <a:prstGeom prst="rect">
            <a:avLst/>
          </a:prstGeom>
        </p:spPr>
        <p:txBody>
          <a:bodyPr wrap="square">
            <a:spAutoFit/>
          </a:bodyPr>
          <a:lstStyle/>
          <a:p>
            <a:r>
              <a:rPr lang="en-US" altLang="zh-CN" sz="1600" b="1" dirty="0" smtClean="0">
                <a:solidFill>
                  <a:srgbClr val="C00000"/>
                </a:solidFill>
                <a:latin typeface="微软雅黑" panose="020B0503020204020204" pitchFamily="34" charset="-122"/>
                <a:ea typeface="微软雅黑" panose="020B0503020204020204" pitchFamily="34" charset="-122"/>
              </a:rPr>
              <a:t>2007</a:t>
            </a:r>
          </a:p>
          <a:p>
            <a:pPr marL="285750" indent="-285750">
              <a:buFont typeface="Wingdings" panose="05000000000000000000" pitchFamily="2" charset="2"/>
              <a:buChar char="n"/>
            </a:pPr>
            <a:r>
              <a:rPr lang="zh-CN" altLang="en-US" sz="1600" b="1" dirty="0">
                <a:latin typeface="微软雅黑" panose="020B0503020204020204" pitchFamily="34" charset="-122"/>
                <a:ea typeface="微软雅黑" panose="020B0503020204020204" pitchFamily="34" charset="-122"/>
              </a:rPr>
              <a:t>通过国家计算机信息系统集成资质三级</a:t>
            </a:r>
            <a:r>
              <a:rPr lang="zh-CN" altLang="en-US" sz="1600" b="1" dirty="0" smtClean="0">
                <a:latin typeface="微软雅黑" panose="020B0503020204020204" pitchFamily="34" charset="-122"/>
                <a:ea typeface="微软雅黑" panose="020B0503020204020204" pitchFamily="34" charset="-122"/>
              </a:rPr>
              <a:t>认证。 </a:t>
            </a:r>
            <a:endParaRPr lang="zh-CN" altLang="en-US" sz="1600" b="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rPr>
              <a:t>员工人数突破</a:t>
            </a:r>
            <a:r>
              <a:rPr lang="en-US" altLang="zh-CN" sz="1600" dirty="0">
                <a:latin typeface="微软雅黑" panose="020B0503020204020204" pitchFamily="34" charset="-122"/>
                <a:ea typeface="微软雅黑" panose="020B0503020204020204" pitchFamily="34" charset="-122"/>
              </a:rPr>
              <a:t>200</a:t>
            </a:r>
            <a:r>
              <a:rPr lang="zh-CN" altLang="en-US" sz="1600" dirty="0">
                <a:latin typeface="微软雅黑" panose="020B0503020204020204" pitchFamily="34" charset="-122"/>
                <a:ea typeface="微软雅黑" panose="020B0503020204020204" pitchFamily="34" charset="-122"/>
              </a:rPr>
              <a:t>人，合同额突破</a:t>
            </a:r>
            <a:r>
              <a:rPr lang="en-US" altLang="zh-CN" sz="1600" dirty="0">
                <a:latin typeface="微软雅黑" panose="020B0503020204020204" pitchFamily="34" charset="-122"/>
                <a:ea typeface="微软雅黑" panose="020B0503020204020204" pitchFamily="34" charset="-122"/>
              </a:rPr>
              <a:t>1</a:t>
            </a:r>
            <a:r>
              <a:rPr lang="zh-CN" altLang="en-US" sz="1600" dirty="0" smtClean="0">
                <a:latin typeface="微软雅黑" panose="020B0503020204020204" pitchFamily="34" charset="-122"/>
                <a:ea typeface="微软雅黑" panose="020B0503020204020204" pitchFamily="34" charset="-122"/>
              </a:rPr>
              <a:t>亿。</a:t>
            </a:r>
            <a:endParaRPr lang="en-US" altLang="zh-CN" sz="16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600" dirty="0" smtClean="0">
                <a:latin typeface="微软雅黑" panose="020B0503020204020204" pitchFamily="34" charset="-122"/>
                <a:ea typeface="微软雅黑" panose="020B0503020204020204" pitchFamily="34" charset="-122"/>
              </a:rPr>
              <a:t>生产</a:t>
            </a:r>
            <a:r>
              <a:rPr lang="zh-CN" altLang="en-US" sz="1600" dirty="0">
                <a:latin typeface="微软雅黑" panose="020B0503020204020204" pitchFamily="34" charset="-122"/>
                <a:ea typeface="微软雅黑" panose="020B0503020204020204" pitchFamily="34" charset="-122"/>
              </a:rPr>
              <a:t>管理信息系统开始在广东电网</a:t>
            </a:r>
            <a:r>
              <a:rPr lang="en-US" altLang="zh-CN" sz="1600" dirty="0">
                <a:latin typeface="微软雅黑" panose="020B0503020204020204" pitchFamily="34" charset="-122"/>
                <a:ea typeface="微软雅黑" panose="020B0503020204020204" pitchFamily="34" charset="-122"/>
              </a:rPr>
              <a:t>21</a:t>
            </a:r>
            <a:r>
              <a:rPr lang="zh-CN" altLang="en-US" sz="1600" dirty="0">
                <a:latin typeface="微软雅黑" panose="020B0503020204020204" pitchFamily="34" charset="-122"/>
                <a:ea typeface="微软雅黑" panose="020B0503020204020204" pitchFamily="34" charset="-122"/>
              </a:rPr>
              <a:t>个地市局进行推广实施。</a:t>
            </a:r>
          </a:p>
          <a:p>
            <a:endParaRPr lang="zh-CN" altLang="en-US" sz="1600" dirty="0">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623400" y="914400"/>
            <a:ext cx="0" cy="5715000"/>
          </a:xfrm>
          <a:prstGeom prst="line">
            <a:avLst/>
          </a:prstGeom>
          <a:ln/>
        </p:spPr>
        <p:style>
          <a:lnRef idx="1">
            <a:schemeClr val="dk1"/>
          </a:lnRef>
          <a:fillRef idx="0">
            <a:schemeClr val="dk1"/>
          </a:fillRef>
          <a:effectRef idx="0">
            <a:schemeClr val="dk1"/>
          </a:effectRef>
          <a:fontRef idx="minor">
            <a:schemeClr val="tx1"/>
          </a:fontRef>
        </p:style>
      </p:cxnSp>
      <p:sp>
        <p:nvSpPr>
          <p:cNvPr id="6" name="流程图: 联系 5"/>
          <p:cNvSpPr/>
          <p:nvPr/>
        </p:nvSpPr>
        <p:spPr>
          <a:xfrm>
            <a:off x="533400" y="980058"/>
            <a:ext cx="180000" cy="180000"/>
          </a:xfrm>
          <a:prstGeom prst="flowChartConnector">
            <a:avLst/>
          </a:prstGeom>
          <a:solidFill>
            <a:srgbClr val="C00000"/>
          </a:solidFill>
          <a:ln w="25400" cap="flat">
            <a:no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3600" b="0" i="0" u="none" strike="noStrike" cap="none" spc="0" normalizeH="0" baseline="0">
              <a:ln>
                <a:noFill/>
              </a:ln>
              <a:solidFill>
                <a:srgbClr val="000000"/>
              </a:solidFill>
              <a:effectLst/>
              <a:uFillTx/>
              <a:latin typeface="+mn-lt"/>
              <a:ea typeface="+mn-ea"/>
              <a:cs typeface="+mn-cs"/>
              <a:sym typeface="Trebuchet MS"/>
            </a:endParaRPr>
          </a:p>
        </p:txBody>
      </p:sp>
      <p:sp>
        <p:nvSpPr>
          <p:cNvPr id="7" name="流程图: 联系 6"/>
          <p:cNvSpPr/>
          <p:nvPr/>
        </p:nvSpPr>
        <p:spPr>
          <a:xfrm>
            <a:off x="533400" y="2109850"/>
            <a:ext cx="180000" cy="180000"/>
          </a:xfrm>
          <a:prstGeom prst="flowChartConnector">
            <a:avLst/>
          </a:prstGeom>
          <a:solidFill>
            <a:srgbClr val="C00000"/>
          </a:solidFill>
          <a:ln w="25400" cap="flat">
            <a:no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3600" b="0" i="0" u="none" strike="noStrike" cap="none" spc="0" normalizeH="0" baseline="0">
              <a:ln>
                <a:noFill/>
              </a:ln>
              <a:solidFill>
                <a:srgbClr val="000000"/>
              </a:solidFill>
              <a:effectLst/>
              <a:uFillTx/>
              <a:latin typeface="+mn-lt"/>
              <a:ea typeface="+mn-ea"/>
              <a:cs typeface="+mn-cs"/>
              <a:sym typeface="Trebuchet MS"/>
            </a:endParaRPr>
          </a:p>
        </p:txBody>
      </p:sp>
      <p:sp>
        <p:nvSpPr>
          <p:cNvPr id="14" name="流程图: 联系 13"/>
          <p:cNvSpPr/>
          <p:nvPr/>
        </p:nvSpPr>
        <p:spPr>
          <a:xfrm>
            <a:off x="533400" y="4091050"/>
            <a:ext cx="180000" cy="180000"/>
          </a:xfrm>
          <a:prstGeom prst="flowChartConnector">
            <a:avLst/>
          </a:prstGeom>
          <a:solidFill>
            <a:srgbClr val="C00000"/>
          </a:solidFill>
          <a:ln w="25400" cap="flat">
            <a:no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3600" b="0" i="0" u="none" strike="noStrike" cap="none" spc="0" normalizeH="0" baseline="0">
              <a:ln>
                <a:noFill/>
              </a:ln>
              <a:solidFill>
                <a:srgbClr val="000000"/>
              </a:solidFill>
              <a:effectLst/>
              <a:uFillTx/>
              <a:latin typeface="+mn-lt"/>
              <a:ea typeface="+mn-ea"/>
              <a:cs typeface="+mn-cs"/>
              <a:sym typeface="Trebuchet MS"/>
            </a:endParaRPr>
          </a:p>
        </p:txBody>
      </p:sp>
      <p:sp>
        <p:nvSpPr>
          <p:cNvPr id="15" name="流程图: 联系 14"/>
          <p:cNvSpPr/>
          <p:nvPr/>
        </p:nvSpPr>
        <p:spPr>
          <a:xfrm>
            <a:off x="533400" y="5294525"/>
            <a:ext cx="180000" cy="180000"/>
          </a:xfrm>
          <a:prstGeom prst="flowChartConnector">
            <a:avLst/>
          </a:prstGeom>
          <a:solidFill>
            <a:srgbClr val="C00000"/>
          </a:solidFill>
          <a:ln w="25400" cap="flat">
            <a:no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3600" b="0" i="0" u="none" strike="noStrike" cap="none" spc="0" normalizeH="0" baseline="0">
              <a:ln>
                <a:noFill/>
              </a:ln>
              <a:solidFill>
                <a:srgbClr val="000000"/>
              </a:solidFill>
              <a:effectLst/>
              <a:uFillTx/>
              <a:latin typeface="+mn-lt"/>
              <a:ea typeface="+mn-ea"/>
              <a:cs typeface="+mn-cs"/>
              <a:sym typeface="Trebuchet MS"/>
            </a:endParaRPr>
          </a:p>
        </p:txBody>
      </p:sp>
      <p:sp>
        <p:nvSpPr>
          <p:cNvPr id="4" name="矩形 3"/>
          <p:cNvSpPr/>
          <p:nvPr/>
        </p:nvSpPr>
        <p:spPr>
          <a:xfrm>
            <a:off x="865800" y="2057400"/>
            <a:ext cx="7920000" cy="1815882"/>
          </a:xfrm>
          <a:prstGeom prst="rect">
            <a:avLst/>
          </a:prstGeom>
        </p:spPr>
        <p:txBody>
          <a:bodyPr wrap="square">
            <a:spAutoFit/>
          </a:bodyPr>
          <a:lstStyle/>
          <a:p>
            <a:r>
              <a:rPr lang="en-US" altLang="zh-CN" sz="1600" b="1" dirty="0" smtClean="0">
                <a:solidFill>
                  <a:srgbClr val="C00000"/>
                </a:solidFill>
                <a:latin typeface="微软雅黑" panose="020B0503020204020204" pitchFamily="34" charset="-122"/>
                <a:ea typeface="微软雅黑" panose="020B0503020204020204" pitchFamily="34" charset="-122"/>
              </a:rPr>
              <a:t>2008</a:t>
            </a:r>
          </a:p>
          <a:p>
            <a:pPr marL="285750" indent="-285750">
              <a:buFont typeface="Wingdings" panose="05000000000000000000" pitchFamily="2" charset="2"/>
              <a:buChar char="n"/>
            </a:pPr>
            <a:r>
              <a:rPr lang="zh-CN" altLang="en-US" sz="1600" b="1" dirty="0" smtClean="0">
                <a:latin typeface="微软雅黑" panose="020B0503020204020204" pitchFamily="34" charset="-122"/>
                <a:ea typeface="微软雅黑" panose="020B0503020204020204" pitchFamily="34" charset="-122"/>
              </a:rPr>
              <a:t>通过</a:t>
            </a:r>
            <a:r>
              <a:rPr lang="en-US" altLang="zh-CN" sz="1600" b="1" dirty="0" smtClean="0">
                <a:latin typeface="微软雅黑" panose="020B0503020204020204" pitchFamily="34" charset="-122"/>
                <a:ea typeface="微软雅黑" panose="020B0503020204020204" pitchFamily="34" charset="-122"/>
              </a:rPr>
              <a:t>CMMI 3</a:t>
            </a:r>
            <a:r>
              <a:rPr lang="zh-CN" altLang="en-US" sz="1600" b="1" dirty="0">
                <a:latin typeface="微软雅黑" panose="020B0503020204020204" pitchFamily="34" charset="-122"/>
                <a:ea typeface="微软雅黑" panose="020B0503020204020204" pitchFamily="34" charset="-122"/>
              </a:rPr>
              <a:t>级</a:t>
            </a:r>
            <a:r>
              <a:rPr lang="zh-CN" altLang="en-US" sz="1600" b="1" dirty="0" smtClean="0">
                <a:latin typeface="微软雅黑" panose="020B0503020204020204" pitchFamily="34" charset="-122"/>
                <a:ea typeface="微软雅黑" panose="020B0503020204020204" pitchFamily="34" charset="-122"/>
              </a:rPr>
              <a:t>认证。 </a:t>
            </a:r>
            <a:endParaRPr lang="zh-CN" altLang="en-US" sz="1600" b="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600" b="1" dirty="0">
                <a:latin typeface="微软雅黑" panose="020B0503020204020204" pitchFamily="34" charset="-122"/>
                <a:ea typeface="微软雅黑" panose="020B0503020204020204" pitchFamily="34" charset="-122"/>
              </a:rPr>
              <a:t>获得国家高新技术企业</a:t>
            </a:r>
            <a:r>
              <a:rPr lang="zh-CN" altLang="en-US" sz="1600" b="1" dirty="0" smtClean="0">
                <a:latin typeface="微软雅黑" panose="020B0503020204020204" pitchFamily="34" charset="-122"/>
                <a:ea typeface="微软雅黑" panose="020B0503020204020204" pitchFamily="34" charset="-122"/>
              </a:rPr>
              <a:t>认定。 </a:t>
            </a:r>
            <a:endParaRPr lang="zh-CN" altLang="en-US" sz="1600" b="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rPr>
              <a:t>通过</a:t>
            </a:r>
            <a:r>
              <a:rPr lang="en-US" altLang="zh-CN" sz="1600" dirty="0">
                <a:latin typeface="微软雅黑" panose="020B0503020204020204" pitchFamily="34" charset="-122"/>
                <a:ea typeface="微软雅黑" panose="020B0503020204020204" pitchFamily="34" charset="-122"/>
              </a:rPr>
              <a:t>ISO9001</a:t>
            </a:r>
            <a:r>
              <a:rPr lang="zh-CN" altLang="en-US" sz="1600" dirty="0">
                <a:latin typeface="微软雅黑" panose="020B0503020204020204" pitchFamily="34" charset="-122"/>
                <a:ea typeface="微软雅黑" panose="020B0503020204020204" pitchFamily="34" charset="-122"/>
              </a:rPr>
              <a:t>质量管理体系、</a:t>
            </a:r>
            <a:r>
              <a:rPr lang="en-US" altLang="zh-CN" sz="1600" dirty="0">
                <a:latin typeface="微软雅黑" panose="020B0503020204020204" pitchFamily="34" charset="-122"/>
                <a:ea typeface="微软雅黑" panose="020B0503020204020204" pitchFamily="34" charset="-122"/>
              </a:rPr>
              <a:t>ISO14001</a:t>
            </a:r>
            <a:r>
              <a:rPr lang="zh-CN" altLang="en-US" sz="1600" dirty="0">
                <a:latin typeface="微软雅黑" panose="020B0503020204020204" pitchFamily="34" charset="-122"/>
                <a:ea typeface="微软雅黑" panose="020B0503020204020204" pitchFamily="34" charset="-122"/>
              </a:rPr>
              <a:t>环境管理体系和</a:t>
            </a:r>
            <a:r>
              <a:rPr lang="en-US" altLang="zh-CN" sz="1600" dirty="0">
                <a:latin typeface="微软雅黑" panose="020B0503020204020204" pitchFamily="34" charset="-122"/>
                <a:ea typeface="微软雅黑" panose="020B0503020204020204" pitchFamily="34" charset="-122"/>
              </a:rPr>
              <a:t>GBT28001</a:t>
            </a:r>
            <a:r>
              <a:rPr lang="zh-CN" altLang="en-US" sz="1600" dirty="0">
                <a:latin typeface="微软雅黑" panose="020B0503020204020204" pitchFamily="34" charset="-122"/>
                <a:ea typeface="微软雅黑" panose="020B0503020204020204" pitchFamily="34" charset="-122"/>
              </a:rPr>
              <a:t>职业健康安全管理体系</a:t>
            </a:r>
            <a:r>
              <a:rPr lang="zh-CN" altLang="en-US" sz="1600" dirty="0" smtClean="0">
                <a:latin typeface="微软雅黑" panose="020B0503020204020204" pitchFamily="34" charset="-122"/>
                <a:ea typeface="微软雅黑" panose="020B0503020204020204" pitchFamily="34" charset="-122"/>
              </a:rPr>
              <a:t>认证。</a:t>
            </a:r>
            <a:endParaRPr lang="en-US" altLang="zh-CN" sz="16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600" dirty="0" smtClean="0">
                <a:latin typeface="微软雅黑" panose="020B0503020204020204" pitchFamily="34" charset="-122"/>
                <a:ea typeface="微软雅黑" panose="020B0503020204020204" pitchFamily="34" charset="-122"/>
              </a:rPr>
              <a:t>获得</a:t>
            </a:r>
            <a:r>
              <a:rPr lang="zh-CN" altLang="en-US" sz="1600" dirty="0">
                <a:latin typeface="微软雅黑" panose="020B0503020204020204" pitchFamily="34" charset="-122"/>
                <a:ea typeface="微软雅黑" panose="020B0503020204020204" pitchFamily="34" charset="-122"/>
              </a:rPr>
              <a:t>南方电网科学技术奖、广东电网科技进步</a:t>
            </a:r>
            <a:r>
              <a:rPr lang="zh-CN" altLang="en-US" sz="1600" dirty="0" smtClean="0">
                <a:latin typeface="微软雅黑" panose="020B0503020204020204" pitchFamily="34" charset="-122"/>
                <a:ea typeface="微软雅黑" panose="020B0503020204020204" pitchFamily="34" charset="-122"/>
              </a:rPr>
              <a:t>奖。 </a:t>
            </a:r>
            <a:endParaRPr lang="zh-CN" altLang="en-US"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600" b="1" dirty="0">
                <a:latin typeface="微软雅黑" panose="020B0503020204020204" pitchFamily="34" charset="-122"/>
                <a:ea typeface="微软雅黑" panose="020B0503020204020204" pitchFamily="34" charset="-122"/>
              </a:rPr>
              <a:t>康拓普学院成立，开始着力打造学习型组织。 </a:t>
            </a:r>
          </a:p>
        </p:txBody>
      </p:sp>
      <p:sp>
        <p:nvSpPr>
          <p:cNvPr id="17" name="矩形 16"/>
          <p:cNvSpPr/>
          <p:nvPr/>
        </p:nvSpPr>
        <p:spPr>
          <a:xfrm>
            <a:off x="865800" y="4038600"/>
            <a:ext cx="7920000" cy="1077218"/>
          </a:xfrm>
          <a:prstGeom prst="rect">
            <a:avLst/>
          </a:prstGeom>
        </p:spPr>
        <p:txBody>
          <a:bodyPr wrap="square">
            <a:spAutoFit/>
          </a:bodyPr>
          <a:lstStyle/>
          <a:p>
            <a:r>
              <a:rPr lang="en-US" altLang="zh-CN" sz="1600" b="1" dirty="0" smtClean="0">
                <a:solidFill>
                  <a:srgbClr val="C00000"/>
                </a:solidFill>
                <a:latin typeface="微软雅黑" panose="020B0503020204020204" pitchFamily="34" charset="-122"/>
                <a:ea typeface="微软雅黑" panose="020B0503020204020204" pitchFamily="34" charset="-122"/>
              </a:rPr>
              <a:t>2009</a:t>
            </a:r>
          </a:p>
          <a:p>
            <a:pPr marL="285750" indent="-285750">
              <a:buFont typeface="Wingdings" panose="05000000000000000000" pitchFamily="2" charset="2"/>
              <a:buChar char="n"/>
            </a:pPr>
            <a:r>
              <a:rPr lang="zh-CN" altLang="en-US" sz="1600" dirty="0" smtClean="0">
                <a:latin typeface="微软雅黑" panose="020B0503020204020204" pitchFamily="34" charset="-122"/>
                <a:ea typeface="微软雅黑" panose="020B0503020204020204" pitchFamily="34" charset="-122"/>
              </a:rPr>
              <a:t>员工</a:t>
            </a:r>
            <a:r>
              <a:rPr lang="zh-CN" altLang="en-US" sz="1600" dirty="0">
                <a:latin typeface="微软雅黑" panose="020B0503020204020204" pitchFamily="34" charset="-122"/>
                <a:ea typeface="微软雅黑" panose="020B0503020204020204" pitchFamily="34" charset="-122"/>
              </a:rPr>
              <a:t>人数突破</a:t>
            </a:r>
            <a:r>
              <a:rPr lang="en-US" altLang="zh-CN" sz="1600" dirty="0">
                <a:latin typeface="微软雅黑" panose="020B0503020204020204" pitchFamily="34" charset="-122"/>
                <a:ea typeface="微软雅黑" panose="020B0503020204020204" pitchFamily="34" charset="-122"/>
              </a:rPr>
              <a:t>500</a:t>
            </a:r>
            <a:r>
              <a:rPr lang="zh-CN" altLang="en-US" sz="1600" dirty="0">
                <a:latin typeface="微软雅黑" panose="020B0503020204020204" pitchFamily="34" charset="-122"/>
                <a:ea typeface="微软雅黑" panose="020B0503020204020204" pitchFamily="34" charset="-122"/>
              </a:rPr>
              <a:t>人，合同额突破</a:t>
            </a:r>
            <a:r>
              <a:rPr lang="en-US" altLang="zh-CN" sz="1600" dirty="0">
                <a:latin typeface="微软雅黑" panose="020B0503020204020204" pitchFamily="34" charset="-122"/>
                <a:ea typeface="微软雅黑" panose="020B0503020204020204" pitchFamily="34" charset="-122"/>
              </a:rPr>
              <a:t>3</a:t>
            </a:r>
            <a:r>
              <a:rPr lang="zh-CN" altLang="en-US" sz="1600" dirty="0" smtClean="0">
                <a:latin typeface="微软雅黑" panose="020B0503020204020204" pitchFamily="34" charset="-122"/>
                <a:ea typeface="微软雅黑" panose="020B0503020204020204" pitchFamily="34" charset="-122"/>
              </a:rPr>
              <a:t>亿</a:t>
            </a:r>
            <a:r>
              <a:rPr lang="zh-CN" altLang="en-US" sz="1600" dirty="0">
                <a:latin typeface="微软雅黑" panose="020B0503020204020204" pitchFamily="34" charset="-122"/>
                <a:ea typeface="微软雅黑" panose="020B0503020204020204" pitchFamily="34" charset="-122"/>
              </a:rPr>
              <a:t>。</a:t>
            </a:r>
          </a:p>
          <a:p>
            <a:pPr marL="285750" indent="-285750">
              <a:buFont typeface="Wingdings" panose="05000000000000000000" pitchFamily="2" charset="2"/>
              <a:buChar char="n"/>
            </a:pPr>
            <a:r>
              <a:rPr lang="zh-CN" altLang="en-US" sz="1600" b="1" dirty="0">
                <a:latin typeface="微软雅黑" panose="020B0503020204020204" pitchFamily="34" charset="-122"/>
                <a:ea typeface="微软雅黑" panose="020B0503020204020204" pitchFamily="34" charset="-122"/>
              </a:rPr>
              <a:t>通过国家计算机信息系统集成资质二级</a:t>
            </a:r>
            <a:r>
              <a:rPr lang="zh-CN" altLang="en-US" sz="1600" b="1" dirty="0" smtClean="0">
                <a:latin typeface="微软雅黑" panose="020B0503020204020204" pitchFamily="34" charset="-122"/>
                <a:ea typeface="微软雅黑" panose="020B0503020204020204" pitchFamily="34" charset="-122"/>
              </a:rPr>
              <a:t>认证。 </a:t>
            </a:r>
            <a:endParaRPr lang="zh-CN" altLang="en-US" sz="1600" b="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rPr>
              <a:t>工程项目管理信息系统、物资管理信息系统在广东电网</a:t>
            </a:r>
            <a:r>
              <a:rPr lang="en-US" altLang="zh-CN" sz="1600" dirty="0">
                <a:latin typeface="微软雅黑" panose="020B0503020204020204" pitchFamily="34" charset="-122"/>
                <a:ea typeface="微软雅黑" panose="020B0503020204020204" pitchFamily="34" charset="-122"/>
              </a:rPr>
              <a:t>21</a:t>
            </a:r>
            <a:r>
              <a:rPr lang="zh-CN" altLang="en-US" sz="1600" dirty="0">
                <a:latin typeface="微软雅黑" panose="020B0503020204020204" pitchFamily="34" charset="-122"/>
                <a:ea typeface="微软雅黑" panose="020B0503020204020204" pitchFamily="34" charset="-122"/>
              </a:rPr>
              <a:t>个地市局进行推广。</a:t>
            </a:r>
          </a:p>
        </p:txBody>
      </p:sp>
      <p:sp>
        <p:nvSpPr>
          <p:cNvPr id="18" name="矩形 17"/>
          <p:cNvSpPr/>
          <p:nvPr/>
        </p:nvSpPr>
        <p:spPr>
          <a:xfrm>
            <a:off x="865800" y="5229761"/>
            <a:ext cx="7920000" cy="1323439"/>
          </a:xfrm>
          <a:prstGeom prst="rect">
            <a:avLst/>
          </a:prstGeom>
        </p:spPr>
        <p:txBody>
          <a:bodyPr wrap="square">
            <a:spAutoFit/>
          </a:bodyPr>
          <a:lstStyle/>
          <a:p>
            <a:r>
              <a:rPr lang="en-US" altLang="zh-CN" sz="1600" b="1" dirty="0" smtClean="0">
                <a:solidFill>
                  <a:srgbClr val="C00000"/>
                </a:solidFill>
                <a:latin typeface="微软雅黑" panose="020B0503020204020204" pitchFamily="34" charset="-122"/>
                <a:ea typeface="微软雅黑" panose="020B0503020204020204" pitchFamily="34" charset="-122"/>
              </a:rPr>
              <a:t>2010</a:t>
            </a:r>
          </a:p>
          <a:p>
            <a:r>
              <a:rPr lang="zh-CN" altLang="en-US" sz="1600" b="1" dirty="0" smtClean="0">
                <a:latin typeface="微软雅黑" panose="020B0503020204020204" pitchFamily="34" charset="-122"/>
                <a:ea typeface="微软雅黑" panose="020B0503020204020204" pitchFamily="34" charset="-122"/>
              </a:rPr>
              <a:t>广州子公司</a:t>
            </a:r>
            <a:r>
              <a:rPr lang="zh-CN" altLang="en-US" sz="1600" b="1" dirty="0">
                <a:latin typeface="微软雅黑" panose="020B0503020204020204" pitchFamily="34" charset="-122"/>
                <a:ea typeface="微软雅黑" panose="020B0503020204020204" pitchFamily="34" charset="-122"/>
              </a:rPr>
              <a:t>正式</a:t>
            </a:r>
            <a:r>
              <a:rPr lang="zh-CN" altLang="en-US" sz="1600" b="1" dirty="0" smtClean="0">
                <a:latin typeface="微软雅黑" panose="020B0503020204020204" pitchFamily="34" charset="-122"/>
                <a:ea typeface="微软雅黑" panose="020B0503020204020204" pitchFamily="34" charset="-122"/>
              </a:rPr>
              <a:t>成立。 </a:t>
            </a:r>
            <a:endParaRPr lang="zh-CN" altLang="en-US" sz="1600" b="1" dirty="0">
              <a:latin typeface="微软雅黑" panose="020B0503020204020204" pitchFamily="34" charset="-122"/>
              <a:ea typeface="微软雅黑" panose="020B0503020204020204" pitchFamily="34" charset="-122"/>
            </a:endParaRPr>
          </a:p>
          <a:p>
            <a:r>
              <a:rPr lang="zh-CN" altLang="en-US" sz="1600" b="1" dirty="0">
                <a:latin typeface="微软雅黑" panose="020B0503020204020204" pitchFamily="34" charset="-122"/>
                <a:ea typeface="微软雅黑" panose="020B0503020204020204" pitchFamily="34" charset="-122"/>
              </a:rPr>
              <a:t>荣获“深圳市百强软件企业”</a:t>
            </a:r>
            <a:r>
              <a:rPr lang="zh-CN" altLang="en-US" sz="1600" b="1" dirty="0" smtClean="0">
                <a:latin typeface="微软雅黑" panose="020B0503020204020204" pitchFamily="34" charset="-122"/>
                <a:ea typeface="微软雅黑" panose="020B0503020204020204" pitchFamily="34" charset="-122"/>
              </a:rPr>
              <a:t>称号。 </a:t>
            </a:r>
            <a:endParaRPr lang="zh-CN" altLang="en-US" sz="1600" b="1"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荣获“电力</a:t>
            </a:r>
            <a:r>
              <a:rPr lang="zh-CN" altLang="en-US" sz="1600" dirty="0" smtClean="0">
                <a:latin typeface="微软雅黑" panose="020B0503020204020204" pitchFamily="34" charset="-122"/>
                <a:ea typeface="微软雅黑" panose="020B0503020204020204" pitchFamily="34" charset="-122"/>
              </a:rPr>
              <a:t>行业</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十一五</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信息化</a:t>
            </a:r>
            <a:r>
              <a:rPr lang="zh-CN" altLang="en-US" sz="1600" dirty="0">
                <a:latin typeface="微软雅黑" panose="020B0503020204020204" pitchFamily="34" charset="-122"/>
                <a:ea typeface="微软雅黑" panose="020B0503020204020204" pitchFamily="34" charset="-122"/>
              </a:rPr>
              <a:t>十大成果奖</a:t>
            </a:r>
            <a:r>
              <a:rPr lang="zh-CN" altLang="en-US" sz="1600" dirty="0" smtClean="0">
                <a:latin typeface="微软雅黑" panose="020B0503020204020204" pitchFamily="34" charset="-122"/>
                <a:ea typeface="微软雅黑" panose="020B0503020204020204" pitchFamily="34" charset="-122"/>
              </a:rPr>
              <a:t>”。 </a:t>
            </a:r>
            <a:endParaRPr lang="zh-CN" altLang="en-US"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成功研发出国内首个自主知识产权的企业级资产全生命周期管理系统。</a:t>
            </a:r>
          </a:p>
        </p:txBody>
      </p:sp>
      <p:sp>
        <p:nvSpPr>
          <p:cNvPr id="12" name="矩形 11"/>
          <p:cNvSpPr/>
          <p:nvPr/>
        </p:nvSpPr>
        <p:spPr>
          <a:xfrm>
            <a:off x="0" y="0"/>
            <a:ext cx="9144000" cy="648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13" name="矩形 12"/>
          <p:cNvSpPr/>
          <p:nvPr/>
        </p:nvSpPr>
        <p:spPr>
          <a:xfrm>
            <a:off x="0" y="72000"/>
            <a:ext cx="2880000" cy="504000"/>
          </a:xfrm>
          <a:prstGeom prst="rect">
            <a:avLst/>
          </a:prstGeom>
          <a:solidFill>
            <a:srgbClr val="EB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800" b="1" dirty="0" smtClean="0">
                <a:latin typeface="微软雅黑" panose="020B0503020204020204" pitchFamily="34" charset="-122"/>
                <a:ea typeface="微软雅黑" panose="020B0503020204020204" pitchFamily="34" charset="-122"/>
              </a:rPr>
              <a:t>发展历程</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534173295"/>
      </p:ext>
    </p:extLst>
  </p:cSld>
  <p:clrMapOvr>
    <a:masterClrMapping/>
  </p:clrMapOvr>
  <p:transition spd="slow">
    <p:push dir="u"/>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3"/>
          <p:cNvSpPr>
            <a:spLocks noChangeArrowheads="1"/>
          </p:cNvSpPr>
          <p:nvPr/>
        </p:nvSpPr>
        <p:spPr bwMode="auto">
          <a:xfrm>
            <a:off x="378000" y="964789"/>
            <a:ext cx="8388000" cy="5760000"/>
          </a:xfrm>
          <a:prstGeom prst="rect">
            <a:avLst/>
          </a:prstGeom>
          <a:noFill/>
          <a:ln w="9525" algn="ctr">
            <a:noFill/>
            <a:miter lim="800000"/>
            <a:headEnd/>
            <a:tailEnd/>
          </a:ln>
        </p:spPr>
        <p:txBody>
          <a:bodyPr/>
          <a:lstStyle/>
          <a:p>
            <a:pPr marL="342900" indent="-342900" algn="just">
              <a:buFont typeface="Wingdings" panose="05000000000000000000" pitchFamily="2" charset="2"/>
              <a:buChar char="n"/>
              <a:defRPr/>
            </a:pPr>
            <a:r>
              <a:rPr lang="zh-CN" altLang="en-US" sz="2000" dirty="0" smtClean="0">
                <a:solidFill>
                  <a:schemeClr val="tx1"/>
                </a:solidFill>
                <a:latin typeface="微软雅黑" panose="020B0503020204020204" pitchFamily="34" charset="-122"/>
                <a:ea typeface="微软雅黑" panose="020B0503020204020204" pitchFamily="34" charset="-122"/>
              </a:rPr>
              <a:t>第四十二条</a:t>
            </a:r>
            <a:endParaRPr lang="en-US" altLang="zh-CN" sz="2000" dirty="0" smtClean="0">
              <a:solidFill>
                <a:schemeClr val="tx1"/>
              </a:solidFill>
              <a:latin typeface="微软雅黑" panose="020B0503020204020204" pitchFamily="34" charset="-122"/>
              <a:ea typeface="微软雅黑" panose="020B0503020204020204" pitchFamily="34" charset="-122"/>
            </a:endParaRPr>
          </a:p>
          <a:p>
            <a:pPr indent="360000" algn="just">
              <a:lnSpc>
                <a:spcPct val="125000"/>
              </a:lnSpc>
              <a:defRPr/>
            </a:pPr>
            <a:r>
              <a:rPr lang="zh-CN" altLang="en-US" sz="2000" dirty="0">
                <a:solidFill>
                  <a:schemeClr val="tx1"/>
                </a:solidFill>
                <a:latin typeface="微软雅黑" panose="020B0503020204020204" pitchFamily="34" charset="-122"/>
                <a:ea typeface="微软雅黑" panose="020B0503020204020204" pitchFamily="34" charset="-122"/>
              </a:rPr>
              <a:t>各部门办公室、会议室、走廊、洗手间等公共区域禁止吸烟，如需吸烟请到楼梯间吸烟区。 </a:t>
            </a:r>
          </a:p>
          <a:p>
            <a:pPr marL="342900" indent="-342900" algn="just">
              <a:spcBef>
                <a:spcPts val="1500"/>
              </a:spcBef>
              <a:buFont typeface="Wingdings" panose="05000000000000000000" pitchFamily="2" charset="2"/>
              <a:buChar char="n"/>
              <a:defRPr/>
            </a:pPr>
            <a:r>
              <a:rPr lang="zh-CN" altLang="en-US" sz="2000" dirty="0">
                <a:solidFill>
                  <a:schemeClr val="tx1"/>
                </a:solidFill>
                <a:latin typeface="微软雅黑" panose="020B0503020204020204" pitchFamily="34" charset="-122"/>
                <a:ea typeface="微软雅黑" panose="020B0503020204020204" pitchFamily="34" charset="-122"/>
              </a:rPr>
              <a:t>第四十三</a:t>
            </a:r>
            <a:r>
              <a:rPr lang="zh-CN" altLang="en-US" sz="2000" dirty="0" smtClean="0">
                <a:solidFill>
                  <a:schemeClr val="tx1"/>
                </a:solidFill>
                <a:latin typeface="微软雅黑" panose="020B0503020204020204" pitchFamily="34" charset="-122"/>
                <a:ea typeface="微软雅黑" panose="020B0503020204020204" pitchFamily="34" charset="-122"/>
              </a:rPr>
              <a:t>条</a:t>
            </a:r>
            <a:endParaRPr lang="en-US" altLang="zh-CN" sz="2000" dirty="0" smtClean="0">
              <a:solidFill>
                <a:schemeClr val="tx1"/>
              </a:solidFill>
              <a:latin typeface="微软雅黑" panose="020B0503020204020204" pitchFamily="34" charset="-122"/>
              <a:ea typeface="微软雅黑" panose="020B0503020204020204" pitchFamily="34" charset="-122"/>
            </a:endParaRPr>
          </a:p>
          <a:p>
            <a:pPr indent="360000" algn="just">
              <a:lnSpc>
                <a:spcPct val="125000"/>
              </a:lnSpc>
              <a:defRPr/>
            </a:pPr>
            <a:r>
              <a:rPr lang="zh-CN" altLang="en-US" sz="2000" dirty="0">
                <a:solidFill>
                  <a:schemeClr val="tx1"/>
                </a:solidFill>
                <a:latin typeface="微软雅黑" panose="020B0503020204020204" pitchFamily="34" charset="-122"/>
                <a:ea typeface="微软雅黑" panose="020B0503020204020204" pitchFamily="34" charset="-122"/>
              </a:rPr>
              <a:t>员工要养成良好的卫生习惯，并负责本人办公座位的环境维护。做到桌子上的物品摆放整齐，办公桌不放置影响环境美观，不符合整体氛围的物品。下班或者长时间离开座位时，应将座椅归位</a:t>
            </a:r>
            <a:r>
              <a:rPr lang="zh-CN" altLang="en-US" sz="2000" dirty="0" smtClean="0">
                <a:solidFill>
                  <a:schemeClr val="tx1"/>
                </a:solidFill>
                <a:latin typeface="微软雅黑" panose="020B0503020204020204" pitchFamily="34" charset="-122"/>
                <a:ea typeface="微软雅黑" panose="020B0503020204020204" pitchFamily="34" charset="-122"/>
              </a:rPr>
              <a:t>。</a:t>
            </a:r>
            <a:endParaRPr lang="zh-CN" altLang="en-US" sz="2000" dirty="0">
              <a:solidFill>
                <a:schemeClr val="tx1"/>
              </a:solidFill>
              <a:latin typeface="微软雅黑" panose="020B0503020204020204" pitchFamily="34" charset="-122"/>
              <a:ea typeface="微软雅黑" panose="020B0503020204020204" pitchFamily="34" charset="-122"/>
            </a:endParaRPr>
          </a:p>
          <a:p>
            <a:pPr marL="342900" indent="-342900" algn="just">
              <a:spcBef>
                <a:spcPts val="1500"/>
              </a:spcBef>
              <a:buFont typeface="Wingdings" panose="05000000000000000000" pitchFamily="2" charset="2"/>
              <a:buChar char="n"/>
              <a:defRPr/>
            </a:pPr>
            <a:r>
              <a:rPr lang="zh-CN" altLang="en-US" sz="2000" dirty="0">
                <a:solidFill>
                  <a:schemeClr val="tx1"/>
                </a:solidFill>
                <a:latin typeface="微软雅黑" panose="020B0503020204020204" pitchFamily="34" charset="-122"/>
                <a:ea typeface="微软雅黑" panose="020B0503020204020204" pitchFamily="34" charset="-122"/>
              </a:rPr>
              <a:t>第四十四条</a:t>
            </a:r>
            <a:endParaRPr lang="en-US" altLang="zh-CN" sz="2000" dirty="0">
              <a:solidFill>
                <a:schemeClr val="tx1"/>
              </a:solidFill>
              <a:latin typeface="微软雅黑" panose="020B0503020204020204" pitchFamily="34" charset="-122"/>
              <a:ea typeface="微软雅黑" panose="020B0503020204020204" pitchFamily="34" charset="-122"/>
            </a:endParaRPr>
          </a:p>
          <a:p>
            <a:pPr indent="360000" algn="just">
              <a:lnSpc>
                <a:spcPct val="125000"/>
              </a:lnSpc>
              <a:defRPr/>
            </a:pPr>
            <a:r>
              <a:rPr lang="zh-CN" altLang="en-US" sz="2000" dirty="0">
                <a:solidFill>
                  <a:schemeClr val="tx1"/>
                </a:solidFill>
                <a:latin typeface="微软雅黑" panose="020B0503020204020204" pitchFamily="34" charset="-122"/>
                <a:ea typeface="微软雅黑" panose="020B0503020204020204" pitchFamily="34" charset="-122"/>
              </a:rPr>
              <a:t>员工应树立以公司为家的观念，爱护公司设施和资产，勤俭节约。打印纸尽量双面使用，下班或会议结束时关闭电脑、饮水机、照明灯、空调、投影仪等</a:t>
            </a:r>
            <a:r>
              <a:rPr lang="zh-CN" altLang="en-US" sz="2000" dirty="0" smtClean="0">
                <a:solidFill>
                  <a:schemeClr val="tx1"/>
                </a:solidFill>
                <a:latin typeface="微软雅黑" panose="020B0503020204020204" pitchFamily="34" charset="-122"/>
                <a:ea typeface="微软雅黑" panose="020B0503020204020204" pitchFamily="34" charset="-122"/>
              </a:rPr>
              <a:t>。</a:t>
            </a:r>
            <a:endParaRPr lang="zh-CN" altLang="en-US" sz="2000" dirty="0">
              <a:solidFill>
                <a:schemeClr val="tx1"/>
              </a:solidFill>
              <a:latin typeface="微软雅黑" panose="020B0503020204020204" pitchFamily="34" charset="-122"/>
              <a:ea typeface="微软雅黑" panose="020B0503020204020204" pitchFamily="34" charset="-122"/>
            </a:endParaRPr>
          </a:p>
          <a:p>
            <a:pPr marL="342900" indent="-342900" algn="just">
              <a:spcBef>
                <a:spcPts val="1500"/>
              </a:spcBef>
              <a:buFont typeface="Wingdings" panose="05000000000000000000" pitchFamily="2" charset="2"/>
              <a:buChar char="n"/>
              <a:defRPr/>
            </a:pPr>
            <a:r>
              <a:rPr lang="zh-CN" altLang="en-US" sz="2000" dirty="0">
                <a:solidFill>
                  <a:schemeClr val="tx1"/>
                </a:solidFill>
                <a:latin typeface="微软雅黑" panose="020B0503020204020204" pitchFamily="34" charset="-122"/>
                <a:ea typeface="微软雅黑" panose="020B0503020204020204" pitchFamily="34" charset="-122"/>
              </a:rPr>
              <a:t>第四十六</a:t>
            </a:r>
            <a:r>
              <a:rPr lang="zh-CN" altLang="en-US" sz="2000" dirty="0" smtClean="0">
                <a:solidFill>
                  <a:schemeClr val="tx1"/>
                </a:solidFill>
                <a:latin typeface="微软雅黑" panose="020B0503020204020204" pitchFamily="34" charset="-122"/>
                <a:ea typeface="微软雅黑" panose="020B0503020204020204" pitchFamily="34" charset="-122"/>
              </a:rPr>
              <a:t>条</a:t>
            </a:r>
            <a:endParaRPr lang="en-US" altLang="zh-CN" sz="2000" dirty="0" smtClean="0">
              <a:solidFill>
                <a:schemeClr val="tx1"/>
              </a:solidFill>
              <a:latin typeface="微软雅黑" panose="020B0503020204020204" pitchFamily="34" charset="-122"/>
              <a:ea typeface="微软雅黑" panose="020B0503020204020204" pitchFamily="34" charset="-122"/>
            </a:endParaRPr>
          </a:p>
          <a:p>
            <a:pPr indent="360000" algn="just">
              <a:lnSpc>
                <a:spcPct val="125000"/>
              </a:lnSpc>
              <a:defRPr/>
            </a:pPr>
            <a:r>
              <a:rPr lang="zh-CN" altLang="en-US" sz="2000" dirty="0">
                <a:solidFill>
                  <a:schemeClr val="tx1"/>
                </a:solidFill>
                <a:latin typeface="微软雅黑" panose="020B0503020204020204" pitchFamily="34" charset="-122"/>
                <a:ea typeface="微软雅黑" panose="020B0503020204020204" pitchFamily="34" charset="-122"/>
              </a:rPr>
              <a:t>行政部不定期组织人员到各区域、各办公室进行环境卫生检查，对环境较差的将提出整改建议，促进公司的环境水平不断提升。 </a:t>
            </a:r>
          </a:p>
        </p:txBody>
      </p:sp>
      <p:sp>
        <p:nvSpPr>
          <p:cNvPr id="5" name="矩形 4"/>
          <p:cNvSpPr/>
          <p:nvPr/>
        </p:nvSpPr>
        <p:spPr>
          <a:xfrm>
            <a:off x="0" y="0"/>
            <a:ext cx="9144000" cy="648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6" name="矩形 5"/>
          <p:cNvSpPr/>
          <p:nvPr/>
        </p:nvSpPr>
        <p:spPr>
          <a:xfrm>
            <a:off x="0" y="72000"/>
            <a:ext cx="5760000" cy="504000"/>
          </a:xfrm>
          <a:prstGeom prst="rect">
            <a:avLst/>
          </a:prstGeom>
          <a:solidFill>
            <a:srgbClr val="EB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800" b="1" dirty="0">
                <a:latin typeface="微软雅黑" panose="020B0503020204020204" pitchFamily="34" charset="-122"/>
                <a:ea typeface="微软雅黑" panose="020B0503020204020204" pitchFamily="34" charset="-122"/>
              </a:rPr>
              <a:t>员工行为管理制度内容概要</a:t>
            </a:r>
          </a:p>
        </p:txBody>
      </p:sp>
    </p:spTree>
    <p:extLst>
      <p:ext uri="{BB962C8B-B14F-4D97-AF65-F5344CB8AC3E}">
        <p14:creationId xmlns="" xmlns:p14="http://schemas.microsoft.com/office/powerpoint/2010/main" val="3420021321"/>
      </p:ext>
    </p:extLst>
  </p:cSld>
  <p:clrMapOvr>
    <a:masterClrMapping/>
  </p:clrMapOvr>
  <p:transition spd="slow">
    <p:wipe dir="d"/>
  </p:transition>
  <p:timing>
    <p:tnLst>
      <p:par>
        <p:cTn id="1" dur="indefinite" restart="never" fill="hold"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78000" y="894898"/>
            <a:ext cx="8388000" cy="4247317"/>
          </a:xfrm>
          <a:prstGeom prst="rect">
            <a:avLst/>
          </a:prstGeom>
        </p:spPr>
        <p:txBody>
          <a:bodyPr wrap="square">
            <a:spAutoFit/>
          </a:bodyPr>
          <a:lstStyle/>
          <a:p>
            <a:pPr algn="just">
              <a:lnSpc>
                <a:spcPct val="150000"/>
              </a:lnSpc>
              <a:defRPr/>
            </a:pPr>
            <a:r>
              <a:rPr lang="en-US" altLang="zh-CN" sz="2000" b="1" dirty="0" smtClean="0">
                <a:solidFill>
                  <a:schemeClr val="tx1"/>
                </a:solidFill>
                <a:latin typeface="微软雅黑" panose="020B0503020204020204" pitchFamily="34" charset="-122"/>
                <a:ea typeface="微软雅黑" panose="020B0503020204020204" pitchFamily="34" charset="-122"/>
              </a:rPr>
              <a:t>Q</a:t>
            </a:r>
            <a:r>
              <a:rPr lang="zh-CN" altLang="en-US" sz="2000" b="1" dirty="0" smtClean="0">
                <a:solidFill>
                  <a:schemeClr val="tx1"/>
                </a:solidFill>
                <a:latin typeface="微软雅黑" panose="020B0503020204020204" pitchFamily="34" charset="-122"/>
                <a:ea typeface="微软雅黑" panose="020B0503020204020204" pitchFamily="34" charset="-122"/>
              </a:rPr>
              <a:t>：公司</a:t>
            </a:r>
            <a:r>
              <a:rPr lang="zh-CN" altLang="en-US" sz="2000" b="1" dirty="0">
                <a:solidFill>
                  <a:schemeClr val="tx1"/>
                </a:solidFill>
                <a:latin typeface="微软雅黑" panose="020B0503020204020204" pitchFamily="34" charset="-122"/>
                <a:ea typeface="微软雅黑" panose="020B0503020204020204" pitchFamily="34" charset="-122"/>
              </a:rPr>
              <a:t>的服装规定是任何时候吗？</a:t>
            </a:r>
          </a:p>
          <a:p>
            <a:pPr algn="just">
              <a:lnSpc>
                <a:spcPct val="150000"/>
              </a:lnSpc>
              <a:defRPr/>
            </a:pPr>
            <a:r>
              <a:rPr lang="en-US" altLang="zh-CN" sz="2000" dirty="0" smtClean="0">
                <a:solidFill>
                  <a:srgbClr val="00B050"/>
                </a:solidFill>
                <a:latin typeface="微软雅黑" panose="020B0503020204020204" pitchFamily="34" charset="-122"/>
                <a:ea typeface="微软雅黑" panose="020B0503020204020204" pitchFamily="34" charset="-122"/>
              </a:rPr>
              <a:t>A</a:t>
            </a:r>
            <a:r>
              <a:rPr lang="zh-CN" altLang="en-US" sz="2000" dirty="0" smtClean="0">
                <a:solidFill>
                  <a:srgbClr val="00B050"/>
                </a:solidFill>
                <a:latin typeface="微软雅黑" panose="020B0503020204020204" pitchFamily="34" charset="-122"/>
                <a:ea typeface="微软雅黑" panose="020B0503020204020204" pitchFamily="34" charset="-122"/>
              </a:rPr>
              <a:t>：不是，仅针对</a:t>
            </a:r>
            <a:r>
              <a:rPr lang="zh-CN" altLang="en-US" sz="2000" dirty="0">
                <a:solidFill>
                  <a:srgbClr val="00B050"/>
                </a:solidFill>
                <a:latin typeface="微软雅黑" panose="020B0503020204020204" pitchFamily="34" charset="-122"/>
                <a:ea typeface="微软雅黑" panose="020B0503020204020204" pitchFamily="34" charset="-122"/>
              </a:rPr>
              <a:t>工作日正常的工作时间内，周末不受着装方面的约束。</a:t>
            </a:r>
          </a:p>
          <a:p>
            <a:pPr algn="just">
              <a:lnSpc>
                <a:spcPct val="150000"/>
              </a:lnSpc>
              <a:defRPr/>
            </a:pPr>
            <a:endParaRPr lang="zh-CN" altLang="en-US" sz="2000" dirty="0">
              <a:solidFill>
                <a:schemeClr val="tx1"/>
              </a:solidFill>
              <a:latin typeface="微软雅黑" panose="020B0503020204020204" pitchFamily="34" charset="-122"/>
              <a:ea typeface="微软雅黑" panose="020B0503020204020204" pitchFamily="34" charset="-122"/>
            </a:endParaRPr>
          </a:p>
          <a:p>
            <a:pPr algn="just">
              <a:lnSpc>
                <a:spcPct val="150000"/>
              </a:lnSpc>
              <a:defRPr/>
            </a:pPr>
            <a:r>
              <a:rPr lang="en-US" altLang="zh-CN" sz="2000" b="1" dirty="0" smtClean="0">
                <a:solidFill>
                  <a:schemeClr val="tx1"/>
                </a:solidFill>
                <a:latin typeface="微软雅黑" panose="020B0503020204020204" pitchFamily="34" charset="-122"/>
                <a:ea typeface="微软雅黑" panose="020B0503020204020204" pitchFamily="34" charset="-122"/>
              </a:rPr>
              <a:t>Q</a:t>
            </a:r>
            <a:r>
              <a:rPr lang="zh-CN" altLang="en-US" sz="2000" b="1" dirty="0" smtClean="0">
                <a:solidFill>
                  <a:schemeClr val="tx1"/>
                </a:solidFill>
                <a:latin typeface="微软雅黑" panose="020B0503020204020204" pitchFamily="34" charset="-122"/>
                <a:ea typeface="微软雅黑" panose="020B0503020204020204" pitchFamily="34" charset="-122"/>
              </a:rPr>
              <a:t>：男</a:t>
            </a:r>
            <a:r>
              <a:rPr lang="zh-CN" altLang="en-US" sz="2000" b="1" dirty="0">
                <a:solidFill>
                  <a:schemeClr val="tx1"/>
                </a:solidFill>
                <a:latin typeface="微软雅黑" panose="020B0503020204020204" pitchFamily="34" charset="-122"/>
                <a:ea typeface="微软雅黑" panose="020B0503020204020204" pitchFamily="34" charset="-122"/>
              </a:rPr>
              <a:t>同事可否穿齐膝盖的</a:t>
            </a:r>
            <a:r>
              <a:rPr lang="zh-CN" altLang="en-US" sz="2000" b="1" dirty="0" smtClean="0">
                <a:solidFill>
                  <a:schemeClr val="tx1"/>
                </a:solidFill>
                <a:latin typeface="微软雅黑" panose="020B0503020204020204" pitchFamily="34" charset="-122"/>
                <a:ea typeface="微软雅黑" panose="020B0503020204020204" pitchFamily="34" charset="-122"/>
              </a:rPr>
              <a:t>裤子、九</a:t>
            </a:r>
            <a:r>
              <a:rPr lang="zh-CN" altLang="en-US" sz="2000" b="1" dirty="0">
                <a:solidFill>
                  <a:schemeClr val="tx1"/>
                </a:solidFill>
                <a:latin typeface="微软雅黑" panose="020B0503020204020204" pitchFamily="34" charset="-122"/>
                <a:ea typeface="微软雅黑" panose="020B0503020204020204" pitchFamily="34" charset="-122"/>
              </a:rPr>
              <a:t>分裤</a:t>
            </a:r>
            <a:r>
              <a:rPr lang="zh-CN" altLang="en-US" sz="2000" b="1" dirty="0" smtClean="0">
                <a:solidFill>
                  <a:schemeClr val="tx1"/>
                </a:solidFill>
                <a:latin typeface="微软雅黑" panose="020B0503020204020204" pitchFamily="34" charset="-122"/>
                <a:ea typeface="微软雅黑" panose="020B0503020204020204" pitchFamily="34" charset="-122"/>
              </a:rPr>
              <a:t>，凉鞋</a:t>
            </a:r>
            <a:r>
              <a:rPr lang="zh-CN" altLang="en-US" sz="2000" b="1" dirty="0">
                <a:solidFill>
                  <a:schemeClr val="tx1"/>
                </a:solidFill>
                <a:latin typeface="微软雅黑" panose="020B0503020204020204" pitchFamily="34" charset="-122"/>
                <a:ea typeface="微软雅黑" panose="020B0503020204020204" pitchFamily="34" charset="-122"/>
              </a:rPr>
              <a:t>、</a:t>
            </a:r>
            <a:r>
              <a:rPr lang="zh-CN" altLang="en-US" sz="2000" b="1" dirty="0" smtClean="0">
                <a:solidFill>
                  <a:schemeClr val="tx1"/>
                </a:solidFill>
                <a:latin typeface="微软雅黑" panose="020B0503020204020204" pitchFamily="34" charset="-122"/>
                <a:ea typeface="微软雅黑" panose="020B0503020204020204" pitchFamily="34" charset="-122"/>
              </a:rPr>
              <a:t>运动鞋、洞</a:t>
            </a:r>
            <a:r>
              <a:rPr lang="zh-CN" altLang="en-US" sz="2000" b="1" dirty="0">
                <a:solidFill>
                  <a:schemeClr val="tx1"/>
                </a:solidFill>
                <a:latin typeface="微软雅黑" panose="020B0503020204020204" pitchFamily="34" charset="-122"/>
                <a:ea typeface="微软雅黑" panose="020B0503020204020204" pitchFamily="34" charset="-122"/>
              </a:rPr>
              <a:t>洞鞋？</a:t>
            </a:r>
          </a:p>
          <a:p>
            <a:pPr algn="just">
              <a:lnSpc>
                <a:spcPct val="150000"/>
              </a:lnSpc>
              <a:defRPr/>
            </a:pPr>
            <a:r>
              <a:rPr lang="en-US" altLang="zh-CN" sz="2000" dirty="0" smtClean="0">
                <a:solidFill>
                  <a:srgbClr val="00B050"/>
                </a:solidFill>
                <a:latin typeface="微软雅黑" panose="020B0503020204020204" pitchFamily="34" charset="-122"/>
                <a:ea typeface="微软雅黑" panose="020B0503020204020204" pitchFamily="34" charset="-122"/>
              </a:rPr>
              <a:t>A</a:t>
            </a:r>
            <a:r>
              <a:rPr lang="zh-CN" altLang="en-US" sz="2000" dirty="0" smtClean="0">
                <a:solidFill>
                  <a:srgbClr val="00B050"/>
                </a:solidFill>
                <a:latin typeface="微软雅黑" panose="020B0503020204020204" pitchFamily="34" charset="-122"/>
                <a:ea typeface="微软雅黑" panose="020B0503020204020204" pitchFamily="34" charset="-122"/>
              </a:rPr>
              <a:t>：七</a:t>
            </a:r>
            <a:r>
              <a:rPr lang="zh-CN" altLang="en-US" sz="2000" dirty="0">
                <a:solidFill>
                  <a:srgbClr val="00B050"/>
                </a:solidFill>
                <a:latin typeface="微软雅黑" panose="020B0503020204020204" pitchFamily="34" charset="-122"/>
                <a:ea typeface="微软雅黑" panose="020B0503020204020204" pitchFamily="34" charset="-122"/>
              </a:rPr>
              <a:t>分裤和九分裤尽量选择星期五穿（尽量勿着太休闲的服装），沙滩裤任何时候都不能穿。凉鞋、运动鞋可以穿，但洞洞鞋不能穿。</a:t>
            </a:r>
          </a:p>
          <a:p>
            <a:pPr algn="just">
              <a:lnSpc>
                <a:spcPct val="150000"/>
              </a:lnSpc>
              <a:defRPr/>
            </a:pPr>
            <a:endParaRPr lang="zh-CN" altLang="en-US" sz="2000" dirty="0">
              <a:solidFill>
                <a:schemeClr val="tx1"/>
              </a:solidFill>
              <a:latin typeface="微软雅黑" panose="020B0503020204020204" pitchFamily="34" charset="-122"/>
              <a:ea typeface="微软雅黑" panose="020B0503020204020204" pitchFamily="34" charset="-122"/>
            </a:endParaRPr>
          </a:p>
          <a:p>
            <a:pPr algn="just">
              <a:lnSpc>
                <a:spcPct val="150000"/>
              </a:lnSpc>
              <a:defRPr/>
            </a:pPr>
            <a:r>
              <a:rPr lang="en-US" altLang="zh-CN" sz="2000" b="1" dirty="0" smtClean="0">
                <a:solidFill>
                  <a:schemeClr val="tx1"/>
                </a:solidFill>
                <a:latin typeface="微软雅黑" panose="020B0503020204020204" pitchFamily="34" charset="-122"/>
                <a:ea typeface="微软雅黑" panose="020B0503020204020204" pitchFamily="34" charset="-122"/>
              </a:rPr>
              <a:t>Q</a:t>
            </a:r>
            <a:r>
              <a:rPr lang="zh-CN" altLang="en-US" sz="2000" b="1" dirty="0" smtClean="0">
                <a:solidFill>
                  <a:schemeClr val="tx1"/>
                </a:solidFill>
                <a:latin typeface="微软雅黑" panose="020B0503020204020204" pitchFamily="34" charset="-122"/>
                <a:ea typeface="微软雅黑" panose="020B0503020204020204" pitchFamily="34" charset="-122"/>
              </a:rPr>
              <a:t>：女</a:t>
            </a:r>
            <a:r>
              <a:rPr lang="zh-CN" altLang="en-US" sz="2000" b="1" dirty="0">
                <a:solidFill>
                  <a:schemeClr val="tx1"/>
                </a:solidFill>
                <a:latin typeface="微软雅黑" panose="020B0503020204020204" pitchFamily="34" charset="-122"/>
                <a:ea typeface="微软雅黑" panose="020B0503020204020204" pitchFamily="34" charset="-122"/>
              </a:rPr>
              <a:t>同事能否穿短裤上班？</a:t>
            </a:r>
          </a:p>
          <a:p>
            <a:pPr algn="just">
              <a:lnSpc>
                <a:spcPct val="150000"/>
              </a:lnSpc>
              <a:defRPr/>
            </a:pPr>
            <a:r>
              <a:rPr lang="en-US" altLang="zh-CN" sz="2000" dirty="0" smtClean="0">
                <a:solidFill>
                  <a:srgbClr val="00B050"/>
                </a:solidFill>
                <a:latin typeface="微软雅黑" panose="020B0503020204020204" pitchFamily="34" charset="-122"/>
                <a:ea typeface="微软雅黑" panose="020B0503020204020204" pitchFamily="34" charset="-122"/>
              </a:rPr>
              <a:t>A</a:t>
            </a:r>
            <a:r>
              <a:rPr lang="zh-CN" altLang="en-US" sz="2000" dirty="0" smtClean="0">
                <a:solidFill>
                  <a:srgbClr val="00B050"/>
                </a:solidFill>
                <a:latin typeface="微软雅黑" panose="020B0503020204020204" pitchFamily="34" charset="-122"/>
                <a:ea typeface="微软雅黑" panose="020B0503020204020204" pitchFamily="34" charset="-122"/>
              </a:rPr>
              <a:t>：未</a:t>
            </a:r>
            <a:r>
              <a:rPr lang="zh-CN" altLang="en-US" sz="2000" dirty="0">
                <a:solidFill>
                  <a:srgbClr val="00B050"/>
                </a:solidFill>
                <a:latin typeface="微软雅黑" panose="020B0503020204020204" pitchFamily="34" charset="-122"/>
                <a:ea typeface="微软雅黑" panose="020B0503020204020204" pitchFamily="34" charset="-122"/>
              </a:rPr>
              <a:t>到膝盖处的短裤不能穿</a:t>
            </a:r>
            <a:r>
              <a:rPr lang="zh-CN" altLang="en-US" sz="2000" dirty="0" smtClean="0">
                <a:solidFill>
                  <a:srgbClr val="00B050"/>
                </a:solidFill>
                <a:latin typeface="微软雅黑" panose="020B0503020204020204" pitchFamily="34" charset="-122"/>
                <a:ea typeface="微软雅黑" panose="020B0503020204020204" pitchFamily="34" charset="-122"/>
              </a:rPr>
              <a:t>。</a:t>
            </a:r>
            <a:endParaRPr lang="zh-CN" altLang="en-US" sz="2000" dirty="0">
              <a:solidFill>
                <a:srgbClr val="00B050"/>
              </a:solidFill>
              <a:latin typeface="微软雅黑" panose="020B0503020204020204" pitchFamily="34" charset="-122"/>
              <a:ea typeface="微软雅黑" panose="020B0503020204020204" pitchFamily="34" charset="-122"/>
            </a:endParaRPr>
          </a:p>
        </p:txBody>
      </p:sp>
      <p:sp>
        <p:nvSpPr>
          <p:cNvPr id="5" name="矩形 4"/>
          <p:cNvSpPr/>
          <p:nvPr/>
        </p:nvSpPr>
        <p:spPr>
          <a:xfrm>
            <a:off x="0" y="0"/>
            <a:ext cx="9144000" cy="648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6" name="矩形 5"/>
          <p:cNvSpPr/>
          <p:nvPr/>
        </p:nvSpPr>
        <p:spPr>
          <a:xfrm>
            <a:off x="0" y="72000"/>
            <a:ext cx="5760000" cy="504000"/>
          </a:xfrm>
          <a:prstGeom prst="rect">
            <a:avLst/>
          </a:prstGeom>
          <a:solidFill>
            <a:srgbClr val="EB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800" b="1" dirty="0">
                <a:latin typeface="微软雅黑" panose="020B0503020204020204" pitchFamily="34" charset="-122"/>
                <a:ea typeface="微软雅黑" panose="020B0503020204020204" pitchFamily="34" charset="-122"/>
              </a:rPr>
              <a:t>员工行为管理</a:t>
            </a:r>
            <a:r>
              <a:rPr lang="zh-CN" altLang="en-US" sz="2800" b="1" dirty="0" smtClean="0">
                <a:latin typeface="微软雅黑" panose="020B0503020204020204" pitchFamily="34" charset="-122"/>
                <a:ea typeface="微软雅黑" panose="020B0503020204020204" pitchFamily="34" charset="-122"/>
              </a:rPr>
              <a:t>制度释疑</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4188798442"/>
      </p:ext>
    </p:extLst>
  </p:cSld>
  <p:clrMapOvr>
    <a:masterClrMapping/>
  </p:clrMapOvr>
  <p:transition spd="slow">
    <p:wipe dir="d"/>
  </p:transition>
  <p:timing>
    <p:tnLst>
      <p:par>
        <p:cTn id="1" dur="indefinite" restart="never" fill="hold"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78000" y="894898"/>
            <a:ext cx="8388000" cy="5478423"/>
          </a:xfrm>
          <a:prstGeom prst="rect">
            <a:avLst/>
          </a:prstGeom>
        </p:spPr>
        <p:txBody>
          <a:bodyPr wrap="square">
            <a:spAutoFit/>
          </a:bodyPr>
          <a:lstStyle/>
          <a:p>
            <a:pPr algn="just">
              <a:lnSpc>
                <a:spcPct val="125000"/>
              </a:lnSpc>
              <a:defRPr/>
            </a:pPr>
            <a:r>
              <a:rPr lang="en-US" altLang="zh-CN" sz="2000" b="1" dirty="0" smtClean="0">
                <a:solidFill>
                  <a:schemeClr val="tx1"/>
                </a:solidFill>
                <a:latin typeface="微软雅黑" panose="020B0503020204020204" pitchFamily="34" charset="-122"/>
                <a:ea typeface="微软雅黑" panose="020B0503020204020204" pitchFamily="34" charset="-122"/>
              </a:rPr>
              <a:t>Q</a:t>
            </a:r>
            <a:r>
              <a:rPr lang="zh-CN" altLang="en-US" sz="2000" b="1" dirty="0" smtClean="0">
                <a:solidFill>
                  <a:schemeClr val="tx1"/>
                </a:solidFill>
                <a:latin typeface="微软雅黑" panose="020B0503020204020204" pitchFamily="34" charset="-122"/>
                <a:ea typeface="微软雅黑" panose="020B0503020204020204" pitchFamily="34" charset="-122"/>
              </a:rPr>
              <a:t>：星期五</a:t>
            </a:r>
            <a:r>
              <a:rPr lang="zh-CN" altLang="en-US" sz="2000" b="1" dirty="0">
                <a:solidFill>
                  <a:schemeClr val="tx1"/>
                </a:solidFill>
                <a:latin typeface="微软雅黑" panose="020B0503020204020204" pitchFamily="34" charset="-122"/>
                <a:ea typeface="微软雅黑" panose="020B0503020204020204" pitchFamily="34" charset="-122"/>
              </a:rPr>
              <a:t>员工可适当着休闲</a:t>
            </a:r>
            <a:r>
              <a:rPr lang="zh-CN" altLang="en-US" sz="2000" b="1" dirty="0" smtClean="0">
                <a:solidFill>
                  <a:schemeClr val="tx1"/>
                </a:solidFill>
                <a:latin typeface="微软雅黑" panose="020B0503020204020204" pitchFamily="34" charset="-122"/>
                <a:ea typeface="微软雅黑" panose="020B0503020204020204" pitchFamily="34" charset="-122"/>
              </a:rPr>
              <a:t>服装是什么意思？</a:t>
            </a:r>
            <a:endParaRPr lang="zh-CN" altLang="en-US" sz="2000" b="1" dirty="0">
              <a:solidFill>
                <a:schemeClr val="tx1"/>
              </a:solidFill>
              <a:latin typeface="微软雅黑" panose="020B0503020204020204" pitchFamily="34" charset="-122"/>
              <a:ea typeface="微软雅黑" panose="020B0503020204020204" pitchFamily="34" charset="-122"/>
            </a:endParaRPr>
          </a:p>
          <a:p>
            <a:pPr algn="just">
              <a:lnSpc>
                <a:spcPct val="125000"/>
              </a:lnSpc>
              <a:defRPr/>
            </a:pPr>
            <a:r>
              <a:rPr lang="en-US" altLang="zh-CN" sz="2000" dirty="0" smtClean="0">
                <a:solidFill>
                  <a:srgbClr val="00B050"/>
                </a:solidFill>
                <a:latin typeface="微软雅黑" panose="020B0503020204020204" pitchFamily="34" charset="-122"/>
                <a:ea typeface="微软雅黑" panose="020B0503020204020204" pitchFamily="34" charset="-122"/>
              </a:rPr>
              <a:t>A</a:t>
            </a:r>
            <a:r>
              <a:rPr lang="zh-CN" altLang="en-US" sz="2000" dirty="0" smtClean="0">
                <a:solidFill>
                  <a:srgbClr val="00B050"/>
                </a:solidFill>
                <a:latin typeface="微软雅黑" panose="020B0503020204020204" pitchFamily="34" charset="-122"/>
                <a:ea typeface="微软雅黑" panose="020B0503020204020204" pitchFamily="34" charset="-122"/>
              </a:rPr>
              <a:t>：意思</a:t>
            </a:r>
            <a:r>
              <a:rPr lang="zh-CN" altLang="en-US" sz="2000" dirty="0">
                <a:solidFill>
                  <a:srgbClr val="00B050"/>
                </a:solidFill>
                <a:latin typeface="微软雅黑" panose="020B0503020204020204" pitchFamily="34" charset="-122"/>
                <a:ea typeface="微软雅黑" panose="020B0503020204020204" pitchFamily="34" charset="-122"/>
              </a:rPr>
              <a:t>是星期五可穿</a:t>
            </a:r>
            <a:r>
              <a:rPr lang="en-US" altLang="zh-CN" sz="2000" dirty="0">
                <a:solidFill>
                  <a:srgbClr val="00B050"/>
                </a:solidFill>
                <a:latin typeface="微软雅黑" panose="020B0503020204020204" pitchFamily="34" charset="-122"/>
                <a:ea typeface="微软雅黑" panose="020B0503020204020204" pitchFamily="34" charset="-122"/>
              </a:rPr>
              <a:t>T</a:t>
            </a:r>
            <a:r>
              <a:rPr lang="zh-CN" altLang="en-US" sz="2000" dirty="0">
                <a:solidFill>
                  <a:srgbClr val="00B050"/>
                </a:solidFill>
                <a:latin typeface="微软雅黑" panose="020B0503020204020204" pitchFamily="34" charset="-122"/>
                <a:ea typeface="微软雅黑" panose="020B0503020204020204" pitchFamily="34" charset="-122"/>
              </a:rPr>
              <a:t>恤，牛仔裤等，但周一至周四应尽量避免过于休闲的服饰。任何时候都不能穿短裤，拖鞋，背心等上班，包括星期五也不行</a:t>
            </a:r>
            <a:r>
              <a:rPr lang="zh-CN" altLang="en-US" sz="2000" dirty="0" smtClean="0">
                <a:solidFill>
                  <a:srgbClr val="00B050"/>
                </a:solidFill>
                <a:latin typeface="微软雅黑" panose="020B0503020204020204" pitchFamily="34" charset="-122"/>
                <a:ea typeface="微软雅黑" panose="020B0503020204020204" pitchFamily="34" charset="-122"/>
              </a:rPr>
              <a:t>。</a:t>
            </a:r>
            <a:endParaRPr lang="en-US" altLang="zh-CN" sz="2000" dirty="0" smtClean="0">
              <a:solidFill>
                <a:srgbClr val="00B050"/>
              </a:solidFill>
              <a:latin typeface="微软雅黑" panose="020B0503020204020204" pitchFamily="34" charset="-122"/>
              <a:ea typeface="微软雅黑" panose="020B0503020204020204" pitchFamily="34" charset="-122"/>
            </a:endParaRPr>
          </a:p>
          <a:p>
            <a:pPr algn="just">
              <a:lnSpc>
                <a:spcPct val="125000"/>
              </a:lnSpc>
              <a:defRPr/>
            </a:pPr>
            <a:endParaRPr lang="en-US" altLang="zh-CN" sz="2000" dirty="0">
              <a:solidFill>
                <a:schemeClr val="tx1"/>
              </a:solidFill>
              <a:latin typeface="微软雅黑" panose="020B0503020204020204" pitchFamily="34" charset="-122"/>
              <a:ea typeface="微软雅黑" panose="020B0503020204020204" pitchFamily="34" charset="-122"/>
            </a:endParaRPr>
          </a:p>
          <a:p>
            <a:pPr algn="just">
              <a:lnSpc>
                <a:spcPct val="125000"/>
              </a:lnSpc>
              <a:defRPr/>
            </a:pPr>
            <a:r>
              <a:rPr lang="en-US" altLang="zh-CN" sz="2000" b="1" dirty="0">
                <a:solidFill>
                  <a:schemeClr val="tx1"/>
                </a:solidFill>
                <a:latin typeface="微软雅黑" panose="020B0503020204020204" pitchFamily="34" charset="-122"/>
                <a:ea typeface="微软雅黑" panose="020B0503020204020204" pitchFamily="34" charset="-122"/>
              </a:rPr>
              <a:t>Q</a:t>
            </a:r>
            <a:r>
              <a:rPr lang="zh-CN" altLang="en-US" sz="2000" b="1" dirty="0">
                <a:solidFill>
                  <a:schemeClr val="tx1"/>
                </a:solidFill>
                <a:latin typeface="微软雅黑" panose="020B0503020204020204" pitchFamily="34" charset="-122"/>
                <a:ea typeface="微软雅黑" panose="020B0503020204020204" pitchFamily="34" charset="-122"/>
              </a:rPr>
              <a:t>：什么叫正装？</a:t>
            </a:r>
          </a:p>
          <a:p>
            <a:pPr algn="just">
              <a:lnSpc>
                <a:spcPct val="125000"/>
              </a:lnSpc>
              <a:spcBef>
                <a:spcPct val="50000"/>
              </a:spcBef>
              <a:defRPr/>
            </a:pPr>
            <a:r>
              <a:rPr lang="en-US" altLang="zh-CN" sz="2000" dirty="0">
                <a:solidFill>
                  <a:srgbClr val="00B050"/>
                </a:solidFill>
                <a:latin typeface="微软雅黑" panose="020B0503020204020204" pitchFamily="34" charset="-122"/>
                <a:ea typeface="微软雅黑" panose="020B0503020204020204" pitchFamily="34" charset="-122"/>
              </a:rPr>
              <a:t>A</a:t>
            </a:r>
            <a:r>
              <a:rPr lang="zh-CN" altLang="en-US" sz="2000" dirty="0">
                <a:solidFill>
                  <a:srgbClr val="00B050"/>
                </a:solidFill>
                <a:latin typeface="微软雅黑" panose="020B0503020204020204" pitchFamily="34" charset="-122"/>
                <a:ea typeface="微软雅黑" panose="020B0503020204020204" pitchFamily="34" charset="-122"/>
              </a:rPr>
              <a:t>：在重要会议或商务活动中应着正装，正装常指衬衣，西装，西裤，领带，深色皮鞋；女士着衬衣，西裤（或西裙）等。</a:t>
            </a:r>
          </a:p>
          <a:p>
            <a:pPr algn="just">
              <a:lnSpc>
                <a:spcPct val="125000"/>
              </a:lnSpc>
              <a:spcBef>
                <a:spcPct val="50000"/>
              </a:spcBef>
              <a:defRPr/>
            </a:pPr>
            <a:endParaRPr lang="zh-CN" altLang="en-US" sz="2000" dirty="0">
              <a:solidFill>
                <a:srgbClr val="00B0F0"/>
              </a:solidFill>
              <a:latin typeface="微软雅黑" panose="020B0503020204020204" pitchFamily="34" charset="-122"/>
              <a:ea typeface="微软雅黑" panose="020B0503020204020204" pitchFamily="34" charset="-122"/>
            </a:endParaRPr>
          </a:p>
          <a:p>
            <a:pPr algn="just">
              <a:lnSpc>
                <a:spcPct val="125000"/>
              </a:lnSpc>
              <a:spcBef>
                <a:spcPct val="50000"/>
              </a:spcBef>
              <a:defRPr/>
            </a:pPr>
            <a:r>
              <a:rPr lang="en-US" altLang="zh-CN" sz="2000" b="1" dirty="0">
                <a:solidFill>
                  <a:schemeClr val="tx1"/>
                </a:solidFill>
                <a:latin typeface="微软雅黑" panose="020B0503020204020204" pitchFamily="34" charset="-122"/>
                <a:ea typeface="微软雅黑" panose="020B0503020204020204" pitchFamily="34" charset="-122"/>
              </a:rPr>
              <a:t>Q</a:t>
            </a:r>
            <a:r>
              <a:rPr lang="zh-CN" altLang="en-US" sz="2000" b="1" dirty="0">
                <a:solidFill>
                  <a:schemeClr val="tx1"/>
                </a:solidFill>
                <a:latin typeface="微软雅黑" panose="020B0503020204020204" pitchFamily="34" charset="-122"/>
                <a:ea typeface="微软雅黑" panose="020B0503020204020204" pitchFamily="34" charset="-122"/>
              </a:rPr>
              <a:t>：周末来公司的时候是否需要佩戴工牌？</a:t>
            </a:r>
          </a:p>
          <a:p>
            <a:pPr algn="just">
              <a:lnSpc>
                <a:spcPct val="125000"/>
              </a:lnSpc>
              <a:spcBef>
                <a:spcPct val="50000"/>
              </a:spcBef>
              <a:defRPr/>
            </a:pPr>
            <a:r>
              <a:rPr lang="en-US" altLang="zh-CN" sz="2000" dirty="0">
                <a:solidFill>
                  <a:srgbClr val="00B050"/>
                </a:solidFill>
                <a:latin typeface="微软雅黑" panose="020B0503020204020204" pitchFamily="34" charset="-122"/>
                <a:ea typeface="微软雅黑" panose="020B0503020204020204" pitchFamily="34" charset="-122"/>
              </a:rPr>
              <a:t>A</a:t>
            </a:r>
            <a:r>
              <a:rPr lang="zh-CN" altLang="en-US" sz="2000" dirty="0">
                <a:solidFill>
                  <a:srgbClr val="00B050"/>
                </a:solidFill>
                <a:latin typeface="微软雅黑" panose="020B0503020204020204" pitchFamily="34" charset="-122"/>
                <a:ea typeface="微软雅黑" panose="020B0503020204020204" pitchFamily="34" charset="-122"/>
              </a:rPr>
              <a:t>：需要，员工任何时候来公司都需要佩戴工牌，否则保安将有权阻止入内。如果忘记佩戴工牌，应向保安证明自己的身份，并主动借用访客证代替，用完需及时归还</a:t>
            </a:r>
            <a:r>
              <a:rPr lang="zh-CN" altLang="en-US" sz="2000" dirty="0" smtClean="0">
                <a:solidFill>
                  <a:srgbClr val="00B050"/>
                </a:solidFill>
                <a:latin typeface="微软雅黑" panose="020B0503020204020204" pitchFamily="34" charset="-122"/>
                <a:ea typeface="微软雅黑" panose="020B0503020204020204" pitchFamily="34" charset="-122"/>
              </a:rPr>
              <a:t>。</a:t>
            </a:r>
            <a:endParaRPr lang="zh-CN" altLang="en-US" sz="2000" dirty="0">
              <a:solidFill>
                <a:srgbClr val="00B050"/>
              </a:solidFill>
              <a:latin typeface="微软雅黑" panose="020B0503020204020204" pitchFamily="34" charset="-122"/>
              <a:ea typeface="微软雅黑" panose="020B0503020204020204" pitchFamily="34" charset="-122"/>
            </a:endParaRPr>
          </a:p>
        </p:txBody>
      </p:sp>
      <p:sp>
        <p:nvSpPr>
          <p:cNvPr id="5" name="矩形 4"/>
          <p:cNvSpPr/>
          <p:nvPr/>
        </p:nvSpPr>
        <p:spPr>
          <a:xfrm>
            <a:off x="0" y="0"/>
            <a:ext cx="9144000" cy="648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6" name="矩形 5"/>
          <p:cNvSpPr/>
          <p:nvPr/>
        </p:nvSpPr>
        <p:spPr>
          <a:xfrm>
            <a:off x="0" y="72000"/>
            <a:ext cx="5760000" cy="504000"/>
          </a:xfrm>
          <a:prstGeom prst="rect">
            <a:avLst/>
          </a:prstGeom>
          <a:solidFill>
            <a:srgbClr val="EB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800" b="1" dirty="0">
                <a:latin typeface="微软雅黑" panose="020B0503020204020204" pitchFamily="34" charset="-122"/>
                <a:ea typeface="微软雅黑" panose="020B0503020204020204" pitchFamily="34" charset="-122"/>
              </a:rPr>
              <a:t>员工行为管理</a:t>
            </a:r>
            <a:r>
              <a:rPr lang="zh-CN" altLang="en-US" sz="2800" b="1" dirty="0" smtClean="0">
                <a:latin typeface="微软雅黑" panose="020B0503020204020204" pitchFamily="34" charset="-122"/>
                <a:ea typeface="微软雅黑" panose="020B0503020204020204" pitchFamily="34" charset="-122"/>
              </a:rPr>
              <a:t>制度释疑</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4208409444"/>
      </p:ext>
    </p:extLst>
  </p:cSld>
  <p:clrMapOvr>
    <a:masterClrMapping/>
  </p:clrMapOvr>
  <p:transition spd="slow">
    <p:wipe dir="d"/>
  </p:transition>
  <p:timing>
    <p:tnLst>
      <p:par>
        <p:cTn id="1" dur="indefinite" restart="never" fill="hold"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78000" y="970901"/>
            <a:ext cx="8388000" cy="3323987"/>
          </a:xfrm>
          <a:prstGeom prst="rect">
            <a:avLst/>
          </a:prstGeom>
        </p:spPr>
        <p:txBody>
          <a:bodyPr wrap="square">
            <a:spAutoFit/>
          </a:bodyPr>
          <a:lstStyle/>
          <a:p>
            <a:pPr algn="just">
              <a:lnSpc>
                <a:spcPct val="150000"/>
              </a:lnSpc>
              <a:defRPr/>
            </a:pPr>
            <a:r>
              <a:rPr lang="en-US" altLang="zh-CN" sz="2000" b="1" dirty="0" smtClean="0">
                <a:solidFill>
                  <a:schemeClr val="tx1"/>
                </a:solidFill>
                <a:latin typeface="微软雅黑" panose="020B0503020204020204" pitchFamily="34" charset="-122"/>
                <a:ea typeface="微软雅黑" panose="020B0503020204020204" pitchFamily="34" charset="-122"/>
              </a:rPr>
              <a:t>Q</a:t>
            </a:r>
            <a:r>
              <a:rPr lang="zh-CN" altLang="en-US" sz="2000" b="1" dirty="0">
                <a:solidFill>
                  <a:schemeClr val="tx1"/>
                </a:solidFill>
                <a:latin typeface="微软雅黑" panose="020B0503020204020204" pitchFamily="34" charset="-122"/>
                <a:ea typeface="微软雅黑" panose="020B0503020204020204" pitchFamily="34" charset="-122"/>
              </a:rPr>
              <a:t>：个人座位上能否摆放个人喜欢的饰品，植物，图片等？</a:t>
            </a:r>
          </a:p>
          <a:p>
            <a:pPr algn="just">
              <a:lnSpc>
                <a:spcPct val="150000"/>
              </a:lnSpc>
              <a:defRPr/>
            </a:pPr>
            <a:r>
              <a:rPr lang="en-US" altLang="zh-CN" sz="2000" dirty="0">
                <a:solidFill>
                  <a:srgbClr val="00B050"/>
                </a:solidFill>
                <a:latin typeface="微软雅黑" panose="020B0503020204020204" pitchFamily="34" charset="-122"/>
                <a:ea typeface="微软雅黑" panose="020B0503020204020204" pitchFamily="34" charset="-122"/>
              </a:rPr>
              <a:t>A</a:t>
            </a:r>
            <a:r>
              <a:rPr lang="zh-CN" altLang="en-US" sz="2000" dirty="0">
                <a:solidFill>
                  <a:srgbClr val="00B050"/>
                </a:solidFill>
                <a:latin typeface="微软雅黑" panose="020B0503020204020204" pitchFamily="34" charset="-122"/>
                <a:ea typeface="微软雅黑" panose="020B0503020204020204" pitchFamily="34" charset="-122"/>
              </a:rPr>
              <a:t>：可以，但需考虑到与整体办公环境协调，不得放违反法律法规，奇型怪状的物品。</a:t>
            </a:r>
          </a:p>
          <a:p>
            <a:pPr algn="just">
              <a:lnSpc>
                <a:spcPct val="150000"/>
              </a:lnSpc>
              <a:defRPr/>
            </a:pPr>
            <a:endParaRPr lang="zh-CN" altLang="en-US" sz="2000" dirty="0">
              <a:solidFill>
                <a:schemeClr val="tx1"/>
              </a:solidFill>
              <a:latin typeface="微软雅黑" panose="020B0503020204020204" pitchFamily="34" charset="-122"/>
              <a:ea typeface="微软雅黑" panose="020B0503020204020204" pitchFamily="34" charset="-122"/>
            </a:endParaRPr>
          </a:p>
          <a:p>
            <a:pPr algn="just">
              <a:lnSpc>
                <a:spcPct val="150000"/>
              </a:lnSpc>
              <a:defRPr/>
            </a:pPr>
            <a:r>
              <a:rPr lang="en-US" altLang="zh-CN" sz="2000" b="1" dirty="0">
                <a:solidFill>
                  <a:schemeClr val="tx1"/>
                </a:solidFill>
                <a:latin typeface="微软雅黑" panose="020B0503020204020204" pitchFamily="34" charset="-122"/>
                <a:ea typeface="微软雅黑" panose="020B0503020204020204" pitchFamily="34" charset="-122"/>
              </a:rPr>
              <a:t>Q</a:t>
            </a:r>
            <a:r>
              <a:rPr lang="zh-CN" altLang="en-US" sz="2000" b="1" dirty="0">
                <a:solidFill>
                  <a:schemeClr val="tx1"/>
                </a:solidFill>
                <a:latin typeface="微软雅黑" panose="020B0503020204020204" pitchFamily="34" charset="-122"/>
                <a:ea typeface="微软雅黑" panose="020B0503020204020204" pitchFamily="34" charset="-122"/>
              </a:rPr>
              <a:t>：下午茶休息时间指的是什么时候？</a:t>
            </a:r>
          </a:p>
          <a:p>
            <a:pPr algn="just">
              <a:lnSpc>
                <a:spcPct val="150000"/>
              </a:lnSpc>
              <a:defRPr/>
            </a:pPr>
            <a:r>
              <a:rPr lang="en-US" altLang="zh-CN" sz="2000" dirty="0">
                <a:solidFill>
                  <a:srgbClr val="00B050"/>
                </a:solidFill>
                <a:latin typeface="微软雅黑" panose="020B0503020204020204" pitchFamily="34" charset="-122"/>
                <a:ea typeface="微软雅黑" panose="020B0503020204020204" pitchFamily="34" charset="-122"/>
              </a:rPr>
              <a:t>A</a:t>
            </a:r>
            <a:r>
              <a:rPr lang="zh-CN" altLang="en-US" sz="2000" dirty="0">
                <a:solidFill>
                  <a:srgbClr val="00B050"/>
                </a:solidFill>
                <a:latin typeface="微软雅黑" panose="020B0503020204020204" pitchFamily="34" charset="-122"/>
                <a:ea typeface="微软雅黑" panose="020B0503020204020204" pitchFamily="34" charset="-122"/>
              </a:rPr>
              <a:t>：公司各部门可根据实际工作情况，安排</a:t>
            </a:r>
            <a:r>
              <a:rPr lang="en-US" altLang="zh-CN" sz="2000" dirty="0">
                <a:solidFill>
                  <a:srgbClr val="00B050"/>
                </a:solidFill>
                <a:latin typeface="微软雅黑" panose="020B0503020204020204" pitchFamily="34" charset="-122"/>
                <a:ea typeface="微软雅黑" panose="020B0503020204020204" pitchFamily="34" charset="-122"/>
              </a:rPr>
              <a:t>10</a:t>
            </a:r>
            <a:r>
              <a:rPr lang="zh-CN" altLang="en-US" sz="2000" dirty="0">
                <a:solidFill>
                  <a:srgbClr val="00B050"/>
                </a:solidFill>
                <a:latin typeface="微软雅黑" panose="020B0503020204020204" pitchFamily="34" charset="-122"/>
                <a:ea typeface="微软雅黑" panose="020B0503020204020204" pitchFamily="34" charset="-122"/>
              </a:rPr>
              <a:t>～</a:t>
            </a:r>
            <a:r>
              <a:rPr lang="en-US" altLang="zh-CN" sz="2000" dirty="0">
                <a:solidFill>
                  <a:srgbClr val="00B050"/>
                </a:solidFill>
                <a:latin typeface="微软雅黑" panose="020B0503020204020204" pitchFamily="34" charset="-122"/>
                <a:ea typeface="微软雅黑" panose="020B0503020204020204" pitchFamily="34" charset="-122"/>
              </a:rPr>
              <a:t>15</a:t>
            </a:r>
            <a:r>
              <a:rPr lang="zh-CN" altLang="en-US" sz="2000" dirty="0">
                <a:solidFill>
                  <a:srgbClr val="00B050"/>
                </a:solidFill>
                <a:latin typeface="微软雅黑" panose="020B0503020204020204" pitchFamily="34" charset="-122"/>
                <a:ea typeface="微软雅黑" panose="020B0503020204020204" pitchFamily="34" charset="-122"/>
              </a:rPr>
              <a:t>分钟的下午休息时间，一般在</a:t>
            </a:r>
            <a:r>
              <a:rPr lang="en-US" altLang="zh-CN" sz="2000" dirty="0" smtClean="0">
                <a:solidFill>
                  <a:srgbClr val="00B050"/>
                </a:solidFill>
                <a:latin typeface="微软雅黑" panose="020B0503020204020204" pitchFamily="34" charset="-122"/>
                <a:ea typeface="微软雅黑" panose="020B0503020204020204" pitchFamily="34" charset="-122"/>
              </a:rPr>
              <a:t>16:00</a:t>
            </a:r>
            <a:r>
              <a:rPr lang="zh-CN" altLang="en-US" sz="2000" dirty="0">
                <a:solidFill>
                  <a:srgbClr val="00B050"/>
                </a:solidFill>
                <a:latin typeface="微软雅黑" panose="020B0503020204020204" pitchFamily="34" charset="-122"/>
                <a:ea typeface="微软雅黑" panose="020B0503020204020204" pitchFamily="34" charset="-122"/>
              </a:rPr>
              <a:t>～</a:t>
            </a:r>
            <a:r>
              <a:rPr lang="en-US" altLang="zh-CN" sz="2000" dirty="0" smtClean="0">
                <a:solidFill>
                  <a:srgbClr val="00B050"/>
                </a:solidFill>
                <a:latin typeface="微软雅黑" panose="020B0503020204020204" pitchFamily="34" charset="-122"/>
                <a:ea typeface="微软雅黑" panose="020B0503020204020204" pitchFamily="34" charset="-122"/>
              </a:rPr>
              <a:t>16:30</a:t>
            </a:r>
            <a:r>
              <a:rPr lang="zh-CN" altLang="en-US" sz="2000" dirty="0" smtClean="0">
                <a:solidFill>
                  <a:srgbClr val="00B050"/>
                </a:solidFill>
                <a:latin typeface="微软雅黑" panose="020B0503020204020204" pitchFamily="34" charset="-122"/>
                <a:ea typeface="微软雅黑" panose="020B0503020204020204" pitchFamily="34" charset="-122"/>
              </a:rPr>
              <a:t>，</a:t>
            </a:r>
            <a:r>
              <a:rPr lang="zh-CN" altLang="en-US" sz="2000" dirty="0">
                <a:solidFill>
                  <a:srgbClr val="00B050"/>
                </a:solidFill>
                <a:latin typeface="微软雅黑" panose="020B0503020204020204" pitchFamily="34" charset="-122"/>
                <a:ea typeface="微软雅黑" panose="020B0503020204020204" pitchFamily="34" charset="-122"/>
              </a:rPr>
              <a:t>具体由各部门领导根据工作情况具体安排。</a:t>
            </a:r>
          </a:p>
        </p:txBody>
      </p:sp>
      <p:sp>
        <p:nvSpPr>
          <p:cNvPr id="5" name="矩形 4"/>
          <p:cNvSpPr/>
          <p:nvPr/>
        </p:nvSpPr>
        <p:spPr>
          <a:xfrm>
            <a:off x="0" y="0"/>
            <a:ext cx="9144000" cy="648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6" name="矩形 5"/>
          <p:cNvSpPr/>
          <p:nvPr/>
        </p:nvSpPr>
        <p:spPr>
          <a:xfrm>
            <a:off x="0" y="72000"/>
            <a:ext cx="5760000" cy="504000"/>
          </a:xfrm>
          <a:prstGeom prst="rect">
            <a:avLst/>
          </a:prstGeom>
          <a:solidFill>
            <a:srgbClr val="EB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800" b="1" dirty="0">
                <a:latin typeface="微软雅黑" panose="020B0503020204020204" pitchFamily="34" charset="-122"/>
                <a:ea typeface="微软雅黑" panose="020B0503020204020204" pitchFamily="34" charset="-122"/>
              </a:rPr>
              <a:t>员工行为管理</a:t>
            </a:r>
            <a:r>
              <a:rPr lang="zh-CN" altLang="en-US" sz="2800" b="1" dirty="0" smtClean="0">
                <a:latin typeface="微软雅黑" panose="020B0503020204020204" pitchFamily="34" charset="-122"/>
                <a:ea typeface="微软雅黑" panose="020B0503020204020204" pitchFamily="34" charset="-122"/>
              </a:rPr>
              <a:t>制度释疑</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1398187905"/>
      </p:ext>
    </p:extLst>
  </p:cSld>
  <p:clrMapOvr>
    <a:masterClrMapping/>
  </p:clrMapOvr>
  <p:transition spd="slow">
    <p:wipe dir="d"/>
  </p:transition>
  <p:timing>
    <p:tnLst>
      <p:par>
        <p:cTn id="1" dur="indefinite" restart="never" fill="hold"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grpSp>
        <p:nvGrpSpPr>
          <p:cNvPr id="3" name="组合 2"/>
          <p:cNvGrpSpPr/>
          <p:nvPr/>
        </p:nvGrpSpPr>
        <p:grpSpPr>
          <a:xfrm>
            <a:off x="-497895" y="-695010"/>
            <a:ext cx="9863072" cy="3172755"/>
            <a:chOff x="-497895" y="-695010"/>
            <a:chExt cx="9863072" cy="3172755"/>
          </a:xfrm>
        </p:grpSpPr>
        <p:sp>
          <p:nvSpPr>
            <p:cNvPr id="4" name="椭圆 3"/>
            <p:cNvSpPr/>
            <p:nvPr/>
          </p:nvSpPr>
          <p:spPr>
            <a:xfrm>
              <a:off x="-61866" y="-172033"/>
              <a:ext cx="1981014" cy="1981014"/>
            </a:xfrm>
            <a:prstGeom prst="ellipse">
              <a:avLst/>
            </a:prstGeom>
            <a:solidFill>
              <a:schemeClr val="bg1"/>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14679" y="-351929"/>
              <a:ext cx="1981014" cy="1981014"/>
            </a:xfrm>
            <a:prstGeom prst="ellipse">
              <a:avLst/>
            </a:prstGeom>
            <a:solidFill>
              <a:schemeClr val="bg1"/>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928641" y="175013"/>
              <a:ext cx="1981014" cy="1981014"/>
            </a:xfrm>
            <a:prstGeom prst="ellipse">
              <a:avLst/>
            </a:prstGeom>
            <a:solidFill>
              <a:schemeClr val="bg1"/>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405186" y="-351929"/>
              <a:ext cx="1981014" cy="1981014"/>
            </a:xfrm>
            <a:prstGeom prst="ellipse">
              <a:avLst/>
            </a:prstGeom>
            <a:solidFill>
              <a:schemeClr val="bg1"/>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214482" y="-82947"/>
              <a:ext cx="1981014" cy="1981014"/>
            </a:xfrm>
            <a:prstGeom prst="ellipse">
              <a:avLst/>
            </a:prstGeom>
            <a:solidFill>
              <a:schemeClr val="bg1"/>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204989" y="-347631"/>
              <a:ext cx="1981014" cy="1981014"/>
            </a:xfrm>
            <a:prstGeom prst="ellipse">
              <a:avLst/>
            </a:prstGeom>
            <a:solidFill>
              <a:schemeClr val="bg1"/>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385975" y="-423831"/>
              <a:ext cx="1981014" cy="1981014"/>
            </a:xfrm>
            <a:prstGeom prst="ellipse">
              <a:avLst/>
            </a:prstGeom>
            <a:solidFill>
              <a:schemeClr val="bg1"/>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510134" y="49915"/>
              <a:ext cx="1981014" cy="1981014"/>
            </a:xfrm>
            <a:prstGeom prst="ellipse">
              <a:avLst/>
            </a:prstGeom>
            <a:solidFill>
              <a:schemeClr val="bg1"/>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5404394" y="-41525"/>
              <a:ext cx="1981014" cy="1981014"/>
            </a:xfrm>
            <a:prstGeom prst="ellipse">
              <a:avLst/>
            </a:prstGeom>
            <a:solidFill>
              <a:schemeClr val="bg1"/>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6670374" y="175013"/>
              <a:ext cx="1981014" cy="1981014"/>
            </a:xfrm>
            <a:prstGeom prst="ellipse">
              <a:avLst/>
            </a:prstGeom>
            <a:solidFill>
              <a:schemeClr val="bg1"/>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6670374" y="-178584"/>
              <a:ext cx="1981014" cy="1981014"/>
            </a:xfrm>
            <a:prstGeom prst="ellipse">
              <a:avLst/>
            </a:prstGeom>
            <a:solidFill>
              <a:schemeClr val="bg1"/>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4581341" y="-41525"/>
              <a:ext cx="1981014" cy="1981014"/>
            </a:xfrm>
            <a:prstGeom prst="ellipse">
              <a:avLst/>
            </a:prstGeom>
            <a:solidFill>
              <a:schemeClr val="bg1"/>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443368" y="201802"/>
              <a:ext cx="1981014" cy="1981014"/>
            </a:xfrm>
            <a:prstGeom prst="ellipse">
              <a:avLst/>
            </a:prstGeom>
            <a:solidFill>
              <a:schemeClr val="bg1"/>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988761" y="179115"/>
              <a:ext cx="1981014" cy="1981014"/>
            </a:xfrm>
            <a:prstGeom prst="ellipse">
              <a:avLst/>
            </a:prstGeom>
            <a:solidFill>
              <a:schemeClr val="bg1"/>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7384163" y="49915"/>
              <a:ext cx="1981014" cy="1981014"/>
            </a:xfrm>
            <a:prstGeom prst="ellipse">
              <a:avLst/>
            </a:prstGeom>
            <a:solidFill>
              <a:schemeClr val="bg1"/>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2749099" y="84910"/>
              <a:ext cx="1981014" cy="1981014"/>
            </a:xfrm>
            <a:prstGeom prst="ellipse">
              <a:avLst/>
            </a:prstGeom>
            <a:solidFill>
              <a:schemeClr val="bg1"/>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381670" y="460851"/>
              <a:ext cx="1981014" cy="1981014"/>
            </a:xfrm>
            <a:prstGeom prst="ellipse">
              <a:avLst/>
            </a:prstGeom>
            <a:solidFill>
              <a:schemeClr val="bg1"/>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492612" y="-224304"/>
              <a:ext cx="1981014" cy="1981014"/>
            </a:xfrm>
            <a:prstGeom prst="ellipse">
              <a:avLst/>
            </a:prstGeom>
            <a:solidFill>
              <a:schemeClr val="bg1"/>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1758592" y="-361363"/>
              <a:ext cx="1981014" cy="1981014"/>
            </a:xfrm>
            <a:prstGeom prst="ellipse">
              <a:avLst/>
            </a:prstGeom>
            <a:solidFill>
              <a:schemeClr val="bg1"/>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376482" y="-193070"/>
              <a:ext cx="1644428" cy="1644428"/>
            </a:xfrm>
            <a:prstGeom prst="ellipse">
              <a:avLst/>
            </a:prstGeom>
            <a:solidFill>
              <a:schemeClr val="bg1"/>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3452861" y="0"/>
              <a:ext cx="1981014" cy="1981014"/>
            </a:xfrm>
            <a:prstGeom prst="ellipse">
              <a:avLst/>
            </a:prstGeom>
            <a:solidFill>
              <a:schemeClr val="bg1"/>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497895" y="-225344"/>
              <a:ext cx="1981014" cy="1981014"/>
            </a:xfrm>
            <a:prstGeom prst="ellipse">
              <a:avLst/>
            </a:prstGeom>
            <a:solidFill>
              <a:schemeClr val="bg1"/>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022741" y="-695010"/>
              <a:ext cx="3172755" cy="3172755"/>
            </a:xfrm>
            <a:prstGeom prst="ellipse">
              <a:avLst/>
            </a:prstGeom>
            <a:solidFill>
              <a:schemeClr val="bg1"/>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椭圆 26"/>
          <p:cNvSpPr/>
          <p:nvPr/>
        </p:nvSpPr>
        <p:spPr>
          <a:xfrm>
            <a:off x="-16877" y="720750"/>
            <a:ext cx="2114441" cy="2114441"/>
          </a:xfrm>
          <a:prstGeom prst="ellipse">
            <a:avLst/>
          </a:prstGeom>
          <a:solidFill>
            <a:schemeClr val="bg1"/>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276104" y="1207788"/>
            <a:ext cx="2114441" cy="2114441"/>
          </a:xfrm>
          <a:prstGeom prst="ellipse">
            <a:avLst/>
          </a:prstGeom>
          <a:solidFill>
            <a:schemeClr val="bg1"/>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3966875" y="1403472"/>
            <a:ext cx="2114441" cy="2114441"/>
          </a:xfrm>
          <a:prstGeom prst="ellipse">
            <a:avLst/>
          </a:prstGeom>
          <a:solidFill>
            <a:schemeClr val="bg1"/>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612000" y="1201316"/>
            <a:ext cx="7920000" cy="1754326"/>
          </a:xfrm>
          <a:prstGeom prst="rect">
            <a:avLst/>
          </a:prstGeom>
        </p:spPr>
        <p:txBody>
          <a:bodyPr>
            <a:spAutoFit/>
          </a:bodyPr>
          <a:lstStyle/>
          <a:p>
            <a:pPr algn="ctr"/>
            <a:r>
              <a:rPr lang="zh-CN" altLang="en-US" sz="5400" dirty="0" smtClean="0">
                <a:solidFill>
                  <a:srgbClr val="FFFF00"/>
                </a:solidFill>
                <a:latin typeface="微软雅黑" pitchFamily="34" charset="-122"/>
                <a:ea typeface="微软雅黑" pitchFamily="34" charset="-122"/>
              </a:rPr>
              <a:t>让我们携手</a:t>
            </a:r>
            <a:r>
              <a:rPr lang="zh-CN" altLang="en-US" sz="5400" dirty="0">
                <a:solidFill>
                  <a:srgbClr val="FFFF00"/>
                </a:solidFill>
                <a:latin typeface="微软雅黑" pitchFamily="34" charset="-122"/>
                <a:ea typeface="微软雅黑" pitchFamily="34" charset="-122"/>
              </a:rPr>
              <a:t>共创</a:t>
            </a:r>
            <a:endParaRPr lang="en-US" altLang="zh-CN" sz="5400" dirty="0">
              <a:solidFill>
                <a:srgbClr val="FFFF00"/>
              </a:solidFill>
              <a:latin typeface="微软雅黑" pitchFamily="34" charset="-122"/>
              <a:ea typeface="微软雅黑" pitchFamily="34" charset="-122"/>
            </a:endParaRPr>
          </a:p>
          <a:p>
            <a:pPr algn="ctr"/>
            <a:r>
              <a:rPr lang="zh-CN" altLang="en-US" sz="5400" dirty="0">
                <a:solidFill>
                  <a:schemeClr val="bg1"/>
                </a:solidFill>
                <a:latin typeface="微软雅黑" pitchFamily="34" charset="-122"/>
                <a:ea typeface="微软雅黑" pitchFamily="34" charset="-122"/>
              </a:rPr>
              <a:t>康拓普更加美好</a:t>
            </a:r>
            <a:r>
              <a:rPr lang="zh-CN" altLang="en-US" sz="5400" dirty="0" smtClean="0">
                <a:solidFill>
                  <a:schemeClr val="bg1"/>
                </a:solidFill>
                <a:latin typeface="微软雅黑" pitchFamily="34" charset="-122"/>
                <a:ea typeface="微软雅黑" pitchFamily="34" charset="-122"/>
              </a:rPr>
              <a:t>的明天</a:t>
            </a:r>
            <a:endParaRPr lang="zh-CN" altLang="en-US" sz="5400" dirty="0">
              <a:solidFill>
                <a:schemeClr val="bg1"/>
              </a:solidFill>
              <a:latin typeface="微软雅黑" pitchFamily="34" charset="-122"/>
              <a:ea typeface="微软雅黑" pitchFamily="34" charset="-122"/>
            </a:endParaRPr>
          </a:p>
        </p:txBody>
      </p:sp>
      <p:sp>
        <p:nvSpPr>
          <p:cNvPr id="31" name="矩形 30"/>
          <p:cNvSpPr/>
          <p:nvPr/>
        </p:nvSpPr>
        <p:spPr>
          <a:xfrm>
            <a:off x="612000" y="1201316"/>
            <a:ext cx="7920000" cy="1754326"/>
          </a:xfrm>
          <a:prstGeom prst="rect">
            <a:avLst/>
          </a:prstGeom>
        </p:spPr>
        <p:txBody>
          <a:bodyPr>
            <a:spAutoFit/>
          </a:bodyPr>
          <a:lstStyle/>
          <a:p>
            <a:pPr algn="ctr"/>
            <a:r>
              <a:rPr lang="zh-CN" altLang="en-US" sz="5400" dirty="0" smtClean="0">
                <a:solidFill>
                  <a:srgbClr val="FFFF00"/>
                </a:solidFill>
                <a:latin typeface="微软雅黑" pitchFamily="34" charset="-122"/>
                <a:ea typeface="微软雅黑" pitchFamily="34" charset="-122"/>
              </a:rPr>
              <a:t>让我们携手共创</a:t>
            </a:r>
            <a:endParaRPr lang="en-US" altLang="zh-CN" sz="5400" dirty="0" smtClean="0">
              <a:solidFill>
                <a:srgbClr val="FFFF00"/>
              </a:solidFill>
              <a:latin typeface="微软雅黑" pitchFamily="34" charset="-122"/>
              <a:ea typeface="微软雅黑" pitchFamily="34" charset="-122"/>
            </a:endParaRPr>
          </a:p>
          <a:p>
            <a:pPr algn="ctr"/>
            <a:r>
              <a:rPr lang="zh-CN" altLang="en-US" sz="5400" dirty="0">
                <a:solidFill>
                  <a:schemeClr val="bg1"/>
                </a:solidFill>
                <a:latin typeface="微软雅黑" pitchFamily="34" charset="-122"/>
                <a:ea typeface="微软雅黑" pitchFamily="34" charset="-122"/>
              </a:rPr>
              <a:t>康拓普更加美好</a:t>
            </a:r>
            <a:r>
              <a:rPr lang="zh-CN" altLang="en-US" sz="5400" dirty="0" smtClean="0">
                <a:solidFill>
                  <a:schemeClr val="bg1"/>
                </a:solidFill>
                <a:latin typeface="微软雅黑" pitchFamily="34" charset="-122"/>
                <a:ea typeface="微软雅黑" pitchFamily="34" charset="-122"/>
              </a:rPr>
              <a:t>的明天</a:t>
            </a:r>
            <a:endParaRPr lang="zh-CN" altLang="en-US" sz="5400" dirty="0">
              <a:solidFill>
                <a:schemeClr val="bg1"/>
              </a:solidFill>
              <a:latin typeface="微软雅黑" pitchFamily="34" charset="-122"/>
              <a:ea typeface="微软雅黑" pitchFamily="34" charset="-122"/>
            </a:endParaRPr>
          </a:p>
        </p:txBody>
      </p:sp>
      <p:pic>
        <p:nvPicPr>
          <p:cNvPr id="32" name="图片 3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152165" y="3433564"/>
            <a:ext cx="2839671" cy="1440000"/>
          </a:xfrm>
          <a:prstGeom prst="rect">
            <a:avLst/>
          </a:prstGeom>
        </p:spPr>
      </p:pic>
      <p:grpSp>
        <p:nvGrpSpPr>
          <p:cNvPr id="33" name="组合 32"/>
          <p:cNvGrpSpPr/>
          <p:nvPr/>
        </p:nvGrpSpPr>
        <p:grpSpPr>
          <a:xfrm rot="20435251">
            <a:off x="3184649" y="4418917"/>
            <a:ext cx="906054" cy="906054"/>
            <a:chOff x="3504943" y="505833"/>
            <a:chExt cx="906054" cy="906054"/>
          </a:xfrm>
          <a:solidFill>
            <a:schemeClr val="bg1"/>
          </a:solidFill>
        </p:grpSpPr>
        <p:cxnSp>
          <p:nvCxnSpPr>
            <p:cNvPr id="34" name="直接连接符 33"/>
            <p:cNvCxnSpPr/>
            <p:nvPr/>
          </p:nvCxnSpPr>
          <p:spPr>
            <a:xfrm>
              <a:off x="3565639" y="951570"/>
              <a:ext cx="751148" cy="0"/>
            </a:xfrm>
            <a:prstGeom prst="line">
              <a:avLst/>
            </a:prstGeom>
            <a:grpFill/>
            <a:ln w="12700">
              <a:gradFill flip="none" rotWithShape="1">
                <a:gsLst>
                  <a:gs pos="0">
                    <a:schemeClr val="bg1">
                      <a:alpha val="0"/>
                    </a:schemeClr>
                  </a:gs>
                  <a:gs pos="50000">
                    <a:srgbClr val="FFFF66">
                      <a:lumMod val="50000"/>
                      <a:lumOff val="50000"/>
                    </a:srgb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3956445" y="542463"/>
              <a:ext cx="0" cy="792088"/>
            </a:xfrm>
            <a:prstGeom prst="line">
              <a:avLst/>
            </a:prstGeom>
            <a:grpFill/>
            <a:ln w="12700">
              <a:gradFill flip="none" rotWithShape="1">
                <a:gsLst>
                  <a:gs pos="0">
                    <a:schemeClr val="bg1">
                      <a:alpha val="0"/>
                    </a:schemeClr>
                  </a:gs>
                  <a:gs pos="50000">
                    <a:srgbClr val="FFFF66">
                      <a:lumMod val="50000"/>
                      <a:lumOff val="50000"/>
                    </a:srgbClr>
                  </a:gs>
                  <a:gs pos="100000">
                    <a:schemeClr val="bg1">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36" name="十字星 35"/>
            <p:cNvSpPr/>
            <p:nvPr/>
          </p:nvSpPr>
          <p:spPr>
            <a:xfrm>
              <a:off x="3504943" y="505833"/>
              <a:ext cx="906054" cy="906054"/>
            </a:xfrm>
            <a:prstGeom prst="star4">
              <a:avLst/>
            </a:prstGeom>
            <a:grp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 xmlns:p14="http://schemas.microsoft.com/office/powerpoint/2010/main" val="44494831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300" fill="hold"/>
                                        <p:tgtEl>
                                          <p:spTgt spid="30"/>
                                        </p:tgtEl>
                                        <p:attrNameLst>
                                          <p:attrName>ppt_w</p:attrName>
                                        </p:attrNameLst>
                                      </p:cBhvr>
                                      <p:tavLst>
                                        <p:tav tm="0">
                                          <p:val>
                                            <p:strVal val="4*#ppt_w"/>
                                          </p:val>
                                        </p:tav>
                                        <p:tav tm="100000">
                                          <p:val>
                                            <p:strVal val="#ppt_w"/>
                                          </p:val>
                                        </p:tav>
                                      </p:tavLst>
                                    </p:anim>
                                    <p:anim calcmode="lin" valueType="num">
                                      <p:cBhvr>
                                        <p:cTn id="8" dur="300" fill="hold"/>
                                        <p:tgtEl>
                                          <p:spTgt spid="30"/>
                                        </p:tgtEl>
                                        <p:attrNameLst>
                                          <p:attrName>ppt_h</p:attrName>
                                        </p:attrNameLst>
                                      </p:cBhvr>
                                      <p:tavLst>
                                        <p:tav tm="0">
                                          <p:val>
                                            <p:strVal val="4*#ppt_h"/>
                                          </p:val>
                                        </p:tav>
                                        <p:tav tm="100000">
                                          <p:val>
                                            <p:strVal val="#ppt_h"/>
                                          </p:val>
                                        </p:tav>
                                      </p:tavLst>
                                    </p:anim>
                                  </p:childTnLst>
                                </p:cTn>
                              </p:par>
                              <p:par>
                                <p:cTn id="9" presetID="23" presetClass="entr" presetSubtype="32"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p:cTn id="11" dur="300" fill="hold"/>
                                        <p:tgtEl>
                                          <p:spTgt spid="31"/>
                                        </p:tgtEl>
                                        <p:attrNameLst>
                                          <p:attrName>ppt_w</p:attrName>
                                        </p:attrNameLst>
                                      </p:cBhvr>
                                      <p:tavLst>
                                        <p:tav tm="0">
                                          <p:val>
                                            <p:strVal val="4*#ppt_w"/>
                                          </p:val>
                                        </p:tav>
                                        <p:tav tm="100000">
                                          <p:val>
                                            <p:strVal val="#ppt_w"/>
                                          </p:val>
                                        </p:tav>
                                      </p:tavLst>
                                    </p:anim>
                                    <p:anim calcmode="lin" valueType="num">
                                      <p:cBhvr>
                                        <p:cTn id="12" dur="300" fill="hold"/>
                                        <p:tgtEl>
                                          <p:spTgt spid="31"/>
                                        </p:tgtEl>
                                        <p:attrNameLst>
                                          <p:attrName>ppt_h</p:attrName>
                                        </p:attrNameLst>
                                      </p:cBhvr>
                                      <p:tavLst>
                                        <p:tav tm="0">
                                          <p:val>
                                            <p:strVal val="4*#ppt_h"/>
                                          </p:val>
                                        </p:tav>
                                        <p:tav tm="100000">
                                          <p:val>
                                            <p:strVal val="#ppt_h"/>
                                          </p:val>
                                        </p:tav>
                                      </p:tavLst>
                                    </p:anim>
                                  </p:childTnLst>
                                </p:cTn>
                              </p:par>
                            </p:childTnLst>
                          </p:cTn>
                        </p:par>
                        <p:par>
                          <p:cTn id="13" fill="hold">
                            <p:stCondLst>
                              <p:cond delay="300"/>
                            </p:stCondLst>
                            <p:childTnLst>
                              <p:par>
                                <p:cTn id="14" presetID="23" presetClass="exit" presetSubtype="16" fill="hold" grpId="1" nodeType="afterEffect">
                                  <p:stCondLst>
                                    <p:cond delay="0"/>
                                  </p:stCondLst>
                                  <p:childTnLst>
                                    <p:anim calcmode="lin" valueType="num">
                                      <p:cBhvr>
                                        <p:cTn id="15" dur="500"/>
                                        <p:tgtEl>
                                          <p:spTgt spid="31"/>
                                        </p:tgtEl>
                                        <p:attrNameLst>
                                          <p:attrName>ppt_w</p:attrName>
                                        </p:attrNameLst>
                                      </p:cBhvr>
                                      <p:tavLst>
                                        <p:tav tm="0">
                                          <p:val>
                                            <p:strVal val="ppt_w"/>
                                          </p:val>
                                        </p:tav>
                                        <p:tav tm="100000">
                                          <p:val>
                                            <p:strVal val="4*ppt_w"/>
                                          </p:val>
                                        </p:tav>
                                      </p:tavLst>
                                    </p:anim>
                                    <p:anim calcmode="lin" valueType="num">
                                      <p:cBhvr>
                                        <p:cTn id="16" dur="500"/>
                                        <p:tgtEl>
                                          <p:spTgt spid="31"/>
                                        </p:tgtEl>
                                        <p:attrNameLst>
                                          <p:attrName>ppt_h</p:attrName>
                                        </p:attrNameLst>
                                      </p:cBhvr>
                                      <p:tavLst>
                                        <p:tav tm="0">
                                          <p:val>
                                            <p:strVal val="ppt_h"/>
                                          </p:val>
                                        </p:tav>
                                        <p:tav tm="100000">
                                          <p:val>
                                            <p:strVal val="4*ppt_h"/>
                                          </p:val>
                                        </p:tav>
                                      </p:tavLst>
                                    </p:anim>
                                    <p:set>
                                      <p:cBhvr>
                                        <p:cTn id="17" dur="1" fill="hold">
                                          <p:stCondLst>
                                            <p:cond delay="499"/>
                                          </p:stCondLst>
                                        </p:cTn>
                                        <p:tgtEl>
                                          <p:spTgt spid="31"/>
                                        </p:tgtEl>
                                        <p:attrNameLst>
                                          <p:attrName>style.visibility</p:attrName>
                                        </p:attrNameLst>
                                      </p:cBhvr>
                                      <p:to>
                                        <p:strVal val="hidden"/>
                                      </p:to>
                                    </p:set>
                                  </p:childTnLst>
                                </p:cTn>
                              </p:par>
                              <p:par>
                                <p:cTn id="18" presetID="10" presetClass="exit" presetSubtype="0" fill="hold" grpId="2" nodeType="withEffect">
                                  <p:stCondLst>
                                    <p:cond delay="0"/>
                                  </p:stCondLst>
                                  <p:childTnLst>
                                    <p:animEffect transition="out" filter="fade">
                                      <p:cBhvr>
                                        <p:cTn id="19" dur="500"/>
                                        <p:tgtEl>
                                          <p:spTgt spid="31"/>
                                        </p:tgtEl>
                                      </p:cBhvr>
                                    </p:animEffect>
                                    <p:set>
                                      <p:cBhvr>
                                        <p:cTn id="20" dur="1" fill="hold">
                                          <p:stCondLst>
                                            <p:cond delay="499"/>
                                          </p:stCondLst>
                                        </p:cTn>
                                        <p:tgtEl>
                                          <p:spTgt spid="31"/>
                                        </p:tgtEl>
                                        <p:attrNameLst>
                                          <p:attrName>style.visibility</p:attrName>
                                        </p:attrNameLst>
                                      </p:cBhvr>
                                      <p:to>
                                        <p:strVal val="hidden"/>
                                      </p:to>
                                    </p:set>
                                  </p:childTnLst>
                                </p:cTn>
                              </p:par>
                            </p:childTnLst>
                          </p:cTn>
                        </p:par>
                        <p:par>
                          <p:cTn id="21" fill="hold">
                            <p:stCondLst>
                              <p:cond delay="800"/>
                            </p:stCondLst>
                            <p:childTnLst>
                              <p:par>
                                <p:cTn id="22" presetID="10" presetClass="entr" presetSubtype="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600"/>
                                        <p:tgtEl>
                                          <p:spTgt spid="3"/>
                                        </p:tgtEl>
                                      </p:cBhvr>
                                    </p:animEffect>
                                  </p:childTnLst>
                                </p:cTn>
                              </p:par>
                              <p:par>
                                <p:cTn id="25" presetID="42" presetClass="path" presetSubtype="0" accel="50000" decel="50000" fill="hold" nodeType="withEffect">
                                  <p:stCondLst>
                                    <p:cond delay="0"/>
                                  </p:stCondLst>
                                  <p:childTnLst>
                                    <p:animMotion origin="layout" path="M -2.22222E-6 3.88295E-6 L -2.22222E-6 1.00975 " pathEditMode="relative" rAng="0" ptsTypes="AA">
                                      <p:cBhvr>
                                        <p:cTn id="26" dur="1400" fill="hold"/>
                                        <p:tgtEl>
                                          <p:spTgt spid="3"/>
                                        </p:tgtEl>
                                        <p:attrNameLst>
                                          <p:attrName>ppt_x</p:attrName>
                                          <p:attrName>ppt_y</p:attrName>
                                        </p:attrNameLst>
                                      </p:cBhvr>
                                      <p:rCtr x="0" y="50472"/>
                                    </p:animMotion>
                                  </p:childTnLst>
                                </p:cTn>
                              </p:par>
                              <p:par>
                                <p:cTn id="27" presetID="10" presetClass="exit" presetSubtype="0" fill="hold" nodeType="withEffect">
                                  <p:stCondLst>
                                    <p:cond delay="500"/>
                                  </p:stCondLst>
                                  <p:childTnLst>
                                    <p:animEffect transition="out" filter="fade">
                                      <p:cBhvr>
                                        <p:cTn id="28" dur="1000"/>
                                        <p:tgtEl>
                                          <p:spTgt spid="3"/>
                                        </p:tgtEl>
                                      </p:cBhvr>
                                    </p:animEffect>
                                    <p:set>
                                      <p:cBhvr>
                                        <p:cTn id="29" dur="1" fill="hold">
                                          <p:stCondLst>
                                            <p:cond delay="999"/>
                                          </p:stCondLst>
                                        </p:cTn>
                                        <p:tgtEl>
                                          <p:spTgt spid="3"/>
                                        </p:tgtEl>
                                        <p:attrNameLst>
                                          <p:attrName>style.visibility</p:attrName>
                                        </p:attrNameLst>
                                      </p:cBhvr>
                                      <p:to>
                                        <p:strVal val="hidden"/>
                                      </p:to>
                                    </p:set>
                                  </p:childTnLst>
                                </p:cTn>
                              </p:par>
                              <p:par>
                                <p:cTn id="30" presetID="10" presetClass="entr" presetSubtype="0" fill="hold" grpId="0" nodeType="withEffect">
                                  <p:stCondLst>
                                    <p:cond delay="20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1100"/>
                                        <p:tgtEl>
                                          <p:spTgt spid="27"/>
                                        </p:tgtEl>
                                      </p:cBhvr>
                                    </p:animEffect>
                                  </p:childTnLst>
                                </p:cTn>
                              </p:par>
                              <p:par>
                                <p:cTn id="33" presetID="10" presetClass="exit" presetSubtype="0" fill="hold" grpId="1" nodeType="withEffect">
                                  <p:stCondLst>
                                    <p:cond delay="200"/>
                                  </p:stCondLst>
                                  <p:childTnLst>
                                    <p:animEffect transition="out" filter="fade">
                                      <p:cBhvr>
                                        <p:cTn id="34" dur="600"/>
                                        <p:tgtEl>
                                          <p:spTgt spid="27"/>
                                        </p:tgtEl>
                                      </p:cBhvr>
                                    </p:animEffect>
                                    <p:set>
                                      <p:cBhvr>
                                        <p:cTn id="35" dur="1" fill="hold">
                                          <p:stCondLst>
                                            <p:cond delay="599"/>
                                          </p:stCondLst>
                                        </p:cTn>
                                        <p:tgtEl>
                                          <p:spTgt spid="27"/>
                                        </p:tgtEl>
                                        <p:attrNameLst>
                                          <p:attrName>style.visibility</p:attrName>
                                        </p:attrNameLst>
                                      </p:cBhvr>
                                      <p:to>
                                        <p:strVal val="hidden"/>
                                      </p:to>
                                    </p:set>
                                  </p:childTnLst>
                                </p:cTn>
                              </p:par>
                              <p:par>
                                <p:cTn id="36" presetID="10" presetClass="entr" presetSubtype="0" fill="hold" grpId="0" nodeType="withEffect">
                                  <p:stCondLst>
                                    <p:cond delay="50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1000"/>
                                        <p:tgtEl>
                                          <p:spTgt spid="28"/>
                                        </p:tgtEl>
                                      </p:cBhvr>
                                    </p:animEffect>
                                  </p:childTnLst>
                                </p:cTn>
                              </p:par>
                              <p:par>
                                <p:cTn id="39" presetID="10" presetClass="exit" presetSubtype="0" fill="hold" grpId="1" nodeType="withEffect">
                                  <p:stCondLst>
                                    <p:cond delay="500"/>
                                  </p:stCondLst>
                                  <p:childTnLst>
                                    <p:animEffect transition="out" filter="fade">
                                      <p:cBhvr>
                                        <p:cTn id="40" dur="500"/>
                                        <p:tgtEl>
                                          <p:spTgt spid="28"/>
                                        </p:tgtEl>
                                      </p:cBhvr>
                                    </p:animEffect>
                                    <p:set>
                                      <p:cBhvr>
                                        <p:cTn id="41" dur="1" fill="hold">
                                          <p:stCondLst>
                                            <p:cond delay="499"/>
                                          </p:stCondLst>
                                        </p:cTn>
                                        <p:tgtEl>
                                          <p:spTgt spid="28"/>
                                        </p:tgtEl>
                                        <p:attrNameLst>
                                          <p:attrName>style.visibility</p:attrName>
                                        </p:attrNameLst>
                                      </p:cBhvr>
                                      <p:to>
                                        <p:strVal val="hidden"/>
                                      </p:to>
                                    </p:set>
                                  </p:childTnLst>
                                </p:cTn>
                              </p:par>
                              <p:par>
                                <p:cTn id="42" presetID="10" presetClass="entr" presetSubtype="0" fill="hold" grpId="0" nodeType="withEffect">
                                  <p:stCondLst>
                                    <p:cond delay="60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900"/>
                                        <p:tgtEl>
                                          <p:spTgt spid="29"/>
                                        </p:tgtEl>
                                      </p:cBhvr>
                                    </p:animEffect>
                                  </p:childTnLst>
                                </p:cTn>
                              </p:par>
                              <p:par>
                                <p:cTn id="45" presetID="10" presetClass="exit" presetSubtype="0" fill="hold" grpId="1" nodeType="withEffect">
                                  <p:stCondLst>
                                    <p:cond delay="600"/>
                                  </p:stCondLst>
                                  <p:childTnLst>
                                    <p:animEffect transition="out" filter="fade">
                                      <p:cBhvr>
                                        <p:cTn id="46" dur="600"/>
                                        <p:tgtEl>
                                          <p:spTgt spid="29"/>
                                        </p:tgtEl>
                                      </p:cBhvr>
                                    </p:animEffect>
                                    <p:set>
                                      <p:cBhvr>
                                        <p:cTn id="47" dur="1" fill="hold">
                                          <p:stCondLst>
                                            <p:cond delay="599"/>
                                          </p:stCondLst>
                                        </p:cTn>
                                        <p:tgtEl>
                                          <p:spTgt spid="29"/>
                                        </p:tgtEl>
                                        <p:attrNameLst>
                                          <p:attrName>style.visibility</p:attrName>
                                        </p:attrNameLst>
                                      </p:cBhvr>
                                      <p:to>
                                        <p:strVal val="hidden"/>
                                      </p:to>
                                    </p:set>
                                  </p:childTnLst>
                                </p:cTn>
                              </p:par>
                            </p:childTnLst>
                          </p:cTn>
                        </p:par>
                        <p:par>
                          <p:cTn id="48" fill="hold">
                            <p:stCondLst>
                              <p:cond delay="2300"/>
                            </p:stCondLst>
                            <p:childTnLst>
                              <p:par>
                                <p:cTn id="49" presetID="10" presetClass="entr" presetSubtype="0" fill="hold" nodeType="after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childTnLst>
                          </p:cTn>
                        </p:par>
                        <p:par>
                          <p:cTn id="52" fill="hold">
                            <p:stCondLst>
                              <p:cond delay="2800"/>
                            </p:stCondLst>
                            <p:childTnLst>
                              <p:par>
                                <p:cTn id="53" presetID="10" presetClass="entr" presetSubtype="0" fill="hold" nodeType="after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500"/>
                                        <p:tgtEl>
                                          <p:spTgt spid="33"/>
                                        </p:tgtEl>
                                      </p:cBhvr>
                                    </p:animEffect>
                                  </p:childTnLst>
                                </p:cTn>
                              </p:par>
                              <p:par>
                                <p:cTn id="56" presetID="1" presetClass="path" presetSubtype="0" accel="50000" decel="50000" fill="hold" nodeType="withEffect">
                                  <p:stCondLst>
                                    <p:cond delay="0"/>
                                  </p:stCondLst>
                                  <p:childTnLst>
                                    <p:animMotion origin="layout" path="M -3.05556E-6 3.33333E-6 C -0.01354 -0.00093 -0.03229 -0.00695 -0.04097 -0.01505 C -0.04965 -0.02315 -0.05277 -0.03542 -0.05208 -0.05 C -0.05121 -0.06459 -0.04479 -0.08473 -0.03576 -0.10162 C -0.02673 -0.11875 -0.0118 -0.13727 0.00226 -0.15162 C 0.0165 -0.16644 0.03629 -0.18241 0.04914 -0.18959 C 0.06181 -0.19699 0.08195 -0.20556 0.09896 -0.20811 C 0.1158 -0.21065 0.13264 -0.20255 0.14115 -0.19051 C 0.14966 -0.17824 0.15243 -0.16065 0.14966 -0.13611 C 0.1467 -0.11158 0.13854 -0.09769 0.12726 -0.08125 C 0.11598 -0.06505 0.09636 -0.05 0.08195 -0.03843 C 0.06754 -0.02709 0.05452 -0.01829 0.04098 -0.01204 C 0.02726 -0.00579 0.01372 0.00023 -3.05556E-6 3.33333E-6 Z " pathEditMode="relative" rAng="0" ptsTypes="AAAAAAAAAAAAA">
                                      <p:cBhvr>
                                        <p:cTn id="57" dur="3000" fill="hold"/>
                                        <p:tgtEl>
                                          <p:spTgt spid="33"/>
                                        </p:tgtEl>
                                        <p:attrNameLst>
                                          <p:attrName>ppt_x</p:attrName>
                                          <p:attrName>ppt_y</p:attrName>
                                        </p:attrNameLst>
                                      </p:cBhvr>
                                      <p:rCtr x="4913" y="-10440"/>
                                    </p:animMotion>
                                  </p:childTnLst>
                                </p:cTn>
                              </p:par>
                              <p:par>
                                <p:cTn id="58" presetID="6" presetClass="emph" presetSubtype="0" fill="hold" nodeType="withEffect">
                                  <p:stCondLst>
                                    <p:cond delay="1000"/>
                                  </p:stCondLst>
                                  <p:childTnLst>
                                    <p:animScale>
                                      <p:cBhvr>
                                        <p:cTn id="59" dur="1000" fill="hold"/>
                                        <p:tgtEl>
                                          <p:spTgt spid="33"/>
                                        </p:tgtEl>
                                      </p:cBhvr>
                                      <p:by x="150000" y="150000"/>
                                    </p:animScale>
                                  </p:childTnLst>
                                </p:cTn>
                              </p:par>
                            </p:childTnLst>
                          </p:cTn>
                        </p:par>
                        <p:par>
                          <p:cTn id="60" fill="hold">
                            <p:stCondLst>
                              <p:cond delay="5800"/>
                            </p:stCondLst>
                            <p:childTnLst>
                              <p:par>
                                <p:cTn id="61" presetID="10" presetClass="exit" presetSubtype="0" fill="hold" nodeType="afterEffect">
                                  <p:stCondLst>
                                    <p:cond delay="0"/>
                                  </p:stCondLst>
                                  <p:childTnLst>
                                    <p:animEffect transition="out" filter="fade">
                                      <p:cBhvr>
                                        <p:cTn id="62" dur="500"/>
                                        <p:tgtEl>
                                          <p:spTgt spid="33"/>
                                        </p:tgtEl>
                                      </p:cBhvr>
                                    </p:animEffect>
                                    <p:set>
                                      <p:cBhvr>
                                        <p:cTn id="63"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28" grpId="0" animBg="1"/>
      <p:bldP spid="28" grpId="1" animBg="1"/>
      <p:bldP spid="29" grpId="0" animBg="1"/>
      <p:bldP spid="29" grpId="1" animBg="1"/>
      <p:bldP spid="30" grpId="0"/>
      <p:bldP spid="31" grpId="0"/>
      <p:bldP spid="31" grpId="1"/>
      <p:bldP spid="31" grpId="2"/>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623400" y="914400"/>
            <a:ext cx="0" cy="5715000"/>
          </a:xfrm>
          <a:prstGeom prst="line">
            <a:avLst/>
          </a:prstGeom>
          <a:ln/>
        </p:spPr>
        <p:style>
          <a:lnRef idx="1">
            <a:schemeClr val="dk1"/>
          </a:lnRef>
          <a:fillRef idx="0">
            <a:schemeClr val="dk1"/>
          </a:fillRef>
          <a:effectRef idx="0">
            <a:schemeClr val="dk1"/>
          </a:effectRef>
          <a:fontRef idx="minor">
            <a:schemeClr val="tx1"/>
          </a:fontRef>
        </p:style>
      </p:cxnSp>
      <p:sp>
        <p:nvSpPr>
          <p:cNvPr id="6" name="流程图: 联系 5"/>
          <p:cNvSpPr/>
          <p:nvPr/>
        </p:nvSpPr>
        <p:spPr>
          <a:xfrm>
            <a:off x="533400" y="994724"/>
            <a:ext cx="180000" cy="180000"/>
          </a:xfrm>
          <a:prstGeom prst="flowChartConnector">
            <a:avLst/>
          </a:prstGeom>
          <a:solidFill>
            <a:srgbClr val="C00000"/>
          </a:solidFill>
          <a:ln w="25400" cap="flat">
            <a:no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3600" b="0" i="0" u="none" strike="noStrike" cap="none" spc="0" normalizeH="0" baseline="0">
              <a:ln>
                <a:noFill/>
              </a:ln>
              <a:solidFill>
                <a:srgbClr val="000000"/>
              </a:solidFill>
              <a:effectLst/>
              <a:uFillTx/>
              <a:latin typeface="+mn-lt"/>
              <a:ea typeface="+mn-ea"/>
              <a:cs typeface="+mn-cs"/>
              <a:sym typeface="Trebuchet MS"/>
            </a:endParaRPr>
          </a:p>
        </p:txBody>
      </p:sp>
      <p:sp>
        <p:nvSpPr>
          <p:cNvPr id="13" name="流程图: 联系 12"/>
          <p:cNvSpPr/>
          <p:nvPr/>
        </p:nvSpPr>
        <p:spPr>
          <a:xfrm>
            <a:off x="533400" y="2527575"/>
            <a:ext cx="180000" cy="180000"/>
          </a:xfrm>
          <a:prstGeom prst="flowChartConnector">
            <a:avLst/>
          </a:prstGeom>
          <a:solidFill>
            <a:srgbClr val="C00000"/>
          </a:solidFill>
          <a:ln w="25400" cap="flat">
            <a:no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3600" b="0" i="0" u="none" strike="noStrike" cap="none" spc="0" normalizeH="0" baseline="0">
              <a:ln>
                <a:noFill/>
              </a:ln>
              <a:solidFill>
                <a:srgbClr val="000000"/>
              </a:solidFill>
              <a:effectLst/>
              <a:uFillTx/>
              <a:latin typeface="+mn-lt"/>
              <a:ea typeface="+mn-ea"/>
              <a:cs typeface="+mn-cs"/>
              <a:sym typeface="Trebuchet MS"/>
            </a:endParaRPr>
          </a:p>
        </p:txBody>
      </p:sp>
      <p:sp>
        <p:nvSpPr>
          <p:cNvPr id="15" name="流程图: 联系 14"/>
          <p:cNvSpPr/>
          <p:nvPr/>
        </p:nvSpPr>
        <p:spPr>
          <a:xfrm>
            <a:off x="533400" y="4876800"/>
            <a:ext cx="180000" cy="180000"/>
          </a:xfrm>
          <a:prstGeom prst="flowChartConnector">
            <a:avLst/>
          </a:prstGeom>
          <a:solidFill>
            <a:srgbClr val="C00000"/>
          </a:solidFill>
          <a:ln w="25400" cap="flat">
            <a:no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3600" b="0" i="0" u="none" strike="noStrike" cap="none" spc="0" normalizeH="0" baseline="0">
              <a:ln>
                <a:noFill/>
              </a:ln>
              <a:solidFill>
                <a:srgbClr val="000000"/>
              </a:solidFill>
              <a:effectLst/>
              <a:uFillTx/>
              <a:latin typeface="+mn-lt"/>
              <a:ea typeface="+mn-ea"/>
              <a:cs typeface="+mn-cs"/>
              <a:sym typeface="Trebuchet MS"/>
            </a:endParaRPr>
          </a:p>
        </p:txBody>
      </p:sp>
      <p:sp>
        <p:nvSpPr>
          <p:cNvPr id="8" name="矩形 7"/>
          <p:cNvSpPr/>
          <p:nvPr/>
        </p:nvSpPr>
        <p:spPr>
          <a:xfrm>
            <a:off x="852152" y="928957"/>
            <a:ext cx="7920000" cy="1323439"/>
          </a:xfrm>
          <a:prstGeom prst="rect">
            <a:avLst/>
          </a:prstGeom>
        </p:spPr>
        <p:txBody>
          <a:bodyPr wrap="square">
            <a:spAutoFit/>
          </a:bodyPr>
          <a:lstStyle/>
          <a:p>
            <a:r>
              <a:rPr lang="en-US" altLang="zh-CN" sz="1600" b="1" dirty="0" smtClean="0">
                <a:solidFill>
                  <a:srgbClr val="C00000"/>
                </a:solidFill>
                <a:latin typeface="微软雅黑" panose="020B0503020204020204" pitchFamily="34" charset="-122"/>
                <a:ea typeface="微软雅黑" panose="020B0503020204020204" pitchFamily="34" charset="-122"/>
              </a:rPr>
              <a:t>2011</a:t>
            </a:r>
          </a:p>
          <a:p>
            <a:pPr marL="285750" indent="-285750">
              <a:buFont typeface="Wingdings" panose="05000000000000000000" pitchFamily="2" charset="2"/>
              <a:buChar char="n"/>
            </a:pPr>
            <a:r>
              <a:rPr lang="zh-CN" altLang="en-US" sz="1600" b="1" dirty="0" smtClean="0">
                <a:latin typeface="微软雅黑" panose="020B0503020204020204" pitchFamily="34" charset="-122"/>
                <a:ea typeface="微软雅黑" panose="020B0503020204020204" pitchFamily="34" charset="-122"/>
              </a:rPr>
              <a:t>通过</a:t>
            </a:r>
            <a:r>
              <a:rPr lang="en-US" altLang="zh-CN" sz="1600" b="1" dirty="0" smtClean="0">
                <a:latin typeface="微软雅黑" panose="020B0503020204020204" pitchFamily="34" charset="-122"/>
                <a:ea typeface="微软雅黑" panose="020B0503020204020204" pitchFamily="34" charset="-122"/>
              </a:rPr>
              <a:t>CMMI 5</a:t>
            </a:r>
            <a:r>
              <a:rPr lang="zh-CN" altLang="en-US" sz="1600" b="1" dirty="0">
                <a:latin typeface="微软雅黑" panose="020B0503020204020204" pitchFamily="34" charset="-122"/>
                <a:ea typeface="微软雅黑" panose="020B0503020204020204" pitchFamily="34" charset="-122"/>
              </a:rPr>
              <a:t>级</a:t>
            </a:r>
            <a:r>
              <a:rPr lang="zh-CN" altLang="en-US" sz="1600" b="1" dirty="0" smtClean="0">
                <a:latin typeface="微软雅黑" panose="020B0503020204020204" pitchFamily="34" charset="-122"/>
                <a:ea typeface="微软雅黑" panose="020B0503020204020204" pitchFamily="34" charset="-122"/>
              </a:rPr>
              <a:t>认证。</a:t>
            </a:r>
            <a:endParaRPr lang="en-US" altLang="zh-CN" sz="1600"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600" dirty="0" smtClean="0">
                <a:latin typeface="微软雅黑" panose="020B0503020204020204" pitchFamily="34" charset="-122"/>
                <a:ea typeface="微软雅黑" panose="020B0503020204020204" pitchFamily="34" charset="-122"/>
              </a:rPr>
              <a:t>公司</a:t>
            </a:r>
            <a:r>
              <a:rPr lang="zh-CN" altLang="en-US" sz="1600" dirty="0">
                <a:latin typeface="微软雅黑" panose="020B0503020204020204" pitchFamily="34" charset="-122"/>
                <a:ea typeface="微软雅黑" panose="020B0503020204020204" pitchFamily="34" charset="-122"/>
              </a:rPr>
              <a:t>各项业务蓬勃发展，员工人数突破</a:t>
            </a:r>
            <a:r>
              <a:rPr lang="en-US" altLang="zh-CN" sz="1600" dirty="0">
                <a:latin typeface="微软雅黑" panose="020B0503020204020204" pitchFamily="34" charset="-122"/>
                <a:ea typeface="微软雅黑" panose="020B0503020204020204" pitchFamily="34" charset="-122"/>
              </a:rPr>
              <a:t>1000</a:t>
            </a:r>
            <a:r>
              <a:rPr lang="zh-CN" altLang="en-US" sz="1600" dirty="0" smtClean="0">
                <a:latin typeface="微软雅黑" panose="020B0503020204020204" pitchFamily="34" charset="-122"/>
                <a:ea typeface="微软雅黑" panose="020B0503020204020204" pitchFamily="34" charset="-122"/>
              </a:rPr>
              <a:t>人。 </a:t>
            </a:r>
            <a:endParaRPr lang="zh-CN" altLang="en-US"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600" b="1" dirty="0">
                <a:latin typeface="微软雅黑" panose="020B0503020204020204" pitchFamily="34" charset="-122"/>
                <a:ea typeface="微软雅黑" panose="020B0503020204020204" pitchFamily="34" charset="-122"/>
              </a:rPr>
              <a:t>获得“</a:t>
            </a:r>
            <a:r>
              <a:rPr lang="en-US" altLang="zh-CN" sz="1600" b="1" dirty="0">
                <a:latin typeface="微软雅黑" panose="020B0503020204020204" pitchFamily="34" charset="-122"/>
                <a:ea typeface="微软雅黑" panose="020B0503020204020204" pitchFamily="34" charset="-122"/>
              </a:rPr>
              <a:t>2010</a:t>
            </a:r>
            <a:r>
              <a:rPr lang="zh-CN" altLang="en-US" sz="1600" b="1" dirty="0">
                <a:latin typeface="微软雅黑" panose="020B0503020204020204" pitchFamily="34" charset="-122"/>
                <a:ea typeface="微软雅黑" panose="020B0503020204020204" pitchFamily="34" charset="-122"/>
              </a:rPr>
              <a:t>年度深圳市重点软件企业”</a:t>
            </a:r>
            <a:r>
              <a:rPr lang="zh-CN" altLang="en-US" sz="1600" b="1" dirty="0" smtClean="0">
                <a:latin typeface="微软雅黑" panose="020B0503020204020204" pitchFamily="34" charset="-122"/>
                <a:ea typeface="微软雅黑" panose="020B0503020204020204" pitchFamily="34" charset="-122"/>
              </a:rPr>
              <a:t>荣誉。 </a:t>
            </a:r>
            <a:endParaRPr lang="zh-CN" altLang="en-US" sz="1600" b="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rPr>
              <a:t>成立套装软件部、智能电网研究中心，全面进军产品化软件、智能电网领域。 </a:t>
            </a:r>
          </a:p>
        </p:txBody>
      </p:sp>
      <p:sp>
        <p:nvSpPr>
          <p:cNvPr id="9" name="矩形 8"/>
          <p:cNvSpPr/>
          <p:nvPr/>
        </p:nvSpPr>
        <p:spPr>
          <a:xfrm>
            <a:off x="852152" y="2464669"/>
            <a:ext cx="7920000" cy="2062103"/>
          </a:xfrm>
          <a:prstGeom prst="rect">
            <a:avLst/>
          </a:prstGeom>
        </p:spPr>
        <p:txBody>
          <a:bodyPr wrap="square">
            <a:spAutoFit/>
          </a:bodyPr>
          <a:lstStyle/>
          <a:p>
            <a:r>
              <a:rPr lang="en-US" altLang="zh-CN" sz="1600" b="1" dirty="0" smtClean="0">
                <a:solidFill>
                  <a:srgbClr val="C00000"/>
                </a:solidFill>
                <a:latin typeface="微软雅黑" panose="020B0503020204020204" pitchFamily="34" charset="-122"/>
                <a:ea typeface="微软雅黑" panose="020B0503020204020204" pitchFamily="34" charset="-122"/>
              </a:rPr>
              <a:t>2012</a:t>
            </a:r>
          </a:p>
          <a:p>
            <a:pPr marL="285750" indent="-285750">
              <a:buFont typeface="Wingdings" panose="05000000000000000000" pitchFamily="2" charset="2"/>
              <a:buChar char="n"/>
            </a:pPr>
            <a:r>
              <a:rPr lang="zh-CN" altLang="en-US" sz="1600" b="1" dirty="0" smtClean="0">
                <a:latin typeface="微软雅黑" panose="020B0503020204020204" pitchFamily="34" charset="-122"/>
                <a:ea typeface="微软雅黑" panose="020B0503020204020204" pitchFamily="34" charset="-122"/>
              </a:rPr>
              <a:t>公司</a:t>
            </a:r>
            <a:r>
              <a:rPr lang="zh-CN" altLang="en-US" sz="1600" b="1" dirty="0">
                <a:latin typeface="微软雅黑" panose="020B0503020204020204" pitchFamily="34" charset="-122"/>
                <a:ea typeface="微软雅黑" panose="020B0503020204020204" pitchFamily="34" charset="-122"/>
              </a:rPr>
              <a:t>企业资信等级被评为最高等级</a:t>
            </a:r>
            <a:r>
              <a:rPr lang="en-US" altLang="zh-CN" sz="1600" b="1" dirty="0">
                <a:latin typeface="微软雅黑" panose="020B0503020204020204" pitchFamily="34" charset="-122"/>
                <a:ea typeface="微软雅黑" panose="020B0503020204020204" pitchFamily="34" charset="-122"/>
              </a:rPr>
              <a:t>AAA</a:t>
            </a:r>
            <a:r>
              <a:rPr lang="zh-CN" altLang="en-US" sz="1600" b="1" dirty="0" smtClean="0">
                <a:latin typeface="微软雅黑" panose="020B0503020204020204" pitchFamily="34" charset="-122"/>
                <a:ea typeface="微软雅黑" panose="020B0503020204020204" pitchFamily="34" charset="-122"/>
              </a:rPr>
              <a:t>级。</a:t>
            </a:r>
            <a:endParaRPr lang="en-US" altLang="zh-CN" sz="1600"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600" b="1" dirty="0" smtClean="0">
                <a:latin typeface="微软雅黑" panose="020B0503020204020204" pitchFamily="34" charset="-122"/>
                <a:ea typeface="微软雅黑" panose="020B0503020204020204" pitchFamily="34" charset="-122"/>
              </a:rPr>
              <a:t>入选</a:t>
            </a:r>
            <a:r>
              <a:rPr lang="en-US" altLang="zh-CN" sz="1600" b="1" dirty="0">
                <a:latin typeface="微软雅黑" panose="020B0503020204020204" pitchFamily="34" charset="-122"/>
                <a:ea typeface="微软雅黑" panose="020B0503020204020204" pitchFamily="34" charset="-122"/>
              </a:rPr>
              <a:t>2011</a:t>
            </a:r>
            <a:r>
              <a:rPr lang="zh-CN" altLang="en-US" sz="1600" b="1" dirty="0">
                <a:latin typeface="微软雅黑" panose="020B0503020204020204" pitchFamily="34" charset="-122"/>
                <a:ea typeface="微软雅黑" panose="020B0503020204020204" pitchFamily="34" charset="-122"/>
              </a:rPr>
              <a:t>年深圳市软件业务收入前百家企业，合同额突破</a:t>
            </a:r>
            <a:r>
              <a:rPr lang="en-US" altLang="zh-CN" sz="1600" b="1" dirty="0">
                <a:latin typeface="微软雅黑" panose="020B0503020204020204" pitchFamily="34" charset="-122"/>
                <a:ea typeface="微软雅黑" panose="020B0503020204020204" pitchFamily="34" charset="-122"/>
              </a:rPr>
              <a:t>6</a:t>
            </a:r>
            <a:r>
              <a:rPr lang="zh-CN" altLang="en-US" sz="1600" b="1" dirty="0" smtClean="0">
                <a:latin typeface="微软雅黑" panose="020B0503020204020204" pitchFamily="34" charset="-122"/>
                <a:ea typeface="微软雅黑" panose="020B0503020204020204" pitchFamily="34" charset="-122"/>
              </a:rPr>
              <a:t>亿</a:t>
            </a:r>
            <a:r>
              <a:rPr lang="zh-CN" altLang="en-US" sz="1600" dirty="0" smtClean="0">
                <a:latin typeface="微软雅黑" panose="020B0503020204020204" pitchFamily="34" charset="-122"/>
                <a:ea typeface="微软雅黑" panose="020B0503020204020204" pitchFamily="34" charset="-122"/>
              </a:rPr>
              <a:t>。 </a:t>
            </a:r>
            <a:endParaRPr lang="zh-CN" altLang="en-US"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600" b="1" dirty="0">
                <a:latin typeface="微软雅黑" panose="020B0503020204020204" pitchFamily="34" charset="-122"/>
                <a:ea typeface="微软雅黑" panose="020B0503020204020204" pitchFamily="34" charset="-122"/>
              </a:rPr>
              <a:t>获得“</a:t>
            </a:r>
            <a:r>
              <a:rPr lang="en-US" altLang="zh-CN" sz="1600" b="1" dirty="0">
                <a:latin typeface="微软雅黑" panose="020B0503020204020204" pitchFamily="34" charset="-122"/>
                <a:ea typeface="微软雅黑" panose="020B0503020204020204" pitchFamily="34" charset="-122"/>
              </a:rPr>
              <a:t>2011</a:t>
            </a:r>
            <a:r>
              <a:rPr lang="zh-CN" altLang="en-US" sz="1600" b="1" dirty="0">
                <a:latin typeface="微软雅黑" panose="020B0503020204020204" pitchFamily="34" charset="-122"/>
                <a:ea typeface="微软雅黑" panose="020B0503020204020204" pitchFamily="34" charset="-122"/>
              </a:rPr>
              <a:t>年度深圳市重点软件企业”</a:t>
            </a:r>
            <a:r>
              <a:rPr lang="zh-CN" altLang="en-US" sz="1600" b="1" dirty="0" smtClean="0">
                <a:latin typeface="微软雅黑" panose="020B0503020204020204" pitchFamily="34" charset="-122"/>
                <a:ea typeface="微软雅黑" panose="020B0503020204020204" pitchFamily="34" charset="-122"/>
              </a:rPr>
              <a:t>荣誉。</a:t>
            </a:r>
            <a:endParaRPr lang="en-US" altLang="zh-CN" sz="1600"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600" dirty="0" smtClean="0">
                <a:latin typeface="微软雅黑" panose="020B0503020204020204" pitchFamily="34" charset="-122"/>
                <a:ea typeface="微软雅黑" panose="020B0503020204020204" pitchFamily="34" charset="-122"/>
              </a:rPr>
              <a:t>极</a:t>
            </a:r>
            <a:r>
              <a:rPr lang="zh-CN" altLang="en-US" sz="1600" dirty="0">
                <a:latin typeface="微软雅黑" panose="020B0503020204020204" pitchFamily="34" charset="-122"/>
                <a:ea typeface="微软雅黑" panose="020B0503020204020204" pitchFamily="34" charset="-122"/>
              </a:rPr>
              <a:t>星实时数据库产品取得重大突破，成功签订南网科学研究院、云南电网等多个重要</a:t>
            </a:r>
            <a:r>
              <a:rPr lang="zh-CN" altLang="en-US" sz="1600" dirty="0" smtClean="0">
                <a:latin typeface="微软雅黑" panose="020B0503020204020204" pitchFamily="34" charset="-122"/>
                <a:ea typeface="微软雅黑" panose="020B0503020204020204" pitchFamily="34" charset="-122"/>
              </a:rPr>
              <a:t>项目。 </a:t>
            </a:r>
            <a:endParaRPr lang="zh-CN" altLang="en-US"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rPr>
              <a:t>康拓普工程造价软件上市新闻发布会隆重召开（康拓普工程造价软件</a:t>
            </a:r>
            <a:r>
              <a:rPr lang="en-US" altLang="zh-CN" sz="1600" dirty="0">
                <a:latin typeface="微软雅黑" panose="020B0503020204020204" pitchFamily="34" charset="-122"/>
                <a:ea typeface="微软雅黑" panose="020B0503020204020204" pitchFamily="34" charset="-122"/>
              </a:rPr>
              <a:t>V2.5</a:t>
            </a:r>
            <a:r>
              <a:rPr lang="zh-CN" altLang="en-US" sz="1600" dirty="0">
                <a:latin typeface="微软雅黑" panose="020B0503020204020204" pitchFamily="34" charset="-122"/>
                <a:ea typeface="微软雅黑" panose="020B0503020204020204" pitchFamily="34" charset="-122"/>
              </a:rPr>
              <a:t>正式发布）。 </a:t>
            </a:r>
          </a:p>
        </p:txBody>
      </p:sp>
      <p:sp>
        <p:nvSpPr>
          <p:cNvPr id="10" name="矩形 9"/>
          <p:cNvSpPr/>
          <p:nvPr/>
        </p:nvSpPr>
        <p:spPr>
          <a:xfrm>
            <a:off x="852152" y="4800600"/>
            <a:ext cx="7920000" cy="1815882"/>
          </a:xfrm>
          <a:prstGeom prst="rect">
            <a:avLst/>
          </a:prstGeom>
        </p:spPr>
        <p:txBody>
          <a:bodyPr wrap="square">
            <a:spAutoFit/>
          </a:bodyPr>
          <a:lstStyle/>
          <a:p>
            <a:r>
              <a:rPr lang="en-US" altLang="zh-CN" sz="1600" b="1" dirty="0" smtClean="0">
                <a:solidFill>
                  <a:srgbClr val="C00000"/>
                </a:solidFill>
                <a:latin typeface="微软雅黑" panose="020B0503020204020204" pitchFamily="34" charset="-122"/>
                <a:ea typeface="微软雅黑" panose="020B0503020204020204" pitchFamily="34" charset="-122"/>
              </a:rPr>
              <a:t>2013</a:t>
            </a:r>
          </a:p>
          <a:p>
            <a:pPr marL="285750" indent="-285750">
              <a:buFont typeface="Wingdings" panose="05000000000000000000" pitchFamily="2" charset="2"/>
              <a:buChar char="n"/>
            </a:pPr>
            <a:r>
              <a:rPr lang="zh-CN" altLang="en-US" sz="1600" b="1" dirty="0" smtClean="0">
                <a:latin typeface="微软雅黑" panose="020B0503020204020204" pitchFamily="34" charset="-122"/>
                <a:ea typeface="微软雅黑" panose="020B0503020204020204" pitchFamily="34" charset="-122"/>
              </a:rPr>
              <a:t>荣获</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2011-2012</a:t>
            </a:r>
            <a:r>
              <a:rPr lang="zh-CN" altLang="en-US" sz="1600" b="1" dirty="0">
                <a:latin typeface="微软雅黑" panose="020B0503020204020204" pitchFamily="34" charset="-122"/>
                <a:ea typeface="微软雅黑" panose="020B0503020204020204" pitchFamily="34" charset="-122"/>
              </a:rPr>
              <a:t>年度国家规划布局内重点软件企业”</a:t>
            </a:r>
            <a:r>
              <a:rPr lang="zh-CN" altLang="en-US" sz="1600" b="1" dirty="0" smtClean="0">
                <a:latin typeface="微软雅黑" panose="020B0503020204020204" pitchFamily="34" charset="-122"/>
                <a:ea typeface="微软雅黑" panose="020B0503020204020204" pitchFamily="34" charset="-122"/>
              </a:rPr>
              <a:t>称号。</a:t>
            </a:r>
            <a:endParaRPr lang="zh-CN" altLang="en-US" sz="1600" b="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600" b="1" dirty="0">
                <a:latin typeface="微软雅黑" panose="020B0503020204020204" pitchFamily="34" charset="-122"/>
                <a:ea typeface="微软雅黑" panose="020B0503020204020204" pitchFamily="34" charset="-122"/>
              </a:rPr>
              <a:t>荣获“</a:t>
            </a:r>
            <a:r>
              <a:rPr lang="en-US" altLang="zh-CN" sz="1600" b="1" dirty="0">
                <a:latin typeface="微软雅黑" panose="020B0503020204020204" pitchFamily="34" charset="-122"/>
                <a:ea typeface="微软雅黑" panose="020B0503020204020204" pitchFamily="34" charset="-122"/>
              </a:rPr>
              <a:t>2013</a:t>
            </a:r>
            <a:r>
              <a:rPr lang="zh-CN" altLang="en-US" sz="1600" b="1" dirty="0">
                <a:latin typeface="微软雅黑" panose="020B0503020204020204" pitchFamily="34" charset="-122"/>
                <a:ea typeface="微软雅黑" panose="020B0503020204020204" pitchFamily="34" charset="-122"/>
              </a:rPr>
              <a:t>中国年度创新软件企业”</a:t>
            </a:r>
            <a:r>
              <a:rPr lang="zh-CN" altLang="en-US" sz="1600" b="1" dirty="0" smtClean="0">
                <a:latin typeface="微软雅黑" panose="020B0503020204020204" pitchFamily="34" charset="-122"/>
                <a:ea typeface="微软雅黑" panose="020B0503020204020204" pitchFamily="34" charset="-122"/>
              </a:rPr>
              <a:t>称号。 </a:t>
            </a:r>
            <a:endParaRPr lang="zh-CN" altLang="en-US" sz="1600" b="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600" b="1" dirty="0">
                <a:latin typeface="微软雅黑" panose="020B0503020204020204" pitchFamily="34" charset="-122"/>
                <a:ea typeface="微软雅黑" panose="020B0503020204020204" pitchFamily="34" charset="-122"/>
              </a:rPr>
              <a:t>获得“</a:t>
            </a:r>
            <a:r>
              <a:rPr lang="en-US" altLang="zh-CN" sz="1600" b="1" dirty="0">
                <a:latin typeface="微软雅黑" panose="020B0503020204020204" pitchFamily="34" charset="-122"/>
                <a:ea typeface="微软雅黑" panose="020B0503020204020204" pitchFamily="34" charset="-122"/>
              </a:rPr>
              <a:t>2012</a:t>
            </a:r>
            <a:r>
              <a:rPr lang="zh-CN" altLang="en-US" sz="1600" b="1" dirty="0">
                <a:latin typeface="微软雅黑" panose="020B0503020204020204" pitchFamily="34" charset="-122"/>
                <a:ea typeface="微软雅黑" panose="020B0503020204020204" pitchFamily="34" charset="-122"/>
              </a:rPr>
              <a:t>年度深圳市重点软件企业”</a:t>
            </a:r>
            <a:r>
              <a:rPr lang="zh-CN" altLang="en-US" sz="1600" b="1" dirty="0" smtClean="0">
                <a:latin typeface="微软雅黑" panose="020B0503020204020204" pitchFamily="34" charset="-122"/>
                <a:ea typeface="微软雅黑" panose="020B0503020204020204" pitchFamily="34" charset="-122"/>
              </a:rPr>
              <a:t>荣誉。 </a:t>
            </a:r>
            <a:endParaRPr lang="zh-CN" altLang="en-US" sz="1600" b="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rPr>
              <a:t>无纸化会议管理系统、电子阅读综合发布平台成功研发并面市</a:t>
            </a:r>
            <a:r>
              <a:rPr lang="zh-CN" altLang="en-US" sz="1600" dirty="0" smtClean="0">
                <a:latin typeface="微软雅黑" panose="020B0503020204020204" pitchFamily="34" charset="-122"/>
                <a:ea typeface="微软雅黑" panose="020B0503020204020204" pitchFamily="34" charset="-122"/>
              </a:rPr>
              <a:t>推广。 </a:t>
            </a:r>
            <a:endParaRPr lang="zh-CN" altLang="en-US"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rPr>
              <a:t>全维度设备状态监测、运行方式专家系统成功研发并面市</a:t>
            </a:r>
            <a:r>
              <a:rPr lang="zh-CN" altLang="en-US" sz="1600" dirty="0" smtClean="0">
                <a:latin typeface="微软雅黑" panose="020B0503020204020204" pitchFamily="34" charset="-122"/>
                <a:ea typeface="微软雅黑" panose="020B0503020204020204" pitchFamily="34" charset="-122"/>
              </a:rPr>
              <a:t>推广。 </a:t>
            </a:r>
            <a:endParaRPr lang="zh-CN" altLang="en-US"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600" b="1" dirty="0">
                <a:latin typeface="微软雅黑" panose="020B0503020204020204" pitchFamily="34" charset="-122"/>
                <a:ea typeface="微软雅黑" panose="020B0503020204020204" pitchFamily="34" charset="-122"/>
              </a:rPr>
              <a:t>荣登“</a:t>
            </a:r>
            <a:r>
              <a:rPr lang="en-US" altLang="zh-CN" sz="1600" b="1" dirty="0">
                <a:latin typeface="微软雅黑" panose="020B0503020204020204" pitchFamily="34" charset="-122"/>
                <a:ea typeface="微软雅黑" panose="020B0503020204020204" pitchFamily="34" charset="-122"/>
              </a:rPr>
              <a:t>2012</a:t>
            </a:r>
            <a:r>
              <a:rPr lang="zh-CN" altLang="en-US" sz="1600" b="1" dirty="0">
                <a:latin typeface="微软雅黑" panose="020B0503020204020204" pitchFamily="34" charset="-122"/>
                <a:ea typeface="微软雅黑" panose="020B0503020204020204" pitchFamily="34" charset="-122"/>
              </a:rPr>
              <a:t>年深圳市软件业务收入前百家企业”榜单。 </a:t>
            </a:r>
          </a:p>
        </p:txBody>
      </p:sp>
      <p:sp>
        <p:nvSpPr>
          <p:cNvPr id="11" name="矩形 10"/>
          <p:cNvSpPr/>
          <p:nvPr/>
        </p:nvSpPr>
        <p:spPr>
          <a:xfrm>
            <a:off x="0" y="0"/>
            <a:ext cx="9144000" cy="648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12" name="矩形 11"/>
          <p:cNvSpPr/>
          <p:nvPr/>
        </p:nvSpPr>
        <p:spPr>
          <a:xfrm>
            <a:off x="0" y="72000"/>
            <a:ext cx="2880000" cy="504000"/>
          </a:xfrm>
          <a:prstGeom prst="rect">
            <a:avLst/>
          </a:prstGeom>
          <a:solidFill>
            <a:srgbClr val="EB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800" b="1" dirty="0" smtClean="0">
                <a:latin typeface="微软雅黑" panose="020B0503020204020204" pitchFamily="34" charset="-122"/>
                <a:ea typeface="微软雅黑" panose="020B0503020204020204" pitchFamily="34" charset="-122"/>
              </a:rPr>
              <a:t>发展历程</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2787450311"/>
      </p:ext>
    </p:extLst>
  </p:cSld>
  <p:clrMapOvr>
    <a:masterClrMapping/>
  </p:clrMapOvr>
  <p:transition spd="slow">
    <p:push dir="u"/>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923c76e18d97a53884b761ed138c5215cfadf18"/>
</p:tagLst>
</file>

<file path=ppt/theme/theme1.xml><?xml version="1.0" encoding="utf-8"?>
<a:theme xmlns:a="http://schemas.openxmlformats.org/drawingml/2006/main" name="李强荣">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9999"/>
        </a:solidFill>
        <a:ln>
          <a:solidFill>
            <a:srgbClr val="009999"/>
          </a:solidFill>
          <a:headEnd/>
          <a:tailEnd/>
        </a:ln>
      </a:spPr>
      <a:bodyPr lIns="0" tIns="82800" rIns="54000" bIns="118800"/>
      <a:lstStyle>
        <a:defPPr algn="ctr" eaLnBrk="0" hangingPunct="0">
          <a:buFont typeface="Monotype Sorts"/>
          <a:buNone/>
          <a:defRPr>
            <a:latin typeface="微软雅黑" pitchFamily="34" charset="-122"/>
            <a:ea typeface="微软雅黑" pitchFamily="34" charset="-122"/>
          </a:defRPr>
        </a:defPPr>
      </a:lstStyle>
      <a:style>
        <a:lnRef idx="2">
          <a:schemeClr val="accent1"/>
        </a:lnRef>
        <a:fillRef idx="1">
          <a:schemeClr val="lt1"/>
        </a:fillRef>
        <a:effectRef idx="0">
          <a:schemeClr val="accent1"/>
        </a:effectRef>
        <a:fontRef idx="minor">
          <a:schemeClr val="dk1"/>
        </a:fontRef>
      </a:style>
    </a:spDef>
    <a:lnDef>
      <a:spPr>
        <a:noFill/>
        <a:ln w="25400" cap="flat">
          <a:solidFill>
            <a:srgbClr val="4B88CB"/>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Trebuchet M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Trebuchet MS"/>
        <a:ea typeface="Trebuchet MS"/>
        <a:cs typeface="Trebuchet MS"/>
      </a:majorFont>
      <a:minorFont>
        <a:latin typeface="Trebuchet MS"/>
        <a:ea typeface="Trebuchet MS"/>
        <a:cs typeface="Trebuchet M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4B88CB"/>
          </a:solidFill>
          <a:prstDash val="solid"/>
          <a:miter lim="400000"/>
        </a:ln>
        <a:effectLst/>
      </a:spPr>
      <a:bodyPr rot="0" spcFirstLastPara="1" vertOverflow="overflow" horzOverflow="overflow" vert="horz" wrap="square" lIns="91439" tIns="91439" rIns="91439" bIns="9143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Trebuchet M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B88CB"/>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Trebuchet M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7.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otalTime>2191</TotalTime>
  <Words>6104</Words>
  <Application>Microsoft Office PowerPoint</Application>
  <PresentationFormat>全屏显示(4:3)</PresentationFormat>
  <Paragraphs>573</Paragraphs>
  <Slides>84</Slides>
  <Notes>22</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84</vt:i4>
      </vt:variant>
    </vt:vector>
  </HeadingPairs>
  <TitlesOfParts>
    <vt:vector size="86" baseType="lpstr">
      <vt:lpstr>李强荣</vt:lpstr>
      <vt:lpstr>Microsoft Office Word 97 - 2003 文档</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vector>
  </TitlesOfParts>
  <Company>深圳市康拓普信息技术有限公司</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公司简介</dc:title>
  <dc:creator>李强荣</dc:creator>
  <cp:lastModifiedBy>comtop</cp:lastModifiedBy>
  <cp:revision>23</cp:revision>
  <dcterms:modified xsi:type="dcterms:W3CDTF">2017-06-12T08:09:50Z</dcterms:modified>
</cp:coreProperties>
</file>